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5"/>
  </p:sldMasterIdLst>
  <p:notesMasterIdLst>
    <p:notesMasterId r:id="rId40"/>
  </p:notesMasterIdLst>
  <p:sldIdLst>
    <p:sldId id="716" r:id="rId6"/>
    <p:sldId id="841" r:id="rId7"/>
    <p:sldId id="750" r:id="rId8"/>
    <p:sldId id="796" r:id="rId9"/>
    <p:sldId id="752" r:id="rId10"/>
    <p:sldId id="754" r:id="rId11"/>
    <p:sldId id="828" r:id="rId12"/>
    <p:sldId id="829" r:id="rId13"/>
    <p:sldId id="756" r:id="rId14"/>
    <p:sldId id="831" r:id="rId15"/>
    <p:sldId id="830" r:id="rId16"/>
    <p:sldId id="758" r:id="rId17"/>
    <p:sldId id="834" r:id="rId18"/>
    <p:sldId id="837" r:id="rId19"/>
    <p:sldId id="838" r:id="rId20"/>
    <p:sldId id="846" r:id="rId21"/>
    <p:sldId id="844" r:id="rId22"/>
    <p:sldId id="845" r:id="rId23"/>
    <p:sldId id="806" r:id="rId24"/>
    <p:sldId id="804" r:id="rId25"/>
    <p:sldId id="799" r:id="rId26"/>
    <p:sldId id="801" r:id="rId27"/>
    <p:sldId id="814" r:id="rId28"/>
    <p:sldId id="813" r:id="rId29"/>
    <p:sldId id="812" r:id="rId30"/>
    <p:sldId id="817" r:id="rId31"/>
    <p:sldId id="818" r:id="rId32"/>
    <p:sldId id="809" r:id="rId33"/>
    <p:sldId id="827" r:id="rId34"/>
    <p:sldId id="826" r:id="rId35"/>
    <p:sldId id="811" r:id="rId36"/>
    <p:sldId id="843" r:id="rId37"/>
    <p:sldId id="847" r:id="rId38"/>
    <p:sldId id="795" r:id="rId39"/>
  </p:sldIdLst>
  <p:sldSz cx="12192000" cy="6858000"/>
  <p:notesSz cx="6858000" cy="9144000"/>
  <p:custDataLst>
    <p:tags r:id="rId41"/>
  </p:custDataLst>
  <p:defaultTextStyle>
    <a:defPPr>
      <a:defRPr lang="de-DE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2A9084"/>
    <a:srgbClr val="008E07"/>
    <a:srgbClr val="44B107"/>
    <a:srgbClr val="15C9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59" autoAdjust="0"/>
    <p:restoredTop sz="92174" autoAdjust="0"/>
  </p:normalViewPr>
  <p:slideViewPr>
    <p:cSldViewPr>
      <p:cViewPr varScale="1">
        <p:scale>
          <a:sx n="91" d="100"/>
          <a:sy n="91" d="100"/>
        </p:scale>
        <p:origin x="72" y="14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733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35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presProps" Target="pres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tags" Target="tags/tag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2018A47-310C-4BC6-9970-7C66A2629FB5}" type="doc">
      <dgm:prSet loTypeId="urn:microsoft.com/office/officeart/2005/8/layout/process5" loCatId="process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de-DE"/>
        </a:p>
      </dgm:t>
    </dgm:pt>
    <dgm:pt modelId="{ED1EB40B-C38B-4F51-ADAC-49B85906635D}">
      <dgm:prSet phldrT="[Text]" custT="1"/>
      <dgm:spPr/>
      <dgm:t>
        <a:bodyPr/>
        <a:lstStyle/>
        <a:p>
          <a:r>
            <a:rPr lang="de-DE" sz="2400" b="1" dirty="0" smtClean="0">
              <a:solidFill>
                <a:schemeClr val="tx1"/>
              </a:solidFill>
            </a:rPr>
            <a:t>Bloch </a:t>
          </a:r>
          <a:r>
            <a:rPr lang="de-DE" sz="2400" b="1" dirty="0" err="1" smtClean="0">
              <a:solidFill>
                <a:schemeClr val="tx1"/>
              </a:solidFill>
            </a:rPr>
            <a:t>equations</a:t>
          </a:r>
          <a:endParaRPr lang="de-DE" sz="2400" b="1" dirty="0" smtClean="0">
            <a:solidFill>
              <a:schemeClr val="tx1"/>
            </a:solidFill>
          </a:endParaRPr>
        </a:p>
        <a:p>
          <a:r>
            <a:rPr lang="de-DE" sz="2400" b="1" dirty="0" smtClean="0">
              <a:solidFill>
                <a:schemeClr val="tx1"/>
              </a:solidFill>
            </a:rPr>
            <a:t>(</a:t>
          </a:r>
          <a:r>
            <a:rPr lang="de-DE" sz="2400" b="1" dirty="0" err="1" smtClean="0">
              <a:solidFill>
                <a:schemeClr val="tx1"/>
              </a:solidFill>
            </a:rPr>
            <a:t>no</a:t>
          </a:r>
          <a:r>
            <a:rPr lang="de-DE" sz="2400" b="1" dirty="0" smtClean="0">
              <a:solidFill>
                <a:schemeClr val="tx1"/>
              </a:solidFill>
            </a:rPr>
            <a:t> </a:t>
          </a:r>
          <a:r>
            <a:rPr lang="de-DE" sz="2400" b="1" dirty="0" err="1" smtClean="0">
              <a:solidFill>
                <a:schemeClr val="tx1"/>
              </a:solidFill>
            </a:rPr>
            <a:t>exchange</a:t>
          </a:r>
          <a:r>
            <a:rPr lang="de-DE" sz="2400" b="1" dirty="0" smtClean="0">
              <a:solidFill>
                <a:schemeClr val="tx1"/>
              </a:solidFill>
            </a:rPr>
            <a:t>)</a:t>
          </a:r>
          <a:endParaRPr lang="de-DE" sz="2400" b="1" dirty="0">
            <a:solidFill>
              <a:schemeClr val="tx1"/>
            </a:solidFill>
          </a:endParaRPr>
        </a:p>
      </dgm:t>
    </dgm:pt>
    <dgm:pt modelId="{1693072E-4B48-4A90-A351-6D7BBECF56B0}" type="parTrans" cxnId="{82929B20-B7C3-45DE-8BA8-08D53B30B326}">
      <dgm:prSet/>
      <dgm:spPr/>
      <dgm:t>
        <a:bodyPr/>
        <a:lstStyle/>
        <a:p>
          <a:endParaRPr lang="de-DE" sz="2400" b="1"/>
        </a:p>
      </dgm:t>
    </dgm:pt>
    <dgm:pt modelId="{DD48143A-89CD-4F9C-91E3-F1CA1EF65713}" type="sibTrans" cxnId="{82929B20-B7C3-45DE-8BA8-08D53B30B326}">
      <dgm:prSet custT="1"/>
      <dgm:spPr/>
      <dgm:t>
        <a:bodyPr/>
        <a:lstStyle/>
        <a:p>
          <a:endParaRPr lang="de-DE" sz="2400" b="1"/>
        </a:p>
      </dgm:t>
    </dgm:pt>
    <dgm:pt modelId="{09642FAC-95D8-4809-A112-D58FAADAC1BF}">
      <dgm:prSet phldrT="[Text]" custT="1"/>
      <dgm:spPr/>
      <dgm:t>
        <a:bodyPr/>
        <a:lstStyle/>
        <a:p>
          <a:r>
            <a:rPr lang="de-DE" sz="2400" b="1" dirty="0" smtClean="0">
              <a:solidFill>
                <a:schemeClr val="tx1"/>
              </a:solidFill>
            </a:rPr>
            <a:t>Free </a:t>
          </a:r>
          <a:r>
            <a:rPr lang="de-DE" sz="2400" b="1" dirty="0" err="1" smtClean="0">
              <a:solidFill>
                <a:schemeClr val="tx1"/>
              </a:solidFill>
            </a:rPr>
            <a:t>system</a:t>
          </a:r>
          <a:endParaRPr lang="de-DE" sz="2400" b="1" dirty="0" smtClean="0">
            <a:solidFill>
              <a:schemeClr val="tx1"/>
            </a:solidFill>
          </a:endParaRPr>
        </a:p>
        <a:p>
          <a:r>
            <a:rPr lang="de-DE" sz="2400" b="1" dirty="0" smtClean="0">
              <a:solidFill>
                <a:schemeClr val="tx1"/>
              </a:solidFill>
            </a:rPr>
            <a:t>T</a:t>
          </a:r>
          <a:r>
            <a:rPr lang="de-DE" sz="2400" b="1" baseline="-25000" dirty="0" smtClean="0">
              <a:solidFill>
                <a:schemeClr val="tx1"/>
              </a:solidFill>
            </a:rPr>
            <a:t>1</a:t>
          </a:r>
          <a:r>
            <a:rPr lang="de-DE" sz="2400" b="1" dirty="0" smtClean="0">
              <a:solidFill>
                <a:schemeClr val="tx1"/>
              </a:solidFill>
            </a:rPr>
            <a:t>,T</a:t>
          </a:r>
          <a:r>
            <a:rPr lang="de-DE" sz="2400" b="1" baseline="-25000" dirty="0" smtClean="0">
              <a:solidFill>
                <a:schemeClr val="tx1"/>
              </a:solidFill>
            </a:rPr>
            <a:t>2</a:t>
          </a:r>
          <a:r>
            <a:rPr lang="de-DE" sz="2400" b="1" dirty="0" smtClean="0">
              <a:solidFill>
                <a:schemeClr val="tx1"/>
              </a:solidFill>
            </a:rPr>
            <a:t>,FID</a:t>
          </a:r>
          <a:endParaRPr lang="de-DE" sz="2400" b="1" dirty="0">
            <a:solidFill>
              <a:schemeClr val="tx1"/>
            </a:solidFill>
          </a:endParaRPr>
        </a:p>
      </dgm:t>
    </dgm:pt>
    <dgm:pt modelId="{F553949C-F3D9-4247-8F65-428742B1B49B}" type="parTrans" cxnId="{C55273C5-005D-46CB-BACF-0F92DE888EBC}">
      <dgm:prSet/>
      <dgm:spPr/>
      <dgm:t>
        <a:bodyPr/>
        <a:lstStyle/>
        <a:p>
          <a:endParaRPr lang="de-DE" sz="2400" b="1"/>
        </a:p>
      </dgm:t>
    </dgm:pt>
    <dgm:pt modelId="{7CA1FBF7-916F-4804-9BB4-5CE8A4938A25}" type="sibTrans" cxnId="{C55273C5-005D-46CB-BACF-0F92DE888EBC}">
      <dgm:prSet custT="1"/>
      <dgm:spPr/>
      <dgm:t>
        <a:bodyPr/>
        <a:lstStyle/>
        <a:p>
          <a:endParaRPr lang="de-DE" sz="2400" b="1"/>
        </a:p>
      </dgm:t>
    </dgm:pt>
    <dgm:pt modelId="{2E838524-1E8A-45B4-A677-5BDFEE5AA680}">
      <dgm:prSet phldrT="[Text]" custT="1"/>
      <dgm:spPr/>
      <dgm:t>
        <a:bodyPr/>
        <a:lstStyle/>
        <a:p>
          <a:r>
            <a:rPr lang="de-DE" sz="2400" b="1" dirty="0" err="1" smtClean="0">
              <a:solidFill>
                <a:schemeClr val="tx1"/>
              </a:solidFill>
            </a:rPr>
            <a:t>Driven</a:t>
          </a:r>
          <a:r>
            <a:rPr lang="de-DE" sz="2400" b="1" dirty="0" smtClean="0">
              <a:solidFill>
                <a:schemeClr val="tx1"/>
              </a:solidFill>
            </a:rPr>
            <a:t> </a:t>
          </a:r>
          <a:r>
            <a:rPr lang="de-DE" sz="2400" b="1" dirty="0" err="1" smtClean="0">
              <a:solidFill>
                <a:schemeClr val="tx1"/>
              </a:solidFill>
            </a:rPr>
            <a:t>system</a:t>
          </a:r>
          <a:endParaRPr lang="de-DE" sz="2400" b="1" dirty="0" smtClean="0">
            <a:solidFill>
              <a:schemeClr val="tx1"/>
            </a:solidFill>
          </a:endParaRPr>
        </a:p>
        <a:p>
          <a:r>
            <a:rPr lang="de-DE" sz="2400" b="1" dirty="0" smtClean="0">
              <a:solidFill>
                <a:schemeClr val="tx1"/>
              </a:solidFill>
            </a:rPr>
            <a:t>T</a:t>
          </a:r>
          <a:r>
            <a:rPr lang="de-DE" sz="2400" b="1" baseline="-25000" dirty="0" smtClean="0">
              <a:solidFill>
                <a:schemeClr val="tx1"/>
              </a:solidFill>
            </a:rPr>
            <a:t>1</a:t>
          </a:r>
          <a:r>
            <a:rPr lang="el-GR" sz="2400" b="1" baseline="-25000" dirty="0" smtClean="0">
              <a:solidFill>
                <a:schemeClr val="tx1"/>
              </a:solidFill>
            </a:rPr>
            <a:t>ρ</a:t>
          </a:r>
          <a:r>
            <a:rPr lang="de-DE" sz="2400" b="1" dirty="0" smtClean="0">
              <a:solidFill>
                <a:schemeClr val="tx1"/>
              </a:solidFill>
            </a:rPr>
            <a:t>,T</a:t>
          </a:r>
          <a:r>
            <a:rPr lang="de-DE" sz="2400" b="1" baseline="-25000" dirty="0" smtClean="0">
              <a:solidFill>
                <a:schemeClr val="tx1"/>
              </a:solidFill>
            </a:rPr>
            <a:t>2</a:t>
          </a:r>
          <a:r>
            <a:rPr lang="el-GR" sz="2400" b="1" baseline="-25000" dirty="0" smtClean="0">
              <a:solidFill>
                <a:schemeClr val="tx1"/>
              </a:solidFill>
            </a:rPr>
            <a:t>ρ</a:t>
          </a:r>
          <a:r>
            <a:rPr lang="de-DE" sz="2400" b="1" dirty="0" smtClean="0">
              <a:solidFill>
                <a:schemeClr val="tx1"/>
              </a:solidFill>
            </a:rPr>
            <a:t>, </a:t>
          </a:r>
          <a:r>
            <a:rPr lang="de-DE" sz="2400" b="1" dirty="0" err="1" smtClean="0">
              <a:solidFill>
                <a:schemeClr val="tx1"/>
              </a:solidFill>
            </a:rPr>
            <a:t>saturation</a:t>
          </a:r>
          <a:endParaRPr lang="de-DE" sz="2400" b="1" dirty="0" smtClean="0">
            <a:solidFill>
              <a:schemeClr val="tx1"/>
            </a:solidFill>
          </a:endParaRPr>
        </a:p>
      </dgm:t>
    </dgm:pt>
    <dgm:pt modelId="{4F79DD38-BD1A-463F-ADE3-0047E82A5ECB}" type="parTrans" cxnId="{F4B06C5F-D447-4754-8C21-0A0745605BFE}">
      <dgm:prSet/>
      <dgm:spPr/>
      <dgm:t>
        <a:bodyPr/>
        <a:lstStyle/>
        <a:p>
          <a:endParaRPr lang="de-DE" sz="2400" b="1"/>
        </a:p>
      </dgm:t>
    </dgm:pt>
    <dgm:pt modelId="{590A060F-71AA-4D5F-A3D3-D41F619FED64}" type="sibTrans" cxnId="{F4B06C5F-D447-4754-8C21-0A0745605BFE}">
      <dgm:prSet custT="1"/>
      <dgm:spPr/>
      <dgm:t>
        <a:bodyPr/>
        <a:lstStyle/>
        <a:p>
          <a:endParaRPr lang="de-DE" sz="2400" b="1"/>
        </a:p>
      </dgm:t>
    </dgm:pt>
    <dgm:pt modelId="{9E76B39C-116D-48E7-ABEC-27EA3BF2FC5F}">
      <dgm:prSet phldrT="[Text]" custT="1"/>
      <dgm:spPr/>
      <dgm:t>
        <a:bodyPr/>
        <a:lstStyle/>
        <a:p>
          <a:r>
            <a:rPr lang="de-DE" sz="2400" b="1" dirty="0" smtClean="0">
              <a:solidFill>
                <a:schemeClr val="tx1"/>
              </a:solidFill>
            </a:rPr>
            <a:t>Bloch-</a:t>
          </a:r>
          <a:r>
            <a:rPr lang="de-DE" sz="2400" b="1" dirty="0" err="1" smtClean="0">
              <a:solidFill>
                <a:schemeClr val="tx1"/>
              </a:solidFill>
            </a:rPr>
            <a:t>McConnell</a:t>
          </a:r>
          <a:endParaRPr lang="de-DE" sz="2400" b="1" dirty="0" smtClean="0">
            <a:solidFill>
              <a:schemeClr val="tx1"/>
            </a:solidFill>
          </a:endParaRPr>
        </a:p>
        <a:p>
          <a:r>
            <a:rPr lang="de-DE" sz="2400" b="1" dirty="0" smtClean="0">
              <a:solidFill>
                <a:schemeClr val="tx1"/>
              </a:solidFill>
            </a:rPr>
            <a:t>(</a:t>
          </a:r>
          <a:r>
            <a:rPr lang="de-DE" sz="2400" b="1" dirty="0" err="1" smtClean="0">
              <a:solidFill>
                <a:schemeClr val="tx1"/>
              </a:solidFill>
            </a:rPr>
            <a:t>with</a:t>
          </a:r>
          <a:r>
            <a:rPr lang="de-DE" sz="2400" b="1" dirty="0" smtClean="0">
              <a:solidFill>
                <a:schemeClr val="tx1"/>
              </a:solidFill>
            </a:rPr>
            <a:t> </a:t>
          </a:r>
          <a:r>
            <a:rPr lang="de-DE" sz="2400" b="1" dirty="0" err="1" smtClean="0">
              <a:solidFill>
                <a:schemeClr val="tx1"/>
              </a:solidFill>
            </a:rPr>
            <a:t>exchange</a:t>
          </a:r>
          <a:r>
            <a:rPr lang="de-DE" sz="2400" b="1" dirty="0" smtClean="0">
              <a:solidFill>
                <a:schemeClr val="tx1"/>
              </a:solidFill>
            </a:rPr>
            <a:t>)</a:t>
          </a:r>
          <a:endParaRPr lang="de-DE" sz="2400" b="1" dirty="0">
            <a:solidFill>
              <a:schemeClr val="tx1"/>
            </a:solidFill>
          </a:endParaRPr>
        </a:p>
      </dgm:t>
    </dgm:pt>
    <dgm:pt modelId="{76E824EA-A5B9-41E9-A3DF-E682A8E88B68}" type="parTrans" cxnId="{381691BD-6472-4145-A918-0DFF94DA5EB7}">
      <dgm:prSet/>
      <dgm:spPr/>
      <dgm:t>
        <a:bodyPr/>
        <a:lstStyle/>
        <a:p>
          <a:endParaRPr lang="de-DE" sz="2400" b="1"/>
        </a:p>
      </dgm:t>
    </dgm:pt>
    <dgm:pt modelId="{E7CBF20F-1AC6-49B7-846D-DB180C8C3E4C}" type="sibTrans" cxnId="{381691BD-6472-4145-A918-0DFF94DA5EB7}">
      <dgm:prSet custT="1"/>
      <dgm:spPr/>
      <dgm:t>
        <a:bodyPr/>
        <a:lstStyle/>
        <a:p>
          <a:endParaRPr lang="de-DE" sz="2400" b="1"/>
        </a:p>
      </dgm:t>
    </dgm:pt>
    <dgm:pt modelId="{A6EFC76B-4809-4D09-A7BC-99F57EF44BD8}">
      <dgm:prSet phldrT="[Text]" custT="1"/>
      <dgm:spPr>
        <a:solidFill>
          <a:srgbClr val="FF0000"/>
        </a:solidFill>
      </dgm:spPr>
      <dgm:t>
        <a:bodyPr/>
        <a:lstStyle/>
        <a:p>
          <a:r>
            <a:rPr lang="de-DE" sz="2400" b="1" dirty="0" smtClean="0">
              <a:solidFill>
                <a:schemeClr val="bg2"/>
              </a:solidFill>
            </a:rPr>
            <a:t>T1, T2, CEST, SL</a:t>
          </a:r>
        </a:p>
        <a:p>
          <a:r>
            <a:rPr lang="de-DE" sz="2400" b="1" dirty="0" smtClean="0">
              <a:solidFill>
                <a:schemeClr val="bg2"/>
              </a:solidFill>
            </a:rPr>
            <a:t>(</a:t>
          </a:r>
          <a:r>
            <a:rPr lang="de-DE" sz="2400" b="1" dirty="0" err="1" smtClean="0">
              <a:solidFill>
                <a:schemeClr val="bg2"/>
              </a:solidFill>
            </a:rPr>
            <a:t>with</a:t>
          </a:r>
          <a:r>
            <a:rPr lang="de-DE" sz="2400" b="1" dirty="0" smtClean="0">
              <a:solidFill>
                <a:schemeClr val="bg2"/>
              </a:solidFill>
            </a:rPr>
            <a:t> </a:t>
          </a:r>
          <a:r>
            <a:rPr lang="de-DE" sz="2400" b="1" dirty="0" err="1" smtClean="0">
              <a:solidFill>
                <a:schemeClr val="bg2"/>
              </a:solidFill>
            </a:rPr>
            <a:t>exchange</a:t>
          </a:r>
          <a:r>
            <a:rPr lang="de-DE" sz="2400" b="1" dirty="0" smtClean="0">
              <a:solidFill>
                <a:schemeClr val="bg2"/>
              </a:solidFill>
            </a:rPr>
            <a:t>)</a:t>
          </a:r>
          <a:endParaRPr lang="de-DE" sz="2400" b="1" dirty="0">
            <a:solidFill>
              <a:schemeClr val="bg2"/>
            </a:solidFill>
          </a:endParaRPr>
        </a:p>
      </dgm:t>
    </dgm:pt>
    <dgm:pt modelId="{AE172605-4906-4E8F-B99E-F786F4C651F0}" type="parTrans" cxnId="{08209A21-3E7C-43E5-B74B-0A6A6C56B45C}">
      <dgm:prSet/>
      <dgm:spPr/>
      <dgm:t>
        <a:bodyPr/>
        <a:lstStyle/>
        <a:p>
          <a:endParaRPr lang="de-DE" sz="2400" b="1"/>
        </a:p>
      </dgm:t>
    </dgm:pt>
    <dgm:pt modelId="{3AD0D37D-29F4-4D1D-98DE-1EC1724ED2A0}" type="sibTrans" cxnId="{08209A21-3E7C-43E5-B74B-0A6A6C56B45C}">
      <dgm:prSet/>
      <dgm:spPr/>
      <dgm:t>
        <a:bodyPr/>
        <a:lstStyle/>
        <a:p>
          <a:endParaRPr lang="de-DE" sz="2400" b="1"/>
        </a:p>
      </dgm:t>
    </dgm:pt>
    <dgm:pt modelId="{F3FB6959-D70E-4DEB-922F-62B9A0D19801}" type="pres">
      <dgm:prSet presAssocID="{92018A47-310C-4BC6-9970-7C66A2629FB5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C2AEDBF-D349-4C2E-8FD0-179BDDA1A2DE}" type="pres">
      <dgm:prSet presAssocID="{ED1EB40B-C38B-4F51-ADAC-49B85906635D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652316E3-F596-4285-8037-05C8348B2D59}" type="pres">
      <dgm:prSet presAssocID="{DD48143A-89CD-4F9C-91E3-F1CA1EF65713}" presName="sibTrans" presStyleLbl="sibTrans2D1" presStyleIdx="0" presStyleCnt="4"/>
      <dgm:spPr/>
      <dgm:t>
        <a:bodyPr/>
        <a:lstStyle/>
        <a:p>
          <a:endParaRPr lang="en-US"/>
        </a:p>
      </dgm:t>
    </dgm:pt>
    <dgm:pt modelId="{8C92B93D-7964-4390-8E45-2BE91205BFE3}" type="pres">
      <dgm:prSet presAssocID="{DD48143A-89CD-4F9C-91E3-F1CA1EF65713}" presName="connectorText" presStyleLbl="sibTrans2D1" presStyleIdx="0" presStyleCnt="4"/>
      <dgm:spPr/>
      <dgm:t>
        <a:bodyPr/>
        <a:lstStyle/>
        <a:p>
          <a:endParaRPr lang="en-US"/>
        </a:p>
      </dgm:t>
    </dgm:pt>
    <dgm:pt modelId="{A9A0F54F-5DFF-4249-B21F-D1AA6BFF7BE1}" type="pres">
      <dgm:prSet presAssocID="{09642FAC-95D8-4809-A112-D58FAADAC1BF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DE8EFA04-C634-4B80-86E4-373BBCC6084D}" type="pres">
      <dgm:prSet presAssocID="{7CA1FBF7-916F-4804-9BB4-5CE8A4938A25}" presName="sibTrans" presStyleLbl="sibTrans2D1" presStyleIdx="1" presStyleCnt="4"/>
      <dgm:spPr/>
      <dgm:t>
        <a:bodyPr/>
        <a:lstStyle/>
        <a:p>
          <a:endParaRPr lang="en-US"/>
        </a:p>
      </dgm:t>
    </dgm:pt>
    <dgm:pt modelId="{197E8A98-2948-403E-B468-745F76D31081}" type="pres">
      <dgm:prSet presAssocID="{7CA1FBF7-916F-4804-9BB4-5CE8A4938A25}" presName="connectorText" presStyleLbl="sibTrans2D1" presStyleIdx="1" presStyleCnt="4"/>
      <dgm:spPr/>
      <dgm:t>
        <a:bodyPr/>
        <a:lstStyle/>
        <a:p>
          <a:endParaRPr lang="en-US"/>
        </a:p>
      </dgm:t>
    </dgm:pt>
    <dgm:pt modelId="{7E52E5D3-50CD-4C6F-8B4B-7C0DE97003C3}" type="pres">
      <dgm:prSet presAssocID="{2E838524-1E8A-45B4-A677-5BDFEE5AA680}" presName="node" presStyleLbl="node1" presStyleIdx="2" presStyleCnt="5" custLinFactNeighborX="409" custLinFactNeighborY="-3470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F42BA818-A715-40D5-BE7A-B0BB25B76CAE}" type="pres">
      <dgm:prSet presAssocID="{590A060F-71AA-4D5F-A3D3-D41F619FED64}" presName="sibTrans" presStyleLbl="sibTrans2D1" presStyleIdx="2" presStyleCnt="4"/>
      <dgm:spPr/>
      <dgm:t>
        <a:bodyPr/>
        <a:lstStyle/>
        <a:p>
          <a:endParaRPr lang="en-US"/>
        </a:p>
      </dgm:t>
    </dgm:pt>
    <dgm:pt modelId="{572FCB1B-9ED3-4E1E-9BCB-B94F5FC728D0}" type="pres">
      <dgm:prSet presAssocID="{590A060F-71AA-4D5F-A3D3-D41F619FED64}" presName="connectorText" presStyleLbl="sibTrans2D1" presStyleIdx="2" presStyleCnt="4"/>
      <dgm:spPr/>
      <dgm:t>
        <a:bodyPr/>
        <a:lstStyle/>
        <a:p>
          <a:endParaRPr lang="en-US"/>
        </a:p>
      </dgm:t>
    </dgm:pt>
    <dgm:pt modelId="{BA47D5F5-36CA-4436-90F1-0E71E4127FFC}" type="pres">
      <dgm:prSet presAssocID="{9E76B39C-116D-48E7-ABEC-27EA3BF2FC5F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FD8E3CA3-094C-4999-9EB4-129D2F066599}" type="pres">
      <dgm:prSet presAssocID="{E7CBF20F-1AC6-49B7-846D-DB180C8C3E4C}" presName="sibTrans" presStyleLbl="sibTrans2D1" presStyleIdx="3" presStyleCnt="4"/>
      <dgm:spPr/>
      <dgm:t>
        <a:bodyPr/>
        <a:lstStyle/>
        <a:p>
          <a:endParaRPr lang="en-US"/>
        </a:p>
      </dgm:t>
    </dgm:pt>
    <dgm:pt modelId="{455BABD7-A458-4B0B-9013-7C7C90444CF7}" type="pres">
      <dgm:prSet presAssocID="{E7CBF20F-1AC6-49B7-846D-DB180C8C3E4C}" presName="connectorText" presStyleLbl="sibTrans2D1" presStyleIdx="3" presStyleCnt="4"/>
      <dgm:spPr/>
      <dgm:t>
        <a:bodyPr/>
        <a:lstStyle/>
        <a:p>
          <a:endParaRPr lang="en-US"/>
        </a:p>
      </dgm:t>
    </dgm:pt>
    <dgm:pt modelId="{AB851753-8D51-4B3D-9FEF-11DD266882D7}" type="pres">
      <dgm:prSet presAssocID="{A6EFC76B-4809-4D09-A7BC-99F57EF44BD8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5AE7833-82F7-4F45-8A7E-6D80B1F12D21}" type="presOf" srcId="{E7CBF20F-1AC6-49B7-846D-DB180C8C3E4C}" destId="{FD8E3CA3-094C-4999-9EB4-129D2F066599}" srcOrd="0" destOrd="0" presId="urn:microsoft.com/office/officeart/2005/8/layout/process5"/>
    <dgm:cxn modelId="{FE1A2D56-394F-4F2C-8E27-AACC7E297033}" type="presOf" srcId="{9E76B39C-116D-48E7-ABEC-27EA3BF2FC5F}" destId="{BA47D5F5-36CA-4436-90F1-0E71E4127FFC}" srcOrd="0" destOrd="0" presId="urn:microsoft.com/office/officeart/2005/8/layout/process5"/>
    <dgm:cxn modelId="{08209A21-3E7C-43E5-B74B-0A6A6C56B45C}" srcId="{92018A47-310C-4BC6-9970-7C66A2629FB5}" destId="{A6EFC76B-4809-4D09-A7BC-99F57EF44BD8}" srcOrd="4" destOrd="0" parTransId="{AE172605-4906-4E8F-B99E-F786F4C651F0}" sibTransId="{3AD0D37D-29F4-4D1D-98DE-1EC1724ED2A0}"/>
    <dgm:cxn modelId="{7F66BAD3-CB49-47F1-9ACF-2E6C7D9F4E7F}" type="presOf" srcId="{7CA1FBF7-916F-4804-9BB4-5CE8A4938A25}" destId="{DE8EFA04-C634-4B80-86E4-373BBCC6084D}" srcOrd="0" destOrd="0" presId="urn:microsoft.com/office/officeart/2005/8/layout/process5"/>
    <dgm:cxn modelId="{EB63D921-630E-429D-956D-4DC4B684EA2C}" type="presOf" srcId="{7CA1FBF7-916F-4804-9BB4-5CE8A4938A25}" destId="{197E8A98-2948-403E-B468-745F76D31081}" srcOrd="1" destOrd="0" presId="urn:microsoft.com/office/officeart/2005/8/layout/process5"/>
    <dgm:cxn modelId="{F4B06C5F-D447-4754-8C21-0A0745605BFE}" srcId="{92018A47-310C-4BC6-9970-7C66A2629FB5}" destId="{2E838524-1E8A-45B4-A677-5BDFEE5AA680}" srcOrd="2" destOrd="0" parTransId="{4F79DD38-BD1A-463F-ADE3-0047E82A5ECB}" sibTransId="{590A060F-71AA-4D5F-A3D3-D41F619FED64}"/>
    <dgm:cxn modelId="{ED34BA5A-B74E-4695-A1DC-B7EBE86C8ACD}" type="presOf" srcId="{09642FAC-95D8-4809-A112-D58FAADAC1BF}" destId="{A9A0F54F-5DFF-4249-B21F-D1AA6BFF7BE1}" srcOrd="0" destOrd="0" presId="urn:microsoft.com/office/officeart/2005/8/layout/process5"/>
    <dgm:cxn modelId="{C55273C5-005D-46CB-BACF-0F92DE888EBC}" srcId="{92018A47-310C-4BC6-9970-7C66A2629FB5}" destId="{09642FAC-95D8-4809-A112-D58FAADAC1BF}" srcOrd="1" destOrd="0" parTransId="{F553949C-F3D9-4247-8F65-428742B1B49B}" sibTransId="{7CA1FBF7-916F-4804-9BB4-5CE8A4938A25}"/>
    <dgm:cxn modelId="{381691BD-6472-4145-A918-0DFF94DA5EB7}" srcId="{92018A47-310C-4BC6-9970-7C66A2629FB5}" destId="{9E76B39C-116D-48E7-ABEC-27EA3BF2FC5F}" srcOrd="3" destOrd="0" parTransId="{76E824EA-A5B9-41E9-A3DF-E682A8E88B68}" sibTransId="{E7CBF20F-1AC6-49B7-846D-DB180C8C3E4C}"/>
    <dgm:cxn modelId="{CCBC3BF3-FF35-4F3E-BD95-1BF59735A3AC}" type="presOf" srcId="{E7CBF20F-1AC6-49B7-846D-DB180C8C3E4C}" destId="{455BABD7-A458-4B0B-9013-7C7C90444CF7}" srcOrd="1" destOrd="0" presId="urn:microsoft.com/office/officeart/2005/8/layout/process5"/>
    <dgm:cxn modelId="{7867C797-38B0-41B5-9260-97F48A434941}" type="presOf" srcId="{A6EFC76B-4809-4D09-A7BC-99F57EF44BD8}" destId="{AB851753-8D51-4B3D-9FEF-11DD266882D7}" srcOrd="0" destOrd="0" presId="urn:microsoft.com/office/officeart/2005/8/layout/process5"/>
    <dgm:cxn modelId="{8DEBC054-558D-4A45-A509-1D1722230890}" type="presOf" srcId="{590A060F-71AA-4D5F-A3D3-D41F619FED64}" destId="{572FCB1B-9ED3-4E1E-9BCB-B94F5FC728D0}" srcOrd="1" destOrd="0" presId="urn:microsoft.com/office/officeart/2005/8/layout/process5"/>
    <dgm:cxn modelId="{C7254C78-A5FA-428F-845F-AD500668FE32}" type="presOf" srcId="{590A060F-71AA-4D5F-A3D3-D41F619FED64}" destId="{F42BA818-A715-40D5-BE7A-B0BB25B76CAE}" srcOrd="0" destOrd="0" presId="urn:microsoft.com/office/officeart/2005/8/layout/process5"/>
    <dgm:cxn modelId="{BAA43ED4-F777-4F7A-9EAE-20789C1DD499}" type="presOf" srcId="{92018A47-310C-4BC6-9970-7C66A2629FB5}" destId="{F3FB6959-D70E-4DEB-922F-62B9A0D19801}" srcOrd="0" destOrd="0" presId="urn:microsoft.com/office/officeart/2005/8/layout/process5"/>
    <dgm:cxn modelId="{A384B406-6E15-45D0-95D5-2187201D1853}" type="presOf" srcId="{ED1EB40B-C38B-4F51-ADAC-49B85906635D}" destId="{BC2AEDBF-D349-4C2E-8FD0-179BDDA1A2DE}" srcOrd="0" destOrd="0" presId="urn:microsoft.com/office/officeart/2005/8/layout/process5"/>
    <dgm:cxn modelId="{21DBC777-B847-4FCA-AB7C-30E4466E4506}" type="presOf" srcId="{2E838524-1E8A-45B4-A677-5BDFEE5AA680}" destId="{7E52E5D3-50CD-4C6F-8B4B-7C0DE97003C3}" srcOrd="0" destOrd="0" presId="urn:microsoft.com/office/officeart/2005/8/layout/process5"/>
    <dgm:cxn modelId="{ED4BB50D-295D-4FC6-9D2F-957D2F23DFED}" type="presOf" srcId="{DD48143A-89CD-4F9C-91E3-F1CA1EF65713}" destId="{652316E3-F596-4285-8037-05C8348B2D59}" srcOrd="0" destOrd="0" presId="urn:microsoft.com/office/officeart/2005/8/layout/process5"/>
    <dgm:cxn modelId="{82929B20-B7C3-45DE-8BA8-08D53B30B326}" srcId="{92018A47-310C-4BC6-9970-7C66A2629FB5}" destId="{ED1EB40B-C38B-4F51-ADAC-49B85906635D}" srcOrd="0" destOrd="0" parTransId="{1693072E-4B48-4A90-A351-6D7BBECF56B0}" sibTransId="{DD48143A-89CD-4F9C-91E3-F1CA1EF65713}"/>
    <dgm:cxn modelId="{0C87CF62-8E02-425C-A161-D040DD864355}" type="presOf" srcId="{DD48143A-89CD-4F9C-91E3-F1CA1EF65713}" destId="{8C92B93D-7964-4390-8E45-2BE91205BFE3}" srcOrd="1" destOrd="0" presId="urn:microsoft.com/office/officeart/2005/8/layout/process5"/>
    <dgm:cxn modelId="{D3BB88AC-E9C6-4FE6-A992-813B739709D3}" type="presParOf" srcId="{F3FB6959-D70E-4DEB-922F-62B9A0D19801}" destId="{BC2AEDBF-D349-4C2E-8FD0-179BDDA1A2DE}" srcOrd="0" destOrd="0" presId="urn:microsoft.com/office/officeart/2005/8/layout/process5"/>
    <dgm:cxn modelId="{285877A6-1531-4F81-8628-5B868AAEA534}" type="presParOf" srcId="{F3FB6959-D70E-4DEB-922F-62B9A0D19801}" destId="{652316E3-F596-4285-8037-05C8348B2D59}" srcOrd="1" destOrd="0" presId="urn:microsoft.com/office/officeart/2005/8/layout/process5"/>
    <dgm:cxn modelId="{C199F073-819C-4BEF-B383-68B0DBAF0202}" type="presParOf" srcId="{652316E3-F596-4285-8037-05C8348B2D59}" destId="{8C92B93D-7964-4390-8E45-2BE91205BFE3}" srcOrd="0" destOrd="0" presId="urn:microsoft.com/office/officeart/2005/8/layout/process5"/>
    <dgm:cxn modelId="{19FDA0B8-D531-4A7A-A947-BD2501E42606}" type="presParOf" srcId="{F3FB6959-D70E-4DEB-922F-62B9A0D19801}" destId="{A9A0F54F-5DFF-4249-B21F-D1AA6BFF7BE1}" srcOrd="2" destOrd="0" presId="urn:microsoft.com/office/officeart/2005/8/layout/process5"/>
    <dgm:cxn modelId="{3E760D11-6E1C-4953-A988-6EE9EAEB016C}" type="presParOf" srcId="{F3FB6959-D70E-4DEB-922F-62B9A0D19801}" destId="{DE8EFA04-C634-4B80-86E4-373BBCC6084D}" srcOrd="3" destOrd="0" presId="urn:microsoft.com/office/officeart/2005/8/layout/process5"/>
    <dgm:cxn modelId="{288B5B58-E445-4BB0-8B88-55A16DDCFA7E}" type="presParOf" srcId="{DE8EFA04-C634-4B80-86E4-373BBCC6084D}" destId="{197E8A98-2948-403E-B468-745F76D31081}" srcOrd="0" destOrd="0" presId="urn:microsoft.com/office/officeart/2005/8/layout/process5"/>
    <dgm:cxn modelId="{9F10F956-977F-40FF-9287-CAF5BE9C7AAE}" type="presParOf" srcId="{F3FB6959-D70E-4DEB-922F-62B9A0D19801}" destId="{7E52E5D3-50CD-4C6F-8B4B-7C0DE97003C3}" srcOrd="4" destOrd="0" presId="urn:microsoft.com/office/officeart/2005/8/layout/process5"/>
    <dgm:cxn modelId="{D077B9D6-96A0-45FD-B022-A931657DE249}" type="presParOf" srcId="{F3FB6959-D70E-4DEB-922F-62B9A0D19801}" destId="{F42BA818-A715-40D5-BE7A-B0BB25B76CAE}" srcOrd="5" destOrd="0" presId="urn:microsoft.com/office/officeart/2005/8/layout/process5"/>
    <dgm:cxn modelId="{29442BB1-3065-449A-8B24-46DD04F3BA41}" type="presParOf" srcId="{F42BA818-A715-40D5-BE7A-B0BB25B76CAE}" destId="{572FCB1B-9ED3-4E1E-9BCB-B94F5FC728D0}" srcOrd="0" destOrd="0" presId="urn:microsoft.com/office/officeart/2005/8/layout/process5"/>
    <dgm:cxn modelId="{8182768B-33F3-4CF3-9B9F-F4F245BA95D4}" type="presParOf" srcId="{F3FB6959-D70E-4DEB-922F-62B9A0D19801}" destId="{BA47D5F5-36CA-4436-90F1-0E71E4127FFC}" srcOrd="6" destOrd="0" presId="urn:microsoft.com/office/officeart/2005/8/layout/process5"/>
    <dgm:cxn modelId="{0E04720A-8FBC-4852-A35E-D2C0752D92A4}" type="presParOf" srcId="{F3FB6959-D70E-4DEB-922F-62B9A0D19801}" destId="{FD8E3CA3-094C-4999-9EB4-129D2F066599}" srcOrd="7" destOrd="0" presId="urn:microsoft.com/office/officeart/2005/8/layout/process5"/>
    <dgm:cxn modelId="{809E69F0-B134-49B9-8442-F4864B2F1E56}" type="presParOf" srcId="{FD8E3CA3-094C-4999-9EB4-129D2F066599}" destId="{455BABD7-A458-4B0B-9013-7C7C90444CF7}" srcOrd="0" destOrd="0" presId="urn:microsoft.com/office/officeart/2005/8/layout/process5"/>
    <dgm:cxn modelId="{11D31D6C-DB61-4EA8-B107-B26544B0941B}" type="presParOf" srcId="{F3FB6959-D70E-4DEB-922F-62B9A0D19801}" destId="{AB851753-8D51-4B3D-9FEF-11DD266882D7}" srcOrd="8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2018A47-310C-4BC6-9970-7C66A2629FB5}" type="doc">
      <dgm:prSet loTypeId="urn:microsoft.com/office/officeart/2005/8/layout/process5" loCatId="process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de-DE"/>
        </a:p>
      </dgm:t>
    </dgm:pt>
    <dgm:pt modelId="{ED1EB40B-C38B-4F51-ADAC-49B85906635D}">
      <dgm:prSet phldrT="[Text]"/>
      <dgm:spPr/>
      <dgm:t>
        <a:bodyPr/>
        <a:lstStyle/>
        <a:p>
          <a:r>
            <a:rPr lang="de-DE" dirty="0" smtClean="0">
              <a:solidFill>
                <a:schemeClr val="tx1"/>
              </a:solidFill>
            </a:rPr>
            <a:t>Bloch</a:t>
          </a:r>
        </a:p>
        <a:p>
          <a:r>
            <a:rPr lang="de-DE" dirty="0" smtClean="0">
              <a:solidFill>
                <a:schemeClr val="tx1"/>
              </a:solidFill>
            </a:rPr>
            <a:t>(</a:t>
          </a:r>
          <a:r>
            <a:rPr lang="de-DE" dirty="0" err="1" smtClean="0">
              <a:solidFill>
                <a:schemeClr val="tx1"/>
              </a:solidFill>
            </a:rPr>
            <a:t>no</a:t>
          </a:r>
          <a:r>
            <a:rPr lang="de-DE" dirty="0" smtClean="0">
              <a:solidFill>
                <a:schemeClr val="tx1"/>
              </a:solidFill>
            </a:rPr>
            <a:t> </a:t>
          </a:r>
          <a:r>
            <a:rPr lang="de-DE" dirty="0" err="1" smtClean="0">
              <a:solidFill>
                <a:schemeClr val="tx1"/>
              </a:solidFill>
            </a:rPr>
            <a:t>exchange</a:t>
          </a:r>
          <a:r>
            <a:rPr lang="de-DE" dirty="0" smtClean="0">
              <a:solidFill>
                <a:schemeClr val="tx1"/>
              </a:solidFill>
            </a:rPr>
            <a:t>)</a:t>
          </a:r>
          <a:endParaRPr lang="de-DE" dirty="0">
            <a:solidFill>
              <a:schemeClr val="tx1"/>
            </a:solidFill>
          </a:endParaRPr>
        </a:p>
      </dgm:t>
    </dgm:pt>
    <dgm:pt modelId="{1693072E-4B48-4A90-A351-6D7BBECF56B0}" type="parTrans" cxnId="{82929B20-B7C3-45DE-8BA8-08D53B30B326}">
      <dgm:prSet/>
      <dgm:spPr/>
      <dgm:t>
        <a:bodyPr/>
        <a:lstStyle/>
        <a:p>
          <a:endParaRPr lang="de-DE"/>
        </a:p>
      </dgm:t>
    </dgm:pt>
    <dgm:pt modelId="{DD48143A-89CD-4F9C-91E3-F1CA1EF65713}" type="sibTrans" cxnId="{82929B20-B7C3-45DE-8BA8-08D53B30B326}">
      <dgm:prSet/>
      <dgm:spPr/>
      <dgm:t>
        <a:bodyPr/>
        <a:lstStyle/>
        <a:p>
          <a:endParaRPr lang="de-DE"/>
        </a:p>
      </dgm:t>
    </dgm:pt>
    <dgm:pt modelId="{09642FAC-95D8-4809-A112-D58FAADAC1BF}">
      <dgm:prSet phldrT="[Text]"/>
      <dgm:spPr/>
      <dgm:t>
        <a:bodyPr/>
        <a:lstStyle/>
        <a:p>
          <a:r>
            <a:rPr lang="de-DE" dirty="0" smtClean="0">
              <a:solidFill>
                <a:schemeClr val="tx1"/>
              </a:solidFill>
            </a:rPr>
            <a:t>Free </a:t>
          </a:r>
          <a:r>
            <a:rPr lang="de-DE" dirty="0" err="1" smtClean="0">
              <a:solidFill>
                <a:schemeClr val="tx1"/>
              </a:solidFill>
            </a:rPr>
            <a:t>eigensystem</a:t>
          </a:r>
          <a:endParaRPr lang="de-DE" dirty="0" smtClean="0">
            <a:solidFill>
              <a:schemeClr val="tx1"/>
            </a:solidFill>
          </a:endParaRPr>
        </a:p>
        <a:p>
          <a:r>
            <a:rPr lang="de-DE" dirty="0" smtClean="0">
              <a:solidFill>
                <a:schemeClr val="tx1"/>
              </a:solidFill>
            </a:rPr>
            <a:t>T1,T2,FID</a:t>
          </a:r>
          <a:endParaRPr lang="de-DE" dirty="0">
            <a:solidFill>
              <a:schemeClr val="tx1"/>
            </a:solidFill>
          </a:endParaRPr>
        </a:p>
      </dgm:t>
    </dgm:pt>
    <dgm:pt modelId="{F553949C-F3D9-4247-8F65-428742B1B49B}" type="parTrans" cxnId="{C55273C5-005D-46CB-BACF-0F92DE888EBC}">
      <dgm:prSet/>
      <dgm:spPr/>
      <dgm:t>
        <a:bodyPr/>
        <a:lstStyle/>
        <a:p>
          <a:endParaRPr lang="de-DE"/>
        </a:p>
      </dgm:t>
    </dgm:pt>
    <dgm:pt modelId="{7CA1FBF7-916F-4804-9BB4-5CE8A4938A25}" type="sibTrans" cxnId="{C55273C5-005D-46CB-BACF-0F92DE888EBC}">
      <dgm:prSet/>
      <dgm:spPr/>
      <dgm:t>
        <a:bodyPr/>
        <a:lstStyle/>
        <a:p>
          <a:endParaRPr lang="de-DE"/>
        </a:p>
      </dgm:t>
    </dgm:pt>
    <dgm:pt modelId="{2E838524-1E8A-45B4-A677-5BDFEE5AA680}">
      <dgm:prSet phldrT="[Text]"/>
      <dgm:spPr/>
      <dgm:t>
        <a:bodyPr/>
        <a:lstStyle/>
        <a:p>
          <a:r>
            <a:rPr lang="de-DE" dirty="0" err="1" smtClean="0">
              <a:solidFill>
                <a:schemeClr val="tx1"/>
              </a:solidFill>
            </a:rPr>
            <a:t>Driven</a:t>
          </a:r>
          <a:r>
            <a:rPr lang="de-DE" dirty="0" smtClean="0">
              <a:solidFill>
                <a:schemeClr val="tx1"/>
              </a:solidFill>
            </a:rPr>
            <a:t> </a:t>
          </a:r>
          <a:r>
            <a:rPr lang="de-DE" dirty="0" err="1" smtClean="0">
              <a:solidFill>
                <a:schemeClr val="tx1"/>
              </a:solidFill>
            </a:rPr>
            <a:t>eigensystem</a:t>
          </a:r>
          <a:endParaRPr lang="de-DE" dirty="0" smtClean="0">
            <a:solidFill>
              <a:schemeClr val="tx1"/>
            </a:solidFill>
          </a:endParaRPr>
        </a:p>
        <a:p>
          <a:r>
            <a:rPr lang="de-DE" dirty="0" smtClean="0">
              <a:solidFill>
                <a:schemeClr val="tx1"/>
              </a:solidFill>
            </a:rPr>
            <a:t>T</a:t>
          </a:r>
          <a:r>
            <a:rPr lang="de-DE" baseline="-25000" dirty="0" smtClean="0">
              <a:solidFill>
                <a:schemeClr val="tx1"/>
              </a:solidFill>
            </a:rPr>
            <a:t>1</a:t>
          </a:r>
          <a:r>
            <a:rPr lang="el-GR" baseline="-25000" dirty="0" smtClean="0">
              <a:solidFill>
                <a:schemeClr val="tx1"/>
              </a:solidFill>
            </a:rPr>
            <a:t>ρ</a:t>
          </a:r>
          <a:r>
            <a:rPr lang="de-DE" dirty="0" smtClean="0">
              <a:solidFill>
                <a:schemeClr val="tx1"/>
              </a:solidFill>
            </a:rPr>
            <a:t>,T</a:t>
          </a:r>
          <a:r>
            <a:rPr lang="de-DE" baseline="-25000" dirty="0" smtClean="0">
              <a:solidFill>
                <a:schemeClr val="tx1"/>
              </a:solidFill>
            </a:rPr>
            <a:t>2p</a:t>
          </a:r>
          <a:r>
            <a:rPr lang="de-DE" dirty="0" smtClean="0">
              <a:solidFill>
                <a:schemeClr val="tx1"/>
              </a:solidFill>
            </a:rPr>
            <a:t>, </a:t>
          </a:r>
          <a:r>
            <a:rPr lang="de-DE" dirty="0" err="1" smtClean="0">
              <a:solidFill>
                <a:schemeClr val="tx1"/>
              </a:solidFill>
            </a:rPr>
            <a:t>flip</a:t>
          </a:r>
          <a:r>
            <a:rPr lang="de-DE" dirty="0" smtClean="0">
              <a:solidFill>
                <a:schemeClr val="tx1"/>
              </a:solidFill>
            </a:rPr>
            <a:t>, </a:t>
          </a:r>
          <a:r>
            <a:rPr lang="de-DE" dirty="0" err="1" smtClean="0">
              <a:solidFill>
                <a:schemeClr val="tx1"/>
              </a:solidFill>
            </a:rPr>
            <a:t>saturation</a:t>
          </a:r>
          <a:r>
            <a:rPr lang="de-DE" dirty="0" smtClean="0">
              <a:solidFill>
                <a:schemeClr val="tx1"/>
              </a:solidFill>
            </a:rPr>
            <a:t> </a:t>
          </a:r>
          <a:endParaRPr lang="de-DE" dirty="0">
            <a:solidFill>
              <a:schemeClr val="tx1"/>
            </a:solidFill>
          </a:endParaRPr>
        </a:p>
      </dgm:t>
    </dgm:pt>
    <dgm:pt modelId="{4F79DD38-BD1A-463F-ADE3-0047E82A5ECB}" type="parTrans" cxnId="{F4B06C5F-D447-4754-8C21-0A0745605BFE}">
      <dgm:prSet/>
      <dgm:spPr/>
      <dgm:t>
        <a:bodyPr/>
        <a:lstStyle/>
        <a:p>
          <a:endParaRPr lang="de-DE"/>
        </a:p>
      </dgm:t>
    </dgm:pt>
    <dgm:pt modelId="{590A060F-71AA-4D5F-A3D3-D41F619FED64}" type="sibTrans" cxnId="{F4B06C5F-D447-4754-8C21-0A0745605BFE}">
      <dgm:prSet/>
      <dgm:spPr/>
      <dgm:t>
        <a:bodyPr/>
        <a:lstStyle/>
        <a:p>
          <a:endParaRPr lang="de-DE"/>
        </a:p>
      </dgm:t>
    </dgm:pt>
    <dgm:pt modelId="{9E76B39C-116D-48E7-ABEC-27EA3BF2FC5F}">
      <dgm:prSet phldrT="[Text]"/>
      <dgm:spPr/>
      <dgm:t>
        <a:bodyPr/>
        <a:lstStyle/>
        <a:p>
          <a:r>
            <a:rPr lang="de-DE" dirty="0" smtClean="0">
              <a:solidFill>
                <a:schemeClr val="tx1"/>
              </a:solidFill>
            </a:rPr>
            <a:t>Bloch-</a:t>
          </a:r>
          <a:r>
            <a:rPr lang="de-DE" dirty="0" err="1" smtClean="0">
              <a:solidFill>
                <a:schemeClr val="tx1"/>
              </a:solidFill>
            </a:rPr>
            <a:t>McConnell</a:t>
          </a:r>
          <a:endParaRPr lang="de-DE" dirty="0" smtClean="0">
            <a:solidFill>
              <a:schemeClr val="tx1"/>
            </a:solidFill>
          </a:endParaRPr>
        </a:p>
        <a:p>
          <a:r>
            <a:rPr lang="de-DE" dirty="0" smtClean="0">
              <a:solidFill>
                <a:schemeClr val="tx1"/>
              </a:solidFill>
            </a:rPr>
            <a:t>(</a:t>
          </a:r>
          <a:r>
            <a:rPr lang="de-DE" dirty="0" err="1" smtClean="0">
              <a:solidFill>
                <a:schemeClr val="tx1"/>
              </a:solidFill>
            </a:rPr>
            <a:t>with</a:t>
          </a:r>
          <a:r>
            <a:rPr lang="de-DE" dirty="0" smtClean="0">
              <a:solidFill>
                <a:schemeClr val="tx1"/>
              </a:solidFill>
            </a:rPr>
            <a:t> </a:t>
          </a:r>
          <a:r>
            <a:rPr lang="de-DE" dirty="0" err="1" smtClean="0">
              <a:solidFill>
                <a:schemeClr val="tx1"/>
              </a:solidFill>
            </a:rPr>
            <a:t>exchange</a:t>
          </a:r>
          <a:r>
            <a:rPr lang="de-DE" dirty="0" smtClean="0">
              <a:solidFill>
                <a:schemeClr val="tx1"/>
              </a:solidFill>
            </a:rPr>
            <a:t>)</a:t>
          </a:r>
          <a:endParaRPr lang="de-DE" dirty="0">
            <a:solidFill>
              <a:schemeClr val="tx1"/>
            </a:solidFill>
          </a:endParaRPr>
        </a:p>
      </dgm:t>
    </dgm:pt>
    <dgm:pt modelId="{76E824EA-A5B9-41E9-A3DF-E682A8E88B68}" type="parTrans" cxnId="{381691BD-6472-4145-A918-0DFF94DA5EB7}">
      <dgm:prSet/>
      <dgm:spPr/>
      <dgm:t>
        <a:bodyPr/>
        <a:lstStyle/>
        <a:p>
          <a:endParaRPr lang="de-DE"/>
        </a:p>
      </dgm:t>
    </dgm:pt>
    <dgm:pt modelId="{E7CBF20F-1AC6-49B7-846D-DB180C8C3E4C}" type="sibTrans" cxnId="{381691BD-6472-4145-A918-0DFF94DA5EB7}">
      <dgm:prSet/>
      <dgm:spPr/>
      <dgm:t>
        <a:bodyPr/>
        <a:lstStyle/>
        <a:p>
          <a:endParaRPr lang="de-DE"/>
        </a:p>
      </dgm:t>
    </dgm:pt>
    <dgm:pt modelId="{A6EFC76B-4809-4D09-A7BC-99F57EF44BD8}">
      <dgm:prSet phldrT="[Text]"/>
      <dgm:spPr>
        <a:solidFill>
          <a:srgbClr val="FF0000"/>
        </a:solidFill>
      </dgm:spPr>
      <dgm:t>
        <a:bodyPr/>
        <a:lstStyle/>
        <a:p>
          <a:r>
            <a:rPr lang="de-DE" dirty="0" smtClean="0">
              <a:solidFill>
                <a:schemeClr val="bg2"/>
              </a:solidFill>
            </a:rPr>
            <a:t>T1, T2, CEST</a:t>
          </a:r>
        </a:p>
        <a:p>
          <a:r>
            <a:rPr lang="de-DE" dirty="0" smtClean="0">
              <a:solidFill>
                <a:schemeClr val="bg2"/>
              </a:solidFill>
            </a:rPr>
            <a:t>(</a:t>
          </a:r>
          <a:r>
            <a:rPr lang="de-DE" dirty="0" err="1" smtClean="0">
              <a:solidFill>
                <a:schemeClr val="bg2"/>
              </a:solidFill>
            </a:rPr>
            <a:t>with</a:t>
          </a:r>
          <a:r>
            <a:rPr lang="de-DE" dirty="0" smtClean="0">
              <a:solidFill>
                <a:schemeClr val="bg2"/>
              </a:solidFill>
            </a:rPr>
            <a:t> </a:t>
          </a:r>
          <a:r>
            <a:rPr lang="de-DE" dirty="0" err="1" smtClean="0">
              <a:solidFill>
                <a:schemeClr val="bg2"/>
              </a:solidFill>
            </a:rPr>
            <a:t>exchange</a:t>
          </a:r>
          <a:r>
            <a:rPr lang="de-DE" dirty="0" smtClean="0">
              <a:solidFill>
                <a:schemeClr val="bg2"/>
              </a:solidFill>
            </a:rPr>
            <a:t>)</a:t>
          </a:r>
          <a:endParaRPr lang="de-DE" dirty="0">
            <a:solidFill>
              <a:schemeClr val="bg2"/>
            </a:solidFill>
          </a:endParaRPr>
        </a:p>
      </dgm:t>
    </dgm:pt>
    <dgm:pt modelId="{AE172605-4906-4E8F-B99E-F786F4C651F0}" type="parTrans" cxnId="{08209A21-3E7C-43E5-B74B-0A6A6C56B45C}">
      <dgm:prSet/>
      <dgm:spPr/>
      <dgm:t>
        <a:bodyPr/>
        <a:lstStyle/>
        <a:p>
          <a:endParaRPr lang="de-DE"/>
        </a:p>
      </dgm:t>
    </dgm:pt>
    <dgm:pt modelId="{3AD0D37D-29F4-4D1D-98DE-1EC1724ED2A0}" type="sibTrans" cxnId="{08209A21-3E7C-43E5-B74B-0A6A6C56B45C}">
      <dgm:prSet/>
      <dgm:spPr/>
      <dgm:t>
        <a:bodyPr/>
        <a:lstStyle/>
        <a:p>
          <a:endParaRPr lang="de-DE"/>
        </a:p>
      </dgm:t>
    </dgm:pt>
    <dgm:pt modelId="{F3FB6959-D70E-4DEB-922F-62B9A0D19801}" type="pres">
      <dgm:prSet presAssocID="{92018A47-310C-4BC6-9970-7C66A2629FB5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C2AEDBF-D349-4C2E-8FD0-179BDDA1A2DE}" type="pres">
      <dgm:prSet presAssocID="{ED1EB40B-C38B-4F51-ADAC-49B85906635D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652316E3-F596-4285-8037-05C8348B2D59}" type="pres">
      <dgm:prSet presAssocID="{DD48143A-89CD-4F9C-91E3-F1CA1EF65713}" presName="sibTrans" presStyleLbl="sibTrans2D1" presStyleIdx="0" presStyleCnt="4"/>
      <dgm:spPr/>
      <dgm:t>
        <a:bodyPr/>
        <a:lstStyle/>
        <a:p>
          <a:endParaRPr lang="en-US"/>
        </a:p>
      </dgm:t>
    </dgm:pt>
    <dgm:pt modelId="{8C92B93D-7964-4390-8E45-2BE91205BFE3}" type="pres">
      <dgm:prSet presAssocID="{DD48143A-89CD-4F9C-91E3-F1CA1EF65713}" presName="connectorText" presStyleLbl="sibTrans2D1" presStyleIdx="0" presStyleCnt="4"/>
      <dgm:spPr/>
      <dgm:t>
        <a:bodyPr/>
        <a:lstStyle/>
        <a:p>
          <a:endParaRPr lang="en-US"/>
        </a:p>
      </dgm:t>
    </dgm:pt>
    <dgm:pt modelId="{A9A0F54F-5DFF-4249-B21F-D1AA6BFF7BE1}" type="pres">
      <dgm:prSet presAssocID="{09642FAC-95D8-4809-A112-D58FAADAC1BF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DE8EFA04-C634-4B80-86E4-373BBCC6084D}" type="pres">
      <dgm:prSet presAssocID="{7CA1FBF7-916F-4804-9BB4-5CE8A4938A25}" presName="sibTrans" presStyleLbl="sibTrans2D1" presStyleIdx="1" presStyleCnt="4"/>
      <dgm:spPr/>
      <dgm:t>
        <a:bodyPr/>
        <a:lstStyle/>
        <a:p>
          <a:endParaRPr lang="en-US"/>
        </a:p>
      </dgm:t>
    </dgm:pt>
    <dgm:pt modelId="{197E8A98-2948-403E-B468-745F76D31081}" type="pres">
      <dgm:prSet presAssocID="{7CA1FBF7-916F-4804-9BB4-5CE8A4938A25}" presName="connectorText" presStyleLbl="sibTrans2D1" presStyleIdx="1" presStyleCnt="4"/>
      <dgm:spPr/>
      <dgm:t>
        <a:bodyPr/>
        <a:lstStyle/>
        <a:p>
          <a:endParaRPr lang="en-US"/>
        </a:p>
      </dgm:t>
    </dgm:pt>
    <dgm:pt modelId="{7E52E5D3-50CD-4C6F-8B4B-7C0DE97003C3}" type="pres">
      <dgm:prSet presAssocID="{2E838524-1E8A-45B4-A677-5BDFEE5AA680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F42BA818-A715-40D5-BE7A-B0BB25B76CAE}" type="pres">
      <dgm:prSet presAssocID="{590A060F-71AA-4D5F-A3D3-D41F619FED64}" presName="sibTrans" presStyleLbl="sibTrans2D1" presStyleIdx="2" presStyleCnt="4"/>
      <dgm:spPr/>
      <dgm:t>
        <a:bodyPr/>
        <a:lstStyle/>
        <a:p>
          <a:endParaRPr lang="en-US"/>
        </a:p>
      </dgm:t>
    </dgm:pt>
    <dgm:pt modelId="{572FCB1B-9ED3-4E1E-9BCB-B94F5FC728D0}" type="pres">
      <dgm:prSet presAssocID="{590A060F-71AA-4D5F-A3D3-D41F619FED64}" presName="connectorText" presStyleLbl="sibTrans2D1" presStyleIdx="2" presStyleCnt="4"/>
      <dgm:spPr/>
      <dgm:t>
        <a:bodyPr/>
        <a:lstStyle/>
        <a:p>
          <a:endParaRPr lang="en-US"/>
        </a:p>
      </dgm:t>
    </dgm:pt>
    <dgm:pt modelId="{BA47D5F5-36CA-4436-90F1-0E71E4127FFC}" type="pres">
      <dgm:prSet presAssocID="{9E76B39C-116D-48E7-ABEC-27EA3BF2FC5F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FD8E3CA3-094C-4999-9EB4-129D2F066599}" type="pres">
      <dgm:prSet presAssocID="{E7CBF20F-1AC6-49B7-846D-DB180C8C3E4C}" presName="sibTrans" presStyleLbl="sibTrans2D1" presStyleIdx="3" presStyleCnt="4"/>
      <dgm:spPr/>
      <dgm:t>
        <a:bodyPr/>
        <a:lstStyle/>
        <a:p>
          <a:endParaRPr lang="en-US"/>
        </a:p>
      </dgm:t>
    </dgm:pt>
    <dgm:pt modelId="{455BABD7-A458-4B0B-9013-7C7C90444CF7}" type="pres">
      <dgm:prSet presAssocID="{E7CBF20F-1AC6-49B7-846D-DB180C8C3E4C}" presName="connectorText" presStyleLbl="sibTrans2D1" presStyleIdx="3" presStyleCnt="4"/>
      <dgm:spPr/>
      <dgm:t>
        <a:bodyPr/>
        <a:lstStyle/>
        <a:p>
          <a:endParaRPr lang="en-US"/>
        </a:p>
      </dgm:t>
    </dgm:pt>
    <dgm:pt modelId="{AB851753-8D51-4B3D-9FEF-11DD266882D7}" type="pres">
      <dgm:prSet presAssocID="{A6EFC76B-4809-4D09-A7BC-99F57EF44BD8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5AE7833-82F7-4F45-8A7E-6D80B1F12D21}" type="presOf" srcId="{E7CBF20F-1AC6-49B7-846D-DB180C8C3E4C}" destId="{FD8E3CA3-094C-4999-9EB4-129D2F066599}" srcOrd="0" destOrd="0" presId="urn:microsoft.com/office/officeart/2005/8/layout/process5"/>
    <dgm:cxn modelId="{FE1A2D56-394F-4F2C-8E27-AACC7E297033}" type="presOf" srcId="{9E76B39C-116D-48E7-ABEC-27EA3BF2FC5F}" destId="{BA47D5F5-36CA-4436-90F1-0E71E4127FFC}" srcOrd="0" destOrd="0" presId="urn:microsoft.com/office/officeart/2005/8/layout/process5"/>
    <dgm:cxn modelId="{08209A21-3E7C-43E5-B74B-0A6A6C56B45C}" srcId="{92018A47-310C-4BC6-9970-7C66A2629FB5}" destId="{A6EFC76B-4809-4D09-A7BC-99F57EF44BD8}" srcOrd="4" destOrd="0" parTransId="{AE172605-4906-4E8F-B99E-F786F4C651F0}" sibTransId="{3AD0D37D-29F4-4D1D-98DE-1EC1724ED2A0}"/>
    <dgm:cxn modelId="{7F66BAD3-CB49-47F1-9ACF-2E6C7D9F4E7F}" type="presOf" srcId="{7CA1FBF7-916F-4804-9BB4-5CE8A4938A25}" destId="{DE8EFA04-C634-4B80-86E4-373BBCC6084D}" srcOrd="0" destOrd="0" presId="urn:microsoft.com/office/officeart/2005/8/layout/process5"/>
    <dgm:cxn modelId="{EB63D921-630E-429D-956D-4DC4B684EA2C}" type="presOf" srcId="{7CA1FBF7-916F-4804-9BB4-5CE8A4938A25}" destId="{197E8A98-2948-403E-B468-745F76D31081}" srcOrd="1" destOrd="0" presId="urn:microsoft.com/office/officeart/2005/8/layout/process5"/>
    <dgm:cxn modelId="{F4B06C5F-D447-4754-8C21-0A0745605BFE}" srcId="{92018A47-310C-4BC6-9970-7C66A2629FB5}" destId="{2E838524-1E8A-45B4-A677-5BDFEE5AA680}" srcOrd="2" destOrd="0" parTransId="{4F79DD38-BD1A-463F-ADE3-0047E82A5ECB}" sibTransId="{590A060F-71AA-4D5F-A3D3-D41F619FED64}"/>
    <dgm:cxn modelId="{ED34BA5A-B74E-4695-A1DC-B7EBE86C8ACD}" type="presOf" srcId="{09642FAC-95D8-4809-A112-D58FAADAC1BF}" destId="{A9A0F54F-5DFF-4249-B21F-D1AA6BFF7BE1}" srcOrd="0" destOrd="0" presId="urn:microsoft.com/office/officeart/2005/8/layout/process5"/>
    <dgm:cxn modelId="{C55273C5-005D-46CB-BACF-0F92DE888EBC}" srcId="{92018A47-310C-4BC6-9970-7C66A2629FB5}" destId="{09642FAC-95D8-4809-A112-D58FAADAC1BF}" srcOrd="1" destOrd="0" parTransId="{F553949C-F3D9-4247-8F65-428742B1B49B}" sibTransId="{7CA1FBF7-916F-4804-9BB4-5CE8A4938A25}"/>
    <dgm:cxn modelId="{381691BD-6472-4145-A918-0DFF94DA5EB7}" srcId="{92018A47-310C-4BC6-9970-7C66A2629FB5}" destId="{9E76B39C-116D-48E7-ABEC-27EA3BF2FC5F}" srcOrd="3" destOrd="0" parTransId="{76E824EA-A5B9-41E9-A3DF-E682A8E88B68}" sibTransId="{E7CBF20F-1AC6-49B7-846D-DB180C8C3E4C}"/>
    <dgm:cxn modelId="{CCBC3BF3-FF35-4F3E-BD95-1BF59735A3AC}" type="presOf" srcId="{E7CBF20F-1AC6-49B7-846D-DB180C8C3E4C}" destId="{455BABD7-A458-4B0B-9013-7C7C90444CF7}" srcOrd="1" destOrd="0" presId="urn:microsoft.com/office/officeart/2005/8/layout/process5"/>
    <dgm:cxn modelId="{7867C797-38B0-41B5-9260-97F48A434941}" type="presOf" srcId="{A6EFC76B-4809-4D09-A7BC-99F57EF44BD8}" destId="{AB851753-8D51-4B3D-9FEF-11DD266882D7}" srcOrd="0" destOrd="0" presId="urn:microsoft.com/office/officeart/2005/8/layout/process5"/>
    <dgm:cxn modelId="{8DEBC054-558D-4A45-A509-1D1722230890}" type="presOf" srcId="{590A060F-71AA-4D5F-A3D3-D41F619FED64}" destId="{572FCB1B-9ED3-4E1E-9BCB-B94F5FC728D0}" srcOrd="1" destOrd="0" presId="urn:microsoft.com/office/officeart/2005/8/layout/process5"/>
    <dgm:cxn modelId="{C7254C78-A5FA-428F-845F-AD500668FE32}" type="presOf" srcId="{590A060F-71AA-4D5F-A3D3-D41F619FED64}" destId="{F42BA818-A715-40D5-BE7A-B0BB25B76CAE}" srcOrd="0" destOrd="0" presId="urn:microsoft.com/office/officeart/2005/8/layout/process5"/>
    <dgm:cxn modelId="{BAA43ED4-F777-4F7A-9EAE-20789C1DD499}" type="presOf" srcId="{92018A47-310C-4BC6-9970-7C66A2629FB5}" destId="{F3FB6959-D70E-4DEB-922F-62B9A0D19801}" srcOrd="0" destOrd="0" presId="urn:microsoft.com/office/officeart/2005/8/layout/process5"/>
    <dgm:cxn modelId="{A384B406-6E15-45D0-95D5-2187201D1853}" type="presOf" srcId="{ED1EB40B-C38B-4F51-ADAC-49B85906635D}" destId="{BC2AEDBF-D349-4C2E-8FD0-179BDDA1A2DE}" srcOrd="0" destOrd="0" presId="urn:microsoft.com/office/officeart/2005/8/layout/process5"/>
    <dgm:cxn modelId="{21DBC777-B847-4FCA-AB7C-30E4466E4506}" type="presOf" srcId="{2E838524-1E8A-45B4-A677-5BDFEE5AA680}" destId="{7E52E5D3-50CD-4C6F-8B4B-7C0DE97003C3}" srcOrd="0" destOrd="0" presId="urn:microsoft.com/office/officeart/2005/8/layout/process5"/>
    <dgm:cxn modelId="{ED4BB50D-295D-4FC6-9D2F-957D2F23DFED}" type="presOf" srcId="{DD48143A-89CD-4F9C-91E3-F1CA1EF65713}" destId="{652316E3-F596-4285-8037-05C8348B2D59}" srcOrd="0" destOrd="0" presId="urn:microsoft.com/office/officeart/2005/8/layout/process5"/>
    <dgm:cxn modelId="{82929B20-B7C3-45DE-8BA8-08D53B30B326}" srcId="{92018A47-310C-4BC6-9970-7C66A2629FB5}" destId="{ED1EB40B-C38B-4F51-ADAC-49B85906635D}" srcOrd="0" destOrd="0" parTransId="{1693072E-4B48-4A90-A351-6D7BBECF56B0}" sibTransId="{DD48143A-89CD-4F9C-91E3-F1CA1EF65713}"/>
    <dgm:cxn modelId="{0C87CF62-8E02-425C-A161-D040DD864355}" type="presOf" srcId="{DD48143A-89CD-4F9C-91E3-F1CA1EF65713}" destId="{8C92B93D-7964-4390-8E45-2BE91205BFE3}" srcOrd="1" destOrd="0" presId="urn:microsoft.com/office/officeart/2005/8/layout/process5"/>
    <dgm:cxn modelId="{D3BB88AC-E9C6-4FE6-A992-813B739709D3}" type="presParOf" srcId="{F3FB6959-D70E-4DEB-922F-62B9A0D19801}" destId="{BC2AEDBF-D349-4C2E-8FD0-179BDDA1A2DE}" srcOrd="0" destOrd="0" presId="urn:microsoft.com/office/officeart/2005/8/layout/process5"/>
    <dgm:cxn modelId="{285877A6-1531-4F81-8628-5B868AAEA534}" type="presParOf" srcId="{F3FB6959-D70E-4DEB-922F-62B9A0D19801}" destId="{652316E3-F596-4285-8037-05C8348B2D59}" srcOrd="1" destOrd="0" presId="urn:microsoft.com/office/officeart/2005/8/layout/process5"/>
    <dgm:cxn modelId="{C199F073-819C-4BEF-B383-68B0DBAF0202}" type="presParOf" srcId="{652316E3-F596-4285-8037-05C8348B2D59}" destId="{8C92B93D-7964-4390-8E45-2BE91205BFE3}" srcOrd="0" destOrd="0" presId="urn:microsoft.com/office/officeart/2005/8/layout/process5"/>
    <dgm:cxn modelId="{19FDA0B8-D531-4A7A-A947-BD2501E42606}" type="presParOf" srcId="{F3FB6959-D70E-4DEB-922F-62B9A0D19801}" destId="{A9A0F54F-5DFF-4249-B21F-D1AA6BFF7BE1}" srcOrd="2" destOrd="0" presId="urn:microsoft.com/office/officeart/2005/8/layout/process5"/>
    <dgm:cxn modelId="{3E760D11-6E1C-4953-A988-6EE9EAEB016C}" type="presParOf" srcId="{F3FB6959-D70E-4DEB-922F-62B9A0D19801}" destId="{DE8EFA04-C634-4B80-86E4-373BBCC6084D}" srcOrd="3" destOrd="0" presId="urn:microsoft.com/office/officeart/2005/8/layout/process5"/>
    <dgm:cxn modelId="{288B5B58-E445-4BB0-8B88-55A16DDCFA7E}" type="presParOf" srcId="{DE8EFA04-C634-4B80-86E4-373BBCC6084D}" destId="{197E8A98-2948-403E-B468-745F76D31081}" srcOrd="0" destOrd="0" presId="urn:microsoft.com/office/officeart/2005/8/layout/process5"/>
    <dgm:cxn modelId="{9F10F956-977F-40FF-9287-CAF5BE9C7AAE}" type="presParOf" srcId="{F3FB6959-D70E-4DEB-922F-62B9A0D19801}" destId="{7E52E5D3-50CD-4C6F-8B4B-7C0DE97003C3}" srcOrd="4" destOrd="0" presId="urn:microsoft.com/office/officeart/2005/8/layout/process5"/>
    <dgm:cxn modelId="{D077B9D6-96A0-45FD-B022-A931657DE249}" type="presParOf" srcId="{F3FB6959-D70E-4DEB-922F-62B9A0D19801}" destId="{F42BA818-A715-40D5-BE7A-B0BB25B76CAE}" srcOrd="5" destOrd="0" presId="urn:microsoft.com/office/officeart/2005/8/layout/process5"/>
    <dgm:cxn modelId="{29442BB1-3065-449A-8B24-46DD04F3BA41}" type="presParOf" srcId="{F42BA818-A715-40D5-BE7A-B0BB25B76CAE}" destId="{572FCB1B-9ED3-4E1E-9BCB-B94F5FC728D0}" srcOrd="0" destOrd="0" presId="urn:microsoft.com/office/officeart/2005/8/layout/process5"/>
    <dgm:cxn modelId="{8182768B-33F3-4CF3-9B9F-F4F245BA95D4}" type="presParOf" srcId="{F3FB6959-D70E-4DEB-922F-62B9A0D19801}" destId="{BA47D5F5-36CA-4436-90F1-0E71E4127FFC}" srcOrd="6" destOrd="0" presId="urn:microsoft.com/office/officeart/2005/8/layout/process5"/>
    <dgm:cxn modelId="{0E04720A-8FBC-4852-A35E-D2C0752D92A4}" type="presParOf" srcId="{F3FB6959-D70E-4DEB-922F-62B9A0D19801}" destId="{FD8E3CA3-094C-4999-9EB4-129D2F066599}" srcOrd="7" destOrd="0" presId="urn:microsoft.com/office/officeart/2005/8/layout/process5"/>
    <dgm:cxn modelId="{809E69F0-B134-49B9-8442-F4864B2F1E56}" type="presParOf" srcId="{FD8E3CA3-094C-4999-9EB4-129D2F066599}" destId="{455BABD7-A458-4B0B-9013-7C7C90444CF7}" srcOrd="0" destOrd="0" presId="urn:microsoft.com/office/officeart/2005/8/layout/process5"/>
    <dgm:cxn modelId="{11D31D6C-DB61-4EA8-B107-B26544B0941B}" type="presParOf" srcId="{F3FB6959-D70E-4DEB-922F-62B9A0D19801}" destId="{AB851753-8D51-4B3D-9FEF-11DD266882D7}" srcOrd="8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C2AEDBF-D349-4C2E-8FD0-179BDDA1A2DE}">
      <dsp:nvSpPr>
        <dsp:cNvPr id="0" name=""/>
        <dsp:cNvSpPr/>
      </dsp:nvSpPr>
      <dsp:spPr>
        <a:xfrm>
          <a:off x="10126" y="63006"/>
          <a:ext cx="3026586" cy="181595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400" b="1" kern="1200" dirty="0" smtClean="0">
              <a:solidFill>
                <a:schemeClr val="tx1"/>
              </a:solidFill>
            </a:rPr>
            <a:t>Bloch </a:t>
          </a:r>
          <a:r>
            <a:rPr lang="de-DE" sz="2400" b="1" kern="1200" dirty="0" err="1" smtClean="0">
              <a:solidFill>
                <a:schemeClr val="tx1"/>
              </a:solidFill>
            </a:rPr>
            <a:t>equations</a:t>
          </a:r>
          <a:endParaRPr lang="de-DE" sz="2400" b="1" kern="1200" dirty="0" smtClean="0">
            <a:solidFill>
              <a:schemeClr val="tx1"/>
            </a:solidFill>
          </a:endParaRP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400" b="1" kern="1200" dirty="0" smtClean="0">
              <a:solidFill>
                <a:schemeClr val="tx1"/>
              </a:solidFill>
            </a:rPr>
            <a:t>(</a:t>
          </a:r>
          <a:r>
            <a:rPr lang="de-DE" sz="2400" b="1" kern="1200" dirty="0" err="1" smtClean="0">
              <a:solidFill>
                <a:schemeClr val="tx1"/>
              </a:solidFill>
            </a:rPr>
            <a:t>no</a:t>
          </a:r>
          <a:r>
            <a:rPr lang="de-DE" sz="2400" b="1" kern="1200" dirty="0" smtClean="0">
              <a:solidFill>
                <a:schemeClr val="tx1"/>
              </a:solidFill>
            </a:rPr>
            <a:t> </a:t>
          </a:r>
          <a:r>
            <a:rPr lang="de-DE" sz="2400" b="1" kern="1200" dirty="0" err="1" smtClean="0">
              <a:solidFill>
                <a:schemeClr val="tx1"/>
              </a:solidFill>
            </a:rPr>
            <a:t>exchange</a:t>
          </a:r>
          <a:r>
            <a:rPr lang="de-DE" sz="2400" b="1" kern="1200" dirty="0" smtClean="0">
              <a:solidFill>
                <a:schemeClr val="tx1"/>
              </a:solidFill>
            </a:rPr>
            <a:t>)</a:t>
          </a:r>
          <a:endParaRPr lang="de-DE" sz="2400" b="1" kern="1200" dirty="0">
            <a:solidFill>
              <a:schemeClr val="tx1"/>
            </a:solidFill>
          </a:endParaRPr>
        </a:p>
      </dsp:txBody>
      <dsp:txXfrm>
        <a:off x="63313" y="116193"/>
        <a:ext cx="2920212" cy="1709577"/>
      </dsp:txXfrm>
    </dsp:sp>
    <dsp:sp modelId="{652316E3-F596-4285-8037-05C8348B2D59}">
      <dsp:nvSpPr>
        <dsp:cNvPr id="0" name=""/>
        <dsp:cNvSpPr/>
      </dsp:nvSpPr>
      <dsp:spPr>
        <a:xfrm>
          <a:off x="3303051" y="595686"/>
          <a:ext cx="641636" cy="750593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2400" b="1" kern="1200"/>
        </a:p>
      </dsp:txBody>
      <dsp:txXfrm>
        <a:off x="3303051" y="745805"/>
        <a:ext cx="449145" cy="450355"/>
      </dsp:txXfrm>
    </dsp:sp>
    <dsp:sp modelId="{A9A0F54F-5DFF-4249-B21F-D1AA6BFF7BE1}">
      <dsp:nvSpPr>
        <dsp:cNvPr id="0" name=""/>
        <dsp:cNvSpPr/>
      </dsp:nvSpPr>
      <dsp:spPr>
        <a:xfrm>
          <a:off x="4247346" y="63006"/>
          <a:ext cx="3026586" cy="1815951"/>
        </a:xfrm>
        <a:prstGeom prst="roundRect">
          <a:avLst>
            <a:gd name="adj" fmla="val 10000"/>
          </a:avLst>
        </a:prstGeom>
        <a:solidFill>
          <a:schemeClr val="accent5">
            <a:hueOff val="-5352634"/>
            <a:satOff val="-21112"/>
            <a:lumOff val="-823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400" b="1" kern="1200" dirty="0" smtClean="0">
              <a:solidFill>
                <a:schemeClr val="tx1"/>
              </a:solidFill>
            </a:rPr>
            <a:t>Free </a:t>
          </a:r>
          <a:r>
            <a:rPr lang="de-DE" sz="2400" b="1" kern="1200" dirty="0" err="1" smtClean="0">
              <a:solidFill>
                <a:schemeClr val="tx1"/>
              </a:solidFill>
            </a:rPr>
            <a:t>system</a:t>
          </a:r>
          <a:endParaRPr lang="de-DE" sz="2400" b="1" kern="1200" dirty="0" smtClean="0">
            <a:solidFill>
              <a:schemeClr val="tx1"/>
            </a:solidFill>
          </a:endParaRP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400" b="1" kern="1200" dirty="0" smtClean="0">
              <a:solidFill>
                <a:schemeClr val="tx1"/>
              </a:solidFill>
            </a:rPr>
            <a:t>T</a:t>
          </a:r>
          <a:r>
            <a:rPr lang="de-DE" sz="2400" b="1" kern="1200" baseline="-25000" dirty="0" smtClean="0">
              <a:solidFill>
                <a:schemeClr val="tx1"/>
              </a:solidFill>
            </a:rPr>
            <a:t>1</a:t>
          </a:r>
          <a:r>
            <a:rPr lang="de-DE" sz="2400" b="1" kern="1200" dirty="0" smtClean="0">
              <a:solidFill>
                <a:schemeClr val="tx1"/>
              </a:solidFill>
            </a:rPr>
            <a:t>,T</a:t>
          </a:r>
          <a:r>
            <a:rPr lang="de-DE" sz="2400" b="1" kern="1200" baseline="-25000" dirty="0" smtClean="0">
              <a:solidFill>
                <a:schemeClr val="tx1"/>
              </a:solidFill>
            </a:rPr>
            <a:t>2</a:t>
          </a:r>
          <a:r>
            <a:rPr lang="de-DE" sz="2400" b="1" kern="1200" dirty="0" smtClean="0">
              <a:solidFill>
                <a:schemeClr val="tx1"/>
              </a:solidFill>
            </a:rPr>
            <a:t>,FID</a:t>
          </a:r>
          <a:endParaRPr lang="de-DE" sz="2400" b="1" kern="1200" dirty="0">
            <a:solidFill>
              <a:schemeClr val="tx1"/>
            </a:solidFill>
          </a:endParaRPr>
        </a:p>
      </dsp:txBody>
      <dsp:txXfrm>
        <a:off x="4300533" y="116193"/>
        <a:ext cx="2920212" cy="1709577"/>
      </dsp:txXfrm>
    </dsp:sp>
    <dsp:sp modelId="{DE8EFA04-C634-4B80-86E4-373BBCC6084D}">
      <dsp:nvSpPr>
        <dsp:cNvPr id="0" name=""/>
        <dsp:cNvSpPr/>
      </dsp:nvSpPr>
      <dsp:spPr>
        <a:xfrm rot="21549007">
          <a:off x="7542464" y="564454"/>
          <a:ext cx="647074" cy="750593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-7136845"/>
            <a:satOff val="-28149"/>
            <a:lumOff val="-1098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2400" b="1" kern="1200"/>
        </a:p>
      </dsp:txBody>
      <dsp:txXfrm>
        <a:off x="7542475" y="716013"/>
        <a:ext cx="452952" cy="450355"/>
      </dsp:txXfrm>
    </dsp:sp>
    <dsp:sp modelId="{7E52E5D3-50CD-4C6F-8B4B-7C0DE97003C3}">
      <dsp:nvSpPr>
        <dsp:cNvPr id="0" name=""/>
        <dsp:cNvSpPr/>
      </dsp:nvSpPr>
      <dsp:spPr>
        <a:xfrm>
          <a:off x="8494693" y="0"/>
          <a:ext cx="3026586" cy="1815951"/>
        </a:xfrm>
        <a:prstGeom prst="roundRect">
          <a:avLst>
            <a:gd name="adj" fmla="val 10000"/>
          </a:avLst>
        </a:prstGeom>
        <a:solidFill>
          <a:schemeClr val="accent5">
            <a:hueOff val="-10705268"/>
            <a:satOff val="-42223"/>
            <a:lumOff val="-1647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400" b="1" kern="1200" dirty="0" err="1" smtClean="0">
              <a:solidFill>
                <a:schemeClr val="tx1"/>
              </a:solidFill>
            </a:rPr>
            <a:t>Driven</a:t>
          </a:r>
          <a:r>
            <a:rPr lang="de-DE" sz="2400" b="1" kern="1200" dirty="0" smtClean="0">
              <a:solidFill>
                <a:schemeClr val="tx1"/>
              </a:solidFill>
            </a:rPr>
            <a:t> </a:t>
          </a:r>
          <a:r>
            <a:rPr lang="de-DE" sz="2400" b="1" kern="1200" dirty="0" err="1" smtClean="0">
              <a:solidFill>
                <a:schemeClr val="tx1"/>
              </a:solidFill>
            </a:rPr>
            <a:t>system</a:t>
          </a:r>
          <a:endParaRPr lang="de-DE" sz="2400" b="1" kern="1200" dirty="0" smtClean="0">
            <a:solidFill>
              <a:schemeClr val="tx1"/>
            </a:solidFill>
          </a:endParaRP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400" b="1" kern="1200" dirty="0" smtClean="0">
              <a:solidFill>
                <a:schemeClr val="tx1"/>
              </a:solidFill>
            </a:rPr>
            <a:t>T</a:t>
          </a:r>
          <a:r>
            <a:rPr lang="de-DE" sz="2400" b="1" kern="1200" baseline="-25000" dirty="0" smtClean="0">
              <a:solidFill>
                <a:schemeClr val="tx1"/>
              </a:solidFill>
            </a:rPr>
            <a:t>1</a:t>
          </a:r>
          <a:r>
            <a:rPr lang="el-GR" sz="2400" b="1" kern="1200" baseline="-25000" dirty="0" smtClean="0">
              <a:solidFill>
                <a:schemeClr val="tx1"/>
              </a:solidFill>
            </a:rPr>
            <a:t>ρ</a:t>
          </a:r>
          <a:r>
            <a:rPr lang="de-DE" sz="2400" b="1" kern="1200" dirty="0" smtClean="0">
              <a:solidFill>
                <a:schemeClr val="tx1"/>
              </a:solidFill>
            </a:rPr>
            <a:t>,T</a:t>
          </a:r>
          <a:r>
            <a:rPr lang="de-DE" sz="2400" b="1" kern="1200" baseline="-25000" dirty="0" smtClean="0">
              <a:solidFill>
                <a:schemeClr val="tx1"/>
              </a:solidFill>
            </a:rPr>
            <a:t>2</a:t>
          </a:r>
          <a:r>
            <a:rPr lang="el-GR" sz="2400" b="1" kern="1200" baseline="-25000" dirty="0" smtClean="0">
              <a:solidFill>
                <a:schemeClr val="tx1"/>
              </a:solidFill>
            </a:rPr>
            <a:t>ρ</a:t>
          </a:r>
          <a:r>
            <a:rPr lang="de-DE" sz="2400" b="1" kern="1200" dirty="0" smtClean="0">
              <a:solidFill>
                <a:schemeClr val="tx1"/>
              </a:solidFill>
            </a:rPr>
            <a:t>, </a:t>
          </a:r>
          <a:r>
            <a:rPr lang="de-DE" sz="2400" b="1" kern="1200" dirty="0" err="1" smtClean="0">
              <a:solidFill>
                <a:schemeClr val="tx1"/>
              </a:solidFill>
            </a:rPr>
            <a:t>saturation</a:t>
          </a:r>
          <a:endParaRPr lang="de-DE" sz="2400" b="1" kern="1200" dirty="0" smtClean="0">
            <a:solidFill>
              <a:schemeClr val="tx1"/>
            </a:solidFill>
          </a:endParaRPr>
        </a:p>
      </dsp:txBody>
      <dsp:txXfrm>
        <a:off x="8547880" y="53187"/>
        <a:ext cx="2920212" cy="1709577"/>
      </dsp:txXfrm>
    </dsp:sp>
    <dsp:sp modelId="{F42BA818-A715-40D5-BE7A-B0BB25B76CAE}">
      <dsp:nvSpPr>
        <dsp:cNvPr id="0" name=""/>
        <dsp:cNvSpPr/>
      </dsp:nvSpPr>
      <dsp:spPr>
        <a:xfrm rot="5411267">
          <a:off x="9665469" y="2058371"/>
          <a:ext cx="675033" cy="750593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-14273690"/>
            <a:satOff val="-56297"/>
            <a:lumOff val="-21961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2400" b="1" kern="1200"/>
        </a:p>
      </dsp:txBody>
      <dsp:txXfrm rot="-5400000">
        <a:off x="9778140" y="2096152"/>
        <a:ext cx="450355" cy="472523"/>
      </dsp:txXfrm>
    </dsp:sp>
    <dsp:sp modelId="{BA47D5F5-36CA-4436-90F1-0E71E4127FFC}">
      <dsp:nvSpPr>
        <dsp:cNvPr id="0" name=""/>
        <dsp:cNvSpPr/>
      </dsp:nvSpPr>
      <dsp:spPr>
        <a:xfrm>
          <a:off x="8484567" y="3089593"/>
          <a:ext cx="3026586" cy="1815951"/>
        </a:xfrm>
        <a:prstGeom prst="roundRect">
          <a:avLst>
            <a:gd name="adj" fmla="val 10000"/>
          </a:avLst>
        </a:prstGeom>
        <a:solidFill>
          <a:schemeClr val="accent5">
            <a:hueOff val="-16057901"/>
            <a:satOff val="-63335"/>
            <a:lumOff val="-2470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400" b="1" kern="1200" dirty="0" smtClean="0">
              <a:solidFill>
                <a:schemeClr val="tx1"/>
              </a:solidFill>
            </a:rPr>
            <a:t>Bloch-</a:t>
          </a:r>
          <a:r>
            <a:rPr lang="de-DE" sz="2400" b="1" kern="1200" dirty="0" err="1" smtClean="0">
              <a:solidFill>
                <a:schemeClr val="tx1"/>
              </a:solidFill>
            </a:rPr>
            <a:t>McConnell</a:t>
          </a:r>
          <a:endParaRPr lang="de-DE" sz="2400" b="1" kern="1200" dirty="0" smtClean="0">
            <a:solidFill>
              <a:schemeClr val="tx1"/>
            </a:solidFill>
          </a:endParaRP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400" b="1" kern="1200" dirty="0" smtClean="0">
              <a:solidFill>
                <a:schemeClr val="tx1"/>
              </a:solidFill>
            </a:rPr>
            <a:t>(</a:t>
          </a:r>
          <a:r>
            <a:rPr lang="de-DE" sz="2400" b="1" kern="1200" dirty="0" err="1" smtClean="0">
              <a:solidFill>
                <a:schemeClr val="tx1"/>
              </a:solidFill>
            </a:rPr>
            <a:t>with</a:t>
          </a:r>
          <a:r>
            <a:rPr lang="de-DE" sz="2400" b="1" kern="1200" dirty="0" smtClean="0">
              <a:solidFill>
                <a:schemeClr val="tx1"/>
              </a:solidFill>
            </a:rPr>
            <a:t> </a:t>
          </a:r>
          <a:r>
            <a:rPr lang="de-DE" sz="2400" b="1" kern="1200" dirty="0" err="1" smtClean="0">
              <a:solidFill>
                <a:schemeClr val="tx1"/>
              </a:solidFill>
            </a:rPr>
            <a:t>exchange</a:t>
          </a:r>
          <a:r>
            <a:rPr lang="de-DE" sz="2400" b="1" kern="1200" dirty="0" smtClean="0">
              <a:solidFill>
                <a:schemeClr val="tx1"/>
              </a:solidFill>
            </a:rPr>
            <a:t>)</a:t>
          </a:r>
          <a:endParaRPr lang="de-DE" sz="2400" b="1" kern="1200" dirty="0">
            <a:solidFill>
              <a:schemeClr val="tx1"/>
            </a:solidFill>
          </a:endParaRPr>
        </a:p>
      </dsp:txBody>
      <dsp:txXfrm>
        <a:off x="8537754" y="3142780"/>
        <a:ext cx="2920212" cy="1709577"/>
      </dsp:txXfrm>
    </dsp:sp>
    <dsp:sp modelId="{FD8E3CA3-094C-4999-9EB4-129D2F066599}">
      <dsp:nvSpPr>
        <dsp:cNvPr id="0" name=""/>
        <dsp:cNvSpPr/>
      </dsp:nvSpPr>
      <dsp:spPr>
        <a:xfrm rot="10800000">
          <a:off x="7576591" y="3622272"/>
          <a:ext cx="641636" cy="750593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-21410535"/>
            <a:satOff val="-84446"/>
            <a:lumOff val="-32941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2400" b="1" kern="1200"/>
        </a:p>
      </dsp:txBody>
      <dsp:txXfrm rot="10800000">
        <a:off x="7769082" y="3772391"/>
        <a:ext cx="449145" cy="450355"/>
      </dsp:txXfrm>
    </dsp:sp>
    <dsp:sp modelId="{AB851753-8D51-4B3D-9FEF-11DD266882D7}">
      <dsp:nvSpPr>
        <dsp:cNvPr id="0" name=""/>
        <dsp:cNvSpPr/>
      </dsp:nvSpPr>
      <dsp:spPr>
        <a:xfrm>
          <a:off x="4247346" y="3089593"/>
          <a:ext cx="3026586" cy="1815951"/>
        </a:xfrm>
        <a:prstGeom prst="roundRect">
          <a:avLst>
            <a:gd name="adj" fmla="val 10000"/>
          </a:avLst>
        </a:prstGeom>
        <a:solidFill>
          <a:srgbClr val="FF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400" b="1" kern="1200" dirty="0" smtClean="0">
              <a:solidFill>
                <a:schemeClr val="bg2"/>
              </a:solidFill>
            </a:rPr>
            <a:t>T1, T2, CEST, SL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400" b="1" kern="1200" dirty="0" smtClean="0">
              <a:solidFill>
                <a:schemeClr val="bg2"/>
              </a:solidFill>
            </a:rPr>
            <a:t>(</a:t>
          </a:r>
          <a:r>
            <a:rPr lang="de-DE" sz="2400" b="1" kern="1200" dirty="0" err="1" smtClean="0">
              <a:solidFill>
                <a:schemeClr val="bg2"/>
              </a:solidFill>
            </a:rPr>
            <a:t>with</a:t>
          </a:r>
          <a:r>
            <a:rPr lang="de-DE" sz="2400" b="1" kern="1200" dirty="0" smtClean="0">
              <a:solidFill>
                <a:schemeClr val="bg2"/>
              </a:solidFill>
            </a:rPr>
            <a:t> </a:t>
          </a:r>
          <a:r>
            <a:rPr lang="de-DE" sz="2400" b="1" kern="1200" dirty="0" err="1" smtClean="0">
              <a:solidFill>
                <a:schemeClr val="bg2"/>
              </a:solidFill>
            </a:rPr>
            <a:t>exchange</a:t>
          </a:r>
          <a:r>
            <a:rPr lang="de-DE" sz="2400" b="1" kern="1200" dirty="0" smtClean="0">
              <a:solidFill>
                <a:schemeClr val="bg2"/>
              </a:solidFill>
            </a:rPr>
            <a:t>)</a:t>
          </a:r>
          <a:endParaRPr lang="de-DE" sz="2400" b="1" kern="1200" dirty="0">
            <a:solidFill>
              <a:schemeClr val="bg2"/>
            </a:solidFill>
          </a:endParaRPr>
        </a:p>
      </dsp:txBody>
      <dsp:txXfrm>
        <a:off x="4300533" y="3142780"/>
        <a:ext cx="2920212" cy="170957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C2AEDBF-D349-4C2E-8FD0-179BDDA1A2DE}">
      <dsp:nvSpPr>
        <dsp:cNvPr id="0" name=""/>
        <dsp:cNvSpPr/>
      </dsp:nvSpPr>
      <dsp:spPr>
        <a:xfrm>
          <a:off x="9862" y="85090"/>
          <a:ext cx="2947807" cy="176868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500" kern="1200" dirty="0" smtClean="0">
              <a:solidFill>
                <a:schemeClr val="tx1"/>
              </a:solidFill>
            </a:rPr>
            <a:t>Bloch</a:t>
          </a:r>
        </a:p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500" kern="1200" dirty="0" smtClean="0">
              <a:solidFill>
                <a:schemeClr val="tx1"/>
              </a:solidFill>
            </a:rPr>
            <a:t>(</a:t>
          </a:r>
          <a:r>
            <a:rPr lang="de-DE" sz="2500" kern="1200" dirty="0" err="1" smtClean="0">
              <a:solidFill>
                <a:schemeClr val="tx1"/>
              </a:solidFill>
            </a:rPr>
            <a:t>no</a:t>
          </a:r>
          <a:r>
            <a:rPr lang="de-DE" sz="2500" kern="1200" dirty="0" smtClean="0">
              <a:solidFill>
                <a:schemeClr val="tx1"/>
              </a:solidFill>
            </a:rPr>
            <a:t> </a:t>
          </a:r>
          <a:r>
            <a:rPr lang="de-DE" sz="2500" kern="1200" dirty="0" err="1" smtClean="0">
              <a:solidFill>
                <a:schemeClr val="tx1"/>
              </a:solidFill>
            </a:rPr>
            <a:t>exchange</a:t>
          </a:r>
          <a:r>
            <a:rPr lang="de-DE" sz="2500" kern="1200" dirty="0" smtClean="0">
              <a:solidFill>
                <a:schemeClr val="tx1"/>
              </a:solidFill>
            </a:rPr>
            <a:t>)</a:t>
          </a:r>
          <a:endParaRPr lang="de-DE" sz="2500" kern="1200" dirty="0">
            <a:solidFill>
              <a:schemeClr val="tx1"/>
            </a:solidFill>
          </a:endParaRPr>
        </a:p>
      </dsp:txBody>
      <dsp:txXfrm>
        <a:off x="61665" y="136893"/>
        <a:ext cx="2844201" cy="1665078"/>
      </dsp:txXfrm>
    </dsp:sp>
    <dsp:sp modelId="{652316E3-F596-4285-8037-05C8348B2D59}">
      <dsp:nvSpPr>
        <dsp:cNvPr id="0" name=""/>
        <dsp:cNvSpPr/>
      </dsp:nvSpPr>
      <dsp:spPr>
        <a:xfrm>
          <a:off x="3217076" y="603904"/>
          <a:ext cx="624935" cy="731056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2000" kern="1200"/>
        </a:p>
      </dsp:txBody>
      <dsp:txXfrm>
        <a:off x="3217076" y="750115"/>
        <a:ext cx="437455" cy="438634"/>
      </dsp:txXfrm>
    </dsp:sp>
    <dsp:sp modelId="{A9A0F54F-5DFF-4249-B21F-D1AA6BFF7BE1}">
      <dsp:nvSpPr>
        <dsp:cNvPr id="0" name=""/>
        <dsp:cNvSpPr/>
      </dsp:nvSpPr>
      <dsp:spPr>
        <a:xfrm>
          <a:off x="4136792" y="85090"/>
          <a:ext cx="2947807" cy="1768684"/>
        </a:xfrm>
        <a:prstGeom prst="roundRect">
          <a:avLst>
            <a:gd name="adj" fmla="val 10000"/>
          </a:avLst>
        </a:prstGeom>
        <a:solidFill>
          <a:schemeClr val="accent5">
            <a:hueOff val="-5352634"/>
            <a:satOff val="-21112"/>
            <a:lumOff val="-823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500" kern="1200" dirty="0" smtClean="0">
              <a:solidFill>
                <a:schemeClr val="tx1"/>
              </a:solidFill>
            </a:rPr>
            <a:t>Free </a:t>
          </a:r>
          <a:r>
            <a:rPr lang="de-DE" sz="2500" kern="1200" dirty="0" err="1" smtClean="0">
              <a:solidFill>
                <a:schemeClr val="tx1"/>
              </a:solidFill>
            </a:rPr>
            <a:t>eigensystem</a:t>
          </a:r>
          <a:endParaRPr lang="de-DE" sz="2500" kern="1200" dirty="0" smtClean="0">
            <a:solidFill>
              <a:schemeClr val="tx1"/>
            </a:solidFill>
          </a:endParaRPr>
        </a:p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500" kern="1200" dirty="0" smtClean="0">
              <a:solidFill>
                <a:schemeClr val="tx1"/>
              </a:solidFill>
            </a:rPr>
            <a:t>T1,T2,FID</a:t>
          </a:r>
          <a:endParaRPr lang="de-DE" sz="2500" kern="1200" dirty="0">
            <a:solidFill>
              <a:schemeClr val="tx1"/>
            </a:solidFill>
          </a:endParaRPr>
        </a:p>
      </dsp:txBody>
      <dsp:txXfrm>
        <a:off x="4188595" y="136893"/>
        <a:ext cx="2844201" cy="1665078"/>
      </dsp:txXfrm>
    </dsp:sp>
    <dsp:sp modelId="{DE8EFA04-C634-4B80-86E4-373BBCC6084D}">
      <dsp:nvSpPr>
        <dsp:cNvPr id="0" name=""/>
        <dsp:cNvSpPr/>
      </dsp:nvSpPr>
      <dsp:spPr>
        <a:xfrm>
          <a:off x="7344006" y="603904"/>
          <a:ext cx="624935" cy="731056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-7136845"/>
            <a:satOff val="-28149"/>
            <a:lumOff val="-1098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2000" kern="1200"/>
        </a:p>
      </dsp:txBody>
      <dsp:txXfrm>
        <a:off x="7344006" y="750115"/>
        <a:ext cx="437455" cy="438634"/>
      </dsp:txXfrm>
    </dsp:sp>
    <dsp:sp modelId="{7E52E5D3-50CD-4C6F-8B4B-7C0DE97003C3}">
      <dsp:nvSpPr>
        <dsp:cNvPr id="0" name=""/>
        <dsp:cNvSpPr/>
      </dsp:nvSpPr>
      <dsp:spPr>
        <a:xfrm>
          <a:off x="8263722" y="85090"/>
          <a:ext cx="2947807" cy="1768684"/>
        </a:xfrm>
        <a:prstGeom prst="roundRect">
          <a:avLst>
            <a:gd name="adj" fmla="val 10000"/>
          </a:avLst>
        </a:prstGeom>
        <a:solidFill>
          <a:schemeClr val="accent5">
            <a:hueOff val="-10705268"/>
            <a:satOff val="-42223"/>
            <a:lumOff val="-1647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500" kern="1200" dirty="0" err="1" smtClean="0">
              <a:solidFill>
                <a:schemeClr val="tx1"/>
              </a:solidFill>
            </a:rPr>
            <a:t>Driven</a:t>
          </a:r>
          <a:r>
            <a:rPr lang="de-DE" sz="2500" kern="1200" dirty="0" smtClean="0">
              <a:solidFill>
                <a:schemeClr val="tx1"/>
              </a:solidFill>
            </a:rPr>
            <a:t> </a:t>
          </a:r>
          <a:r>
            <a:rPr lang="de-DE" sz="2500" kern="1200" dirty="0" err="1" smtClean="0">
              <a:solidFill>
                <a:schemeClr val="tx1"/>
              </a:solidFill>
            </a:rPr>
            <a:t>eigensystem</a:t>
          </a:r>
          <a:endParaRPr lang="de-DE" sz="2500" kern="1200" dirty="0" smtClean="0">
            <a:solidFill>
              <a:schemeClr val="tx1"/>
            </a:solidFill>
          </a:endParaRPr>
        </a:p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500" kern="1200" dirty="0" smtClean="0">
              <a:solidFill>
                <a:schemeClr val="tx1"/>
              </a:solidFill>
            </a:rPr>
            <a:t>T</a:t>
          </a:r>
          <a:r>
            <a:rPr lang="de-DE" sz="2500" kern="1200" baseline="-25000" dirty="0" smtClean="0">
              <a:solidFill>
                <a:schemeClr val="tx1"/>
              </a:solidFill>
            </a:rPr>
            <a:t>1</a:t>
          </a:r>
          <a:r>
            <a:rPr lang="el-GR" sz="2500" kern="1200" baseline="-25000" dirty="0" smtClean="0">
              <a:solidFill>
                <a:schemeClr val="tx1"/>
              </a:solidFill>
            </a:rPr>
            <a:t>ρ</a:t>
          </a:r>
          <a:r>
            <a:rPr lang="de-DE" sz="2500" kern="1200" dirty="0" smtClean="0">
              <a:solidFill>
                <a:schemeClr val="tx1"/>
              </a:solidFill>
            </a:rPr>
            <a:t>,T</a:t>
          </a:r>
          <a:r>
            <a:rPr lang="de-DE" sz="2500" kern="1200" baseline="-25000" dirty="0" smtClean="0">
              <a:solidFill>
                <a:schemeClr val="tx1"/>
              </a:solidFill>
            </a:rPr>
            <a:t>2p</a:t>
          </a:r>
          <a:r>
            <a:rPr lang="de-DE" sz="2500" kern="1200" dirty="0" smtClean="0">
              <a:solidFill>
                <a:schemeClr val="tx1"/>
              </a:solidFill>
            </a:rPr>
            <a:t>, </a:t>
          </a:r>
          <a:r>
            <a:rPr lang="de-DE" sz="2500" kern="1200" dirty="0" err="1" smtClean="0">
              <a:solidFill>
                <a:schemeClr val="tx1"/>
              </a:solidFill>
            </a:rPr>
            <a:t>flip</a:t>
          </a:r>
          <a:r>
            <a:rPr lang="de-DE" sz="2500" kern="1200" dirty="0" smtClean="0">
              <a:solidFill>
                <a:schemeClr val="tx1"/>
              </a:solidFill>
            </a:rPr>
            <a:t>, </a:t>
          </a:r>
          <a:r>
            <a:rPr lang="de-DE" sz="2500" kern="1200" dirty="0" err="1" smtClean="0">
              <a:solidFill>
                <a:schemeClr val="tx1"/>
              </a:solidFill>
            </a:rPr>
            <a:t>saturation</a:t>
          </a:r>
          <a:r>
            <a:rPr lang="de-DE" sz="2500" kern="1200" dirty="0" smtClean="0">
              <a:solidFill>
                <a:schemeClr val="tx1"/>
              </a:solidFill>
            </a:rPr>
            <a:t> </a:t>
          </a:r>
          <a:endParaRPr lang="de-DE" sz="2500" kern="1200" dirty="0">
            <a:solidFill>
              <a:schemeClr val="tx1"/>
            </a:solidFill>
          </a:endParaRPr>
        </a:p>
      </dsp:txBody>
      <dsp:txXfrm>
        <a:off x="8315525" y="136893"/>
        <a:ext cx="2844201" cy="1665078"/>
      </dsp:txXfrm>
    </dsp:sp>
    <dsp:sp modelId="{F42BA818-A715-40D5-BE7A-B0BB25B76CAE}">
      <dsp:nvSpPr>
        <dsp:cNvPr id="0" name=""/>
        <dsp:cNvSpPr/>
      </dsp:nvSpPr>
      <dsp:spPr>
        <a:xfrm rot="5400000">
          <a:off x="9425158" y="2060121"/>
          <a:ext cx="624935" cy="731056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-14273690"/>
            <a:satOff val="-56297"/>
            <a:lumOff val="-21961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2000" kern="1200"/>
        </a:p>
      </dsp:txBody>
      <dsp:txXfrm rot="-5400000">
        <a:off x="9518309" y="2113181"/>
        <a:ext cx="438634" cy="437455"/>
      </dsp:txXfrm>
    </dsp:sp>
    <dsp:sp modelId="{BA47D5F5-36CA-4436-90F1-0E71E4127FFC}">
      <dsp:nvSpPr>
        <dsp:cNvPr id="0" name=""/>
        <dsp:cNvSpPr/>
      </dsp:nvSpPr>
      <dsp:spPr>
        <a:xfrm>
          <a:off x="8263722" y="3032897"/>
          <a:ext cx="2947807" cy="1768684"/>
        </a:xfrm>
        <a:prstGeom prst="roundRect">
          <a:avLst>
            <a:gd name="adj" fmla="val 10000"/>
          </a:avLst>
        </a:prstGeom>
        <a:solidFill>
          <a:schemeClr val="accent5">
            <a:hueOff val="-16057901"/>
            <a:satOff val="-63335"/>
            <a:lumOff val="-2470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500" kern="1200" dirty="0" smtClean="0">
              <a:solidFill>
                <a:schemeClr val="tx1"/>
              </a:solidFill>
            </a:rPr>
            <a:t>Bloch-</a:t>
          </a:r>
          <a:r>
            <a:rPr lang="de-DE" sz="2500" kern="1200" dirty="0" err="1" smtClean="0">
              <a:solidFill>
                <a:schemeClr val="tx1"/>
              </a:solidFill>
            </a:rPr>
            <a:t>McConnell</a:t>
          </a:r>
          <a:endParaRPr lang="de-DE" sz="2500" kern="1200" dirty="0" smtClean="0">
            <a:solidFill>
              <a:schemeClr val="tx1"/>
            </a:solidFill>
          </a:endParaRPr>
        </a:p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500" kern="1200" dirty="0" smtClean="0">
              <a:solidFill>
                <a:schemeClr val="tx1"/>
              </a:solidFill>
            </a:rPr>
            <a:t>(</a:t>
          </a:r>
          <a:r>
            <a:rPr lang="de-DE" sz="2500" kern="1200" dirty="0" err="1" smtClean="0">
              <a:solidFill>
                <a:schemeClr val="tx1"/>
              </a:solidFill>
            </a:rPr>
            <a:t>with</a:t>
          </a:r>
          <a:r>
            <a:rPr lang="de-DE" sz="2500" kern="1200" dirty="0" smtClean="0">
              <a:solidFill>
                <a:schemeClr val="tx1"/>
              </a:solidFill>
            </a:rPr>
            <a:t> </a:t>
          </a:r>
          <a:r>
            <a:rPr lang="de-DE" sz="2500" kern="1200" dirty="0" err="1" smtClean="0">
              <a:solidFill>
                <a:schemeClr val="tx1"/>
              </a:solidFill>
            </a:rPr>
            <a:t>exchange</a:t>
          </a:r>
          <a:r>
            <a:rPr lang="de-DE" sz="2500" kern="1200" dirty="0" smtClean="0">
              <a:solidFill>
                <a:schemeClr val="tx1"/>
              </a:solidFill>
            </a:rPr>
            <a:t>)</a:t>
          </a:r>
          <a:endParaRPr lang="de-DE" sz="2500" kern="1200" dirty="0">
            <a:solidFill>
              <a:schemeClr val="tx1"/>
            </a:solidFill>
          </a:endParaRPr>
        </a:p>
      </dsp:txBody>
      <dsp:txXfrm>
        <a:off x="8315525" y="3084700"/>
        <a:ext cx="2844201" cy="1665078"/>
      </dsp:txXfrm>
    </dsp:sp>
    <dsp:sp modelId="{FD8E3CA3-094C-4999-9EB4-129D2F066599}">
      <dsp:nvSpPr>
        <dsp:cNvPr id="0" name=""/>
        <dsp:cNvSpPr/>
      </dsp:nvSpPr>
      <dsp:spPr>
        <a:xfrm rot="10800000">
          <a:off x="7379380" y="3551711"/>
          <a:ext cx="624935" cy="731056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-21410535"/>
            <a:satOff val="-84446"/>
            <a:lumOff val="-32941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2000" kern="1200"/>
        </a:p>
      </dsp:txBody>
      <dsp:txXfrm rot="10800000">
        <a:off x="7566860" y="3697922"/>
        <a:ext cx="437455" cy="438634"/>
      </dsp:txXfrm>
    </dsp:sp>
    <dsp:sp modelId="{AB851753-8D51-4B3D-9FEF-11DD266882D7}">
      <dsp:nvSpPr>
        <dsp:cNvPr id="0" name=""/>
        <dsp:cNvSpPr/>
      </dsp:nvSpPr>
      <dsp:spPr>
        <a:xfrm>
          <a:off x="4136792" y="3032897"/>
          <a:ext cx="2947807" cy="1768684"/>
        </a:xfrm>
        <a:prstGeom prst="roundRect">
          <a:avLst>
            <a:gd name="adj" fmla="val 10000"/>
          </a:avLst>
        </a:prstGeom>
        <a:solidFill>
          <a:srgbClr val="FF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500" kern="1200" dirty="0" smtClean="0">
              <a:solidFill>
                <a:schemeClr val="bg2"/>
              </a:solidFill>
            </a:rPr>
            <a:t>T1, T2, CEST</a:t>
          </a:r>
        </a:p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500" kern="1200" dirty="0" smtClean="0">
              <a:solidFill>
                <a:schemeClr val="bg2"/>
              </a:solidFill>
            </a:rPr>
            <a:t>(</a:t>
          </a:r>
          <a:r>
            <a:rPr lang="de-DE" sz="2500" kern="1200" dirty="0" err="1" smtClean="0">
              <a:solidFill>
                <a:schemeClr val="bg2"/>
              </a:solidFill>
            </a:rPr>
            <a:t>with</a:t>
          </a:r>
          <a:r>
            <a:rPr lang="de-DE" sz="2500" kern="1200" dirty="0" smtClean="0">
              <a:solidFill>
                <a:schemeClr val="bg2"/>
              </a:solidFill>
            </a:rPr>
            <a:t> </a:t>
          </a:r>
          <a:r>
            <a:rPr lang="de-DE" sz="2500" kern="1200" dirty="0" err="1" smtClean="0">
              <a:solidFill>
                <a:schemeClr val="bg2"/>
              </a:solidFill>
            </a:rPr>
            <a:t>exchange</a:t>
          </a:r>
          <a:r>
            <a:rPr lang="de-DE" sz="2500" kern="1200" dirty="0" smtClean="0">
              <a:solidFill>
                <a:schemeClr val="bg2"/>
              </a:solidFill>
            </a:rPr>
            <a:t>)</a:t>
          </a:r>
          <a:endParaRPr lang="de-DE" sz="2500" kern="1200" dirty="0">
            <a:solidFill>
              <a:schemeClr val="bg2"/>
            </a:solidFill>
          </a:endParaRPr>
        </a:p>
      </dsp:txBody>
      <dsp:txXfrm>
        <a:off x="4188595" y="3084700"/>
        <a:ext cx="2844201" cy="166507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41.wmf"/><Relationship Id="rId2" Type="http://schemas.openxmlformats.org/officeDocument/2006/relationships/image" Target="../media/image40.wmf"/><Relationship Id="rId1" Type="http://schemas.openxmlformats.org/officeDocument/2006/relationships/image" Target="../media/image39.wmf"/><Relationship Id="rId5" Type="http://schemas.openxmlformats.org/officeDocument/2006/relationships/image" Target="../media/image43.wmf"/><Relationship Id="rId4" Type="http://schemas.openxmlformats.org/officeDocument/2006/relationships/image" Target="../media/image42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9.wmf"/><Relationship Id="rId2" Type="http://schemas.openxmlformats.org/officeDocument/2006/relationships/image" Target="../media/image48.wmf"/><Relationship Id="rId1" Type="http://schemas.openxmlformats.org/officeDocument/2006/relationships/image" Target="../media/image47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54.wmf"/><Relationship Id="rId2" Type="http://schemas.openxmlformats.org/officeDocument/2006/relationships/image" Target="../media/image53.wmf"/><Relationship Id="rId1" Type="http://schemas.openxmlformats.org/officeDocument/2006/relationships/image" Target="../media/image52.wmf"/><Relationship Id="rId6" Type="http://schemas.openxmlformats.org/officeDocument/2006/relationships/image" Target="../media/image56.wmf"/><Relationship Id="rId5" Type="http://schemas.openxmlformats.org/officeDocument/2006/relationships/image" Target="../media/image48.wmf"/><Relationship Id="rId4" Type="http://schemas.openxmlformats.org/officeDocument/2006/relationships/image" Target="../media/image55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58.wmf"/><Relationship Id="rId2" Type="http://schemas.openxmlformats.org/officeDocument/2006/relationships/image" Target="../media/image56.wmf"/><Relationship Id="rId1" Type="http://schemas.openxmlformats.org/officeDocument/2006/relationships/image" Target="../media/image48.wmf"/><Relationship Id="rId5" Type="http://schemas.openxmlformats.org/officeDocument/2006/relationships/image" Target="../media/image60.wmf"/><Relationship Id="rId4" Type="http://schemas.openxmlformats.org/officeDocument/2006/relationships/image" Target="../media/image59.w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62.wmf"/><Relationship Id="rId1" Type="http://schemas.openxmlformats.org/officeDocument/2006/relationships/image" Target="../media/image61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w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68.wmf"/><Relationship Id="rId2" Type="http://schemas.openxmlformats.org/officeDocument/2006/relationships/image" Target="../media/image67.wmf"/><Relationship Id="rId1" Type="http://schemas.openxmlformats.org/officeDocument/2006/relationships/image" Target="../media/image66.wmf"/><Relationship Id="rId4" Type="http://schemas.openxmlformats.org/officeDocument/2006/relationships/image" Target="../media/image13.wmf"/></Relationships>
</file>

<file path=ppt/drawings/_rels/vmlDrawing17.vml.rels><?xml version="1.0" encoding="UTF-8" standalone="yes"?>
<Relationships xmlns="http://schemas.openxmlformats.org/package/2006/relationships"><Relationship Id="rId2" Type="http://schemas.openxmlformats.org/officeDocument/2006/relationships/image" Target="../media/image69.wmf"/><Relationship Id="rId1" Type="http://schemas.openxmlformats.org/officeDocument/2006/relationships/image" Target="../media/image40.w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w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20.vml.rels><?xml version="1.0" encoding="UTF-8" standalone="yes"?>
<Relationships xmlns="http://schemas.openxmlformats.org/package/2006/relationships"><Relationship Id="rId2" Type="http://schemas.openxmlformats.org/officeDocument/2006/relationships/image" Target="../media/image78.wmf"/><Relationship Id="rId1" Type="http://schemas.openxmlformats.org/officeDocument/2006/relationships/image" Target="../media/image77.wmf"/></Relationships>
</file>

<file path=ppt/drawings/_rels/vmlDrawing21.vml.rels><?xml version="1.0" encoding="UTF-8" standalone="yes"?>
<Relationships xmlns="http://schemas.openxmlformats.org/package/2006/relationships"><Relationship Id="rId3" Type="http://schemas.openxmlformats.org/officeDocument/2006/relationships/image" Target="../media/image83.wmf"/><Relationship Id="rId2" Type="http://schemas.openxmlformats.org/officeDocument/2006/relationships/image" Target="../media/image82.wmf"/><Relationship Id="rId1" Type="http://schemas.openxmlformats.org/officeDocument/2006/relationships/image" Target="../media/image81.wmf"/><Relationship Id="rId4" Type="http://schemas.openxmlformats.org/officeDocument/2006/relationships/image" Target="../media/image84.wmf"/></Relationships>
</file>

<file path=ppt/drawings/_rels/vmlDrawing22.vml.rels><?xml version="1.0" encoding="UTF-8" standalone="yes"?>
<Relationships xmlns="http://schemas.openxmlformats.org/package/2006/relationships"><Relationship Id="rId2" Type="http://schemas.openxmlformats.org/officeDocument/2006/relationships/image" Target="../media/image88.wmf"/><Relationship Id="rId1" Type="http://schemas.openxmlformats.org/officeDocument/2006/relationships/image" Target="../media/image87.wmf"/></Relationships>
</file>

<file path=ppt/drawings/_rels/vmlDrawing23.vml.rels><?xml version="1.0" encoding="UTF-8" standalone="yes"?>
<Relationships xmlns="http://schemas.openxmlformats.org/package/2006/relationships"><Relationship Id="rId3" Type="http://schemas.openxmlformats.org/officeDocument/2006/relationships/image" Target="../media/image91.wmf"/><Relationship Id="rId2" Type="http://schemas.openxmlformats.org/officeDocument/2006/relationships/image" Target="../media/image90.wmf"/><Relationship Id="rId1" Type="http://schemas.openxmlformats.org/officeDocument/2006/relationships/image" Target="../media/image89.wmf"/></Relationships>
</file>

<file path=ppt/drawings/_rels/vmlDrawing24.vml.rels><?xml version="1.0" encoding="UTF-8" standalone="yes"?>
<Relationships xmlns="http://schemas.openxmlformats.org/package/2006/relationships"><Relationship Id="rId3" Type="http://schemas.openxmlformats.org/officeDocument/2006/relationships/image" Target="../media/image95.wmf"/><Relationship Id="rId2" Type="http://schemas.openxmlformats.org/officeDocument/2006/relationships/image" Target="../media/image94.wmf"/><Relationship Id="rId1" Type="http://schemas.openxmlformats.org/officeDocument/2006/relationships/image" Target="../media/image93.wmf"/><Relationship Id="rId5" Type="http://schemas.openxmlformats.org/officeDocument/2006/relationships/image" Target="../media/image97.wmf"/><Relationship Id="rId4" Type="http://schemas.openxmlformats.org/officeDocument/2006/relationships/image" Target="../media/image96.wmf"/></Relationships>
</file>

<file path=ppt/drawings/_rels/vmlDrawing2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wmf"/><Relationship Id="rId7" Type="http://schemas.openxmlformats.org/officeDocument/2006/relationships/image" Target="../media/image104.wmf"/><Relationship Id="rId2" Type="http://schemas.openxmlformats.org/officeDocument/2006/relationships/image" Target="../media/image99.wmf"/><Relationship Id="rId1" Type="http://schemas.openxmlformats.org/officeDocument/2006/relationships/image" Target="../media/image98.wmf"/><Relationship Id="rId6" Type="http://schemas.openxmlformats.org/officeDocument/2006/relationships/image" Target="../media/image103.wmf"/><Relationship Id="rId5" Type="http://schemas.openxmlformats.org/officeDocument/2006/relationships/image" Target="../media/image102.wmf"/><Relationship Id="rId4" Type="http://schemas.openxmlformats.org/officeDocument/2006/relationships/image" Target="../media/image101.wmf"/></Relationships>
</file>

<file path=ppt/drawings/_rels/vmlDrawing2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wmf"/><Relationship Id="rId2" Type="http://schemas.openxmlformats.org/officeDocument/2006/relationships/image" Target="../media/image108.wmf"/><Relationship Id="rId1" Type="http://schemas.openxmlformats.org/officeDocument/2006/relationships/image" Target="../media/image107.wmf"/><Relationship Id="rId4" Type="http://schemas.openxmlformats.org/officeDocument/2006/relationships/image" Target="../media/image77.w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0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26.wmf"/><Relationship Id="rId3" Type="http://schemas.openxmlformats.org/officeDocument/2006/relationships/image" Target="../media/image21.wmf"/><Relationship Id="rId7" Type="http://schemas.openxmlformats.org/officeDocument/2006/relationships/image" Target="../media/image25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Relationship Id="rId6" Type="http://schemas.openxmlformats.org/officeDocument/2006/relationships/image" Target="../media/image24.wmf"/><Relationship Id="rId5" Type="http://schemas.openxmlformats.org/officeDocument/2006/relationships/image" Target="../media/image23.wmf"/><Relationship Id="rId4" Type="http://schemas.openxmlformats.org/officeDocument/2006/relationships/image" Target="../media/image22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30.wmf"/><Relationship Id="rId1" Type="http://schemas.openxmlformats.org/officeDocument/2006/relationships/image" Target="../media/image29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2" Type="http://schemas.openxmlformats.org/officeDocument/2006/relationships/image" Target="../media/image32.wmf"/><Relationship Id="rId1" Type="http://schemas.openxmlformats.org/officeDocument/2006/relationships/image" Target="../media/image30.wmf"/><Relationship Id="rId5" Type="http://schemas.openxmlformats.org/officeDocument/2006/relationships/image" Target="../media/image35.wmf"/><Relationship Id="rId4" Type="http://schemas.openxmlformats.org/officeDocument/2006/relationships/image" Target="../media/image34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38.wmf"/><Relationship Id="rId1" Type="http://schemas.openxmlformats.org/officeDocument/2006/relationships/image" Target="../media/image3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14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 smtClean="0"/>
              <a:t>Mastertextformat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"/>
              </a:defRPr>
            </a:lvl1pPr>
          </a:lstStyle>
          <a:p>
            <a:pPr>
              <a:defRPr/>
            </a:pPr>
            <a:fld id="{675CC9B7-D7E4-4D9E-B976-205BD529C215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178189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F6F8385-DA3B-4CE8-8110-D2B6C18A4E38}" type="slidenum">
              <a:rPr lang="de-DE" smtClean="0">
                <a:latin typeface="Times" pitchFamily="18" charset="0"/>
              </a:rPr>
              <a:pPr/>
              <a:t>1</a:t>
            </a:fld>
            <a:endParaRPr lang="de-DE" smtClean="0">
              <a:latin typeface="Times" pitchFamily="18" charset="0"/>
            </a:endParaRPr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de-DE" smtClean="0">
              <a:latin typeface="Times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15776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Times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45035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Times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77000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bg>
      <p:bgPr>
        <a:solidFill>
          <a:srgbClr val="2A908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6"/>
          <p:cNvSpPr>
            <a:spLocks noChangeArrowheads="1"/>
          </p:cNvSpPr>
          <p:nvPr/>
        </p:nvSpPr>
        <p:spPr bwMode="auto">
          <a:xfrm>
            <a:off x="0" y="0"/>
            <a:ext cx="12192000" cy="5715000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latin typeface="Times"/>
            </a:endParaRPr>
          </a:p>
        </p:txBody>
      </p:sp>
      <p:sp>
        <p:nvSpPr>
          <p:cNvPr id="5" name="Line 35"/>
          <p:cNvSpPr>
            <a:spLocks noChangeShapeType="1"/>
          </p:cNvSpPr>
          <p:nvPr/>
        </p:nvSpPr>
        <p:spPr bwMode="auto">
          <a:xfrm flipV="1">
            <a:off x="1260175" y="4597400"/>
            <a:ext cx="0" cy="838200"/>
          </a:xfrm>
          <a:prstGeom prst="line">
            <a:avLst/>
          </a:prstGeom>
          <a:noFill/>
          <a:ln w="11430">
            <a:solidFill>
              <a:srgbClr val="2A9084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latin typeface="Times"/>
            </a:endParaRPr>
          </a:p>
        </p:txBody>
      </p:sp>
      <p:sp>
        <p:nvSpPr>
          <p:cNvPr id="6" name="Line 40"/>
          <p:cNvSpPr>
            <a:spLocks noChangeShapeType="1"/>
          </p:cNvSpPr>
          <p:nvPr/>
        </p:nvSpPr>
        <p:spPr bwMode="auto">
          <a:xfrm flipV="1">
            <a:off x="1271464" y="0"/>
            <a:ext cx="0" cy="838200"/>
          </a:xfrm>
          <a:prstGeom prst="line">
            <a:avLst/>
          </a:prstGeom>
          <a:noFill/>
          <a:ln w="11430">
            <a:solidFill>
              <a:srgbClr val="2A9084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latin typeface="Times"/>
            </a:endParaRPr>
          </a:p>
        </p:txBody>
      </p:sp>
      <p:sp>
        <p:nvSpPr>
          <p:cNvPr id="5141" name="Rectangle 21"/>
          <p:cNvSpPr>
            <a:spLocks noGrp="1" noChangeArrowheads="1"/>
          </p:cNvSpPr>
          <p:nvPr>
            <p:ph type="ctrTitle" sz="quarter"/>
          </p:nvPr>
        </p:nvSpPr>
        <p:spPr bwMode="black">
          <a:xfrm>
            <a:off x="2091268" y="1781175"/>
            <a:ext cx="8487833" cy="682238"/>
          </a:xfrm>
        </p:spPr>
        <p:txBody>
          <a:bodyPr/>
          <a:lstStyle>
            <a:lvl1pPr>
              <a:lnSpc>
                <a:spcPts val="4600"/>
              </a:lnSpc>
              <a:defRPr sz="3200">
                <a:solidFill>
                  <a:srgbClr val="2A9084"/>
                </a:solidFill>
              </a:defRPr>
            </a:lvl1pPr>
          </a:lstStyle>
          <a:p>
            <a:r>
              <a:rPr lang="en-US" dirty="0" err="1"/>
              <a:t>Mastertitelformat</a:t>
            </a:r>
            <a:r>
              <a:rPr lang="en-US" dirty="0"/>
              <a:t> </a:t>
            </a:r>
            <a:r>
              <a:rPr lang="en-US" dirty="0" err="1"/>
              <a:t>bearbeiten</a:t>
            </a:r>
            <a:endParaRPr lang="en-US" dirty="0"/>
          </a:p>
        </p:txBody>
      </p:sp>
      <p:sp>
        <p:nvSpPr>
          <p:cNvPr id="5159" name="Rectangle 39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087033" y="4597400"/>
            <a:ext cx="8534400" cy="533400"/>
          </a:xfrm>
        </p:spPr>
        <p:txBody>
          <a:bodyPr/>
          <a:lstStyle>
            <a:lvl1pPr marL="0" indent="0">
              <a:buFont typeface="Times"/>
              <a:buNone/>
              <a:defRPr sz="1400">
                <a:solidFill>
                  <a:srgbClr val="2A9084"/>
                </a:solidFill>
              </a:defRPr>
            </a:lvl1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8" name="Rectangle 23"/>
          <p:cNvSpPr>
            <a:spLocks noGrp="1" noChangeArrowheads="1"/>
          </p:cNvSpPr>
          <p:nvPr>
            <p:ph type="dt" sz="quarter" idx="10"/>
          </p:nvPr>
        </p:nvSpPr>
        <p:spPr bwMode="black">
          <a:xfrm>
            <a:off x="44451" y="548680"/>
            <a:ext cx="1182563" cy="158749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900">
                <a:solidFill>
                  <a:srgbClr val="2A9084"/>
                </a:solidFill>
                <a:latin typeface="+mn-lt"/>
              </a:defRPr>
            </a:lvl1pPr>
          </a:lstStyle>
          <a:p>
            <a:pPr>
              <a:defRPr/>
            </a:pPr>
            <a:fld id="{F862EC5D-94DA-4443-A92D-F0B1C7ED3558}" type="datetime1">
              <a:rPr lang="en-US" smtClean="0"/>
              <a:pPr>
                <a:defRPr/>
              </a:pPr>
              <a:t>4/23/2017</a:t>
            </a:fld>
            <a:endParaRPr lang="en-US" sz="1400">
              <a:latin typeface="Times New Roman" pitchFamily="18" charset="0"/>
            </a:endParaRPr>
          </a:p>
        </p:txBody>
      </p:sp>
      <p:pic>
        <p:nvPicPr>
          <p:cNvPr id="244738" name="Picture 2" descr="http://intranet.localnet/fileadmin/uploads/Cybernetics/Forms_and_Templates/Kyb_Logo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6400" y="3717032"/>
            <a:ext cx="2133882" cy="1876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11496359" y="381000"/>
            <a:ext cx="492443" cy="5943600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59267" y="381000"/>
            <a:ext cx="8743951" cy="5943600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9600" y="0"/>
            <a:ext cx="9042400" cy="400110"/>
          </a:xfrm>
        </p:spPr>
        <p:txBody>
          <a:bodyPr/>
          <a:lstStyle>
            <a:lvl1pPr>
              <a:defRPr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755A94C6-B0FA-49BA-B334-C7EF0181C8CA}" type="datetimeFigureOut">
              <a:rPr lang="en-US" smtClean="0">
                <a:solidFill>
                  <a:srgbClr val="00B050">
                    <a:tint val="75000"/>
                  </a:srgbClr>
                </a:solidFill>
              </a:rPr>
              <a:pPr/>
              <a:t>4/23/2017</a:t>
            </a:fld>
            <a:endParaRPr lang="en-US">
              <a:solidFill>
                <a:srgbClr val="00B050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srgbClr val="00B050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D05D5751-79B0-43A0-A543-EECE5F194014}" type="slidenum">
              <a:rPr lang="en-US" smtClean="0">
                <a:solidFill>
                  <a:srgbClr val="00B050">
                    <a:tint val="75000"/>
                  </a:srgbClr>
                </a:solidFill>
              </a:rPr>
              <a:pPr/>
              <a:t>‹Nr.›</a:t>
            </a:fld>
            <a:endParaRPr lang="en-US">
              <a:solidFill>
                <a:srgbClr val="00B05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8002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bg>
      <p:bgPr>
        <a:solidFill>
          <a:srgbClr val="2A908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en-US" dirty="0"/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2A9084"/>
                </a:solidFill>
              </a:defRPr>
            </a:lvl1pPr>
          </a:lstStyle>
          <a:p>
            <a:r>
              <a:rPr lang="de-DE" dirty="0" smtClean="0"/>
              <a:t>Titelmasterformat durch Klicken bearbeiten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59267" y="990600"/>
            <a:ext cx="5863167" cy="5334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25634" y="990600"/>
            <a:ext cx="5863167" cy="5334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40011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13072" y="773014"/>
            <a:ext cx="5386917" cy="423738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 smtClean="0"/>
              <a:t>Textmasterformate durch Klicken 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08878" y="1207638"/>
            <a:ext cx="5386917" cy="489654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93368" y="1207639"/>
            <a:ext cx="5389033" cy="492941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en-US" dirty="0"/>
          </a:p>
        </p:txBody>
      </p:sp>
      <p:sp>
        <p:nvSpPr>
          <p:cNvPr id="7" name="Textplatzhalter 2"/>
          <p:cNvSpPr>
            <a:spLocks noGrp="1"/>
          </p:cNvSpPr>
          <p:nvPr>
            <p:ph type="body" idx="10"/>
          </p:nvPr>
        </p:nvSpPr>
        <p:spPr>
          <a:xfrm>
            <a:off x="6192011" y="775590"/>
            <a:ext cx="5386917" cy="423738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 smtClean="0"/>
              <a:t>Textmasterformate durch Klicken 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1" y="727214"/>
            <a:ext cx="4011084" cy="70788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389717" y="4967228"/>
            <a:ext cx="7315200" cy="40011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4" name="Rectangle 78"/>
          <p:cNvSpPr>
            <a:spLocks noChangeArrowheads="1"/>
          </p:cNvSpPr>
          <p:nvPr/>
        </p:nvSpPr>
        <p:spPr bwMode="auto">
          <a:xfrm>
            <a:off x="0" y="0"/>
            <a:ext cx="12192000" cy="6553200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latin typeface="Times"/>
            </a:endParaRPr>
          </a:p>
        </p:txBody>
      </p:sp>
      <p:sp>
        <p:nvSpPr>
          <p:cNvPr id="4142" name="Rectangle 46"/>
          <p:cNvSpPr>
            <a:spLocks noChangeArrowheads="1"/>
          </p:cNvSpPr>
          <p:nvPr/>
        </p:nvSpPr>
        <p:spPr bwMode="auto">
          <a:xfrm>
            <a:off x="0" y="6553200"/>
            <a:ext cx="12192000" cy="304800"/>
          </a:xfrm>
          <a:prstGeom prst="rect">
            <a:avLst/>
          </a:prstGeom>
          <a:solidFill>
            <a:srgbClr val="2A9084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latin typeface="Times"/>
            </a:endParaRPr>
          </a:p>
        </p:txBody>
      </p:sp>
      <p:sp>
        <p:nvSpPr>
          <p:cNvPr id="8197" name="Rectangle 61"/>
          <p:cNvSpPr>
            <a:spLocks noGrp="1" noChangeArrowheads="1"/>
          </p:cNvSpPr>
          <p:nvPr>
            <p:ph type="body" idx="1"/>
          </p:nvPr>
        </p:nvSpPr>
        <p:spPr bwMode="auto">
          <a:xfrm>
            <a:off x="59267" y="990600"/>
            <a:ext cx="11929533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 smtClean="0"/>
              <a:t>Mastertextformat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</a:p>
        </p:txBody>
      </p:sp>
      <p:sp>
        <p:nvSpPr>
          <p:cNvPr id="4159" name="Rectangle 63"/>
          <p:cNvSpPr>
            <a:spLocks noChangeArrowheads="1"/>
          </p:cNvSpPr>
          <p:nvPr/>
        </p:nvSpPr>
        <p:spPr bwMode="black">
          <a:xfrm>
            <a:off x="984251" y="6540500"/>
            <a:ext cx="122766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r>
              <a:rPr lang="en-US" sz="900">
                <a:solidFill>
                  <a:schemeClr val="bg2"/>
                </a:solidFill>
                <a:latin typeface="Arial" charset="0"/>
              </a:rPr>
              <a:t>Page </a:t>
            </a:r>
            <a:fld id="{3084B857-2F94-4C9D-9509-2A85DA34F8C1}" type="slidenum">
              <a:rPr lang="en-US" sz="900">
                <a:solidFill>
                  <a:schemeClr val="bg2"/>
                </a:solidFill>
                <a:latin typeface="Arial" charset="0"/>
              </a:rPr>
              <a:pPr>
                <a:defRPr/>
              </a:pPr>
              <a:t>‹Nr.›</a:t>
            </a:fld>
            <a:endParaRPr lang="en-US" sz="1400">
              <a:solidFill>
                <a:schemeClr val="bg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4160" name="Rectangle 64"/>
          <p:cNvSpPr>
            <a:spLocks noChangeArrowheads="1"/>
          </p:cNvSpPr>
          <p:nvPr/>
        </p:nvSpPr>
        <p:spPr bwMode="black">
          <a:xfrm>
            <a:off x="86784" y="6540500"/>
            <a:ext cx="1117600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fld id="{11F0D893-7C33-45A1-A593-9ACF005D5922}" type="datetime1">
              <a:rPr lang="en-US" sz="900">
                <a:solidFill>
                  <a:schemeClr val="bg2"/>
                </a:solidFill>
                <a:latin typeface="Arial" charset="0"/>
              </a:rPr>
              <a:pPr>
                <a:defRPr/>
              </a:pPr>
              <a:t>4/23/2017</a:t>
            </a:fld>
            <a:r>
              <a:rPr lang="en-US" sz="900">
                <a:solidFill>
                  <a:schemeClr val="bg2"/>
                </a:solidFill>
                <a:latin typeface="Arial" charset="0"/>
              </a:rPr>
              <a:t> |</a:t>
            </a:r>
          </a:p>
        </p:txBody>
      </p:sp>
      <p:sp>
        <p:nvSpPr>
          <p:cNvPr id="4161" name="Text Box 65"/>
          <p:cNvSpPr txBox="1">
            <a:spLocks noChangeArrowheads="1"/>
          </p:cNvSpPr>
          <p:nvPr/>
        </p:nvSpPr>
        <p:spPr bwMode="auto">
          <a:xfrm>
            <a:off x="2451100" y="6543675"/>
            <a:ext cx="162560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de-DE" sz="900" dirty="0">
                <a:solidFill>
                  <a:schemeClr val="bg2"/>
                </a:solidFill>
                <a:latin typeface="Arial" charset="0"/>
              </a:rPr>
              <a:t>Moritz Zaiss</a:t>
            </a:r>
          </a:p>
        </p:txBody>
      </p:sp>
      <p:sp>
        <p:nvSpPr>
          <p:cNvPr id="4162" name="Text Box 66"/>
          <p:cNvSpPr txBox="1">
            <a:spLocks noChangeArrowheads="1"/>
          </p:cNvSpPr>
          <p:nvPr/>
        </p:nvSpPr>
        <p:spPr bwMode="auto">
          <a:xfrm>
            <a:off x="3791745" y="6542088"/>
            <a:ext cx="7386241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de-DE" sz="900" dirty="0" smtClean="0">
                <a:solidFill>
                  <a:schemeClr val="bg2"/>
                </a:solidFill>
                <a:latin typeface="Arial" charset="0"/>
              </a:rPr>
              <a:t>Arbeitsgruppe Klaus</a:t>
            </a:r>
            <a:r>
              <a:rPr lang="de-DE" sz="900" baseline="0" dirty="0" smtClean="0">
                <a:solidFill>
                  <a:schemeClr val="bg2"/>
                </a:solidFill>
                <a:latin typeface="Arial" charset="0"/>
              </a:rPr>
              <a:t> Scheffler, MRZ</a:t>
            </a:r>
            <a:r>
              <a:rPr lang="de-DE" sz="900" kern="1200" dirty="0" smtClean="0">
                <a:solidFill>
                  <a:schemeClr val="bg2"/>
                </a:solidFill>
                <a:latin typeface="Arial" charset="0"/>
                <a:ea typeface="+mn-ea"/>
                <a:cs typeface="+mn-cs"/>
              </a:rPr>
              <a:t>, </a:t>
            </a:r>
            <a:r>
              <a:rPr lang="en-US" sz="900" kern="1200" dirty="0" smtClean="0">
                <a:solidFill>
                  <a:schemeClr val="bg2"/>
                </a:solidFill>
                <a:latin typeface="Arial" charset="0"/>
                <a:ea typeface="+mn-ea"/>
                <a:cs typeface="+mn-cs"/>
              </a:rPr>
              <a:t>Max-Planck-</a:t>
            </a:r>
            <a:r>
              <a:rPr lang="en-US" sz="900" kern="1200" dirty="0" err="1" smtClean="0">
                <a:solidFill>
                  <a:schemeClr val="bg2"/>
                </a:solidFill>
                <a:latin typeface="Arial" charset="0"/>
                <a:ea typeface="+mn-ea"/>
                <a:cs typeface="+mn-cs"/>
              </a:rPr>
              <a:t>Institut</a:t>
            </a:r>
            <a:r>
              <a:rPr lang="en-US" sz="900" kern="1200" dirty="0" smtClean="0">
                <a:solidFill>
                  <a:schemeClr val="bg2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en-US" sz="900" kern="1200" dirty="0" err="1" smtClean="0">
                <a:solidFill>
                  <a:schemeClr val="bg2"/>
                </a:solidFill>
                <a:latin typeface="Arial" charset="0"/>
                <a:ea typeface="+mn-ea"/>
                <a:cs typeface="+mn-cs"/>
              </a:rPr>
              <a:t>für</a:t>
            </a:r>
            <a:r>
              <a:rPr lang="en-US" sz="900" kern="1200" dirty="0" smtClean="0">
                <a:solidFill>
                  <a:schemeClr val="bg2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en-US" sz="900" kern="1200" dirty="0" err="1" smtClean="0">
                <a:solidFill>
                  <a:schemeClr val="bg2"/>
                </a:solidFill>
                <a:latin typeface="Arial" charset="0"/>
                <a:ea typeface="+mn-ea"/>
                <a:cs typeface="+mn-cs"/>
              </a:rPr>
              <a:t>biologische</a:t>
            </a:r>
            <a:r>
              <a:rPr lang="en-US" sz="900" kern="1200" dirty="0" smtClean="0">
                <a:solidFill>
                  <a:schemeClr val="bg2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en-US" sz="900" kern="1200" dirty="0" err="1" smtClean="0">
                <a:solidFill>
                  <a:schemeClr val="bg2"/>
                </a:solidFill>
                <a:latin typeface="Arial" charset="0"/>
                <a:ea typeface="+mn-ea"/>
                <a:cs typeface="+mn-cs"/>
              </a:rPr>
              <a:t>Kybernetik</a:t>
            </a:r>
            <a:r>
              <a:rPr lang="en-US" sz="900" kern="1200" dirty="0" smtClean="0">
                <a:solidFill>
                  <a:schemeClr val="bg2"/>
                </a:solidFill>
                <a:latin typeface="Arial" charset="0"/>
                <a:ea typeface="+mn-ea"/>
                <a:cs typeface="+mn-cs"/>
              </a:rPr>
              <a:t>,</a:t>
            </a:r>
            <a:r>
              <a:rPr lang="de-DE" sz="900" baseline="0" dirty="0" smtClean="0">
                <a:solidFill>
                  <a:schemeClr val="bg2"/>
                </a:solidFill>
                <a:latin typeface="Arial" charset="0"/>
              </a:rPr>
              <a:t> Tübingen</a:t>
            </a:r>
            <a:endParaRPr lang="de-DE" sz="900" dirty="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8202" name="Rectangle 69"/>
          <p:cNvSpPr>
            <a:spLocks noGrp="1" noChangeArrowheads="1"/>
          </p:cNvSpPr>
          <p:nvPr>
            <p:ph type="title"/>
          </p:nvPr>
        </p:nvSpPr>
        <p:spPr bwMode="auto">
          <a:xfrm>
            <a:off x="59267" y="381001"/>
            <a:ext cx="1192953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de-DE" dirty="0" smtClean="0"/>
              <a:t>Mastertitelformat bearbeiten</a:t>
            </a:r>
          </a:p>
        </p:txBody>
      </p:sp>
      <p:sp>
        <p:nvSpPr>
          <p:cNvPr id="4172" name="Line 76"/>
          <p:cNvSpPr>
            <a:spLocks noChangeShapeType="1"/>
          </p:cNvSpPr>
          <p:nvPr/>
        </p:nvSpPr>
        <p:spPr bwMode="auto">
          <a:xfrm flipV="1">
            <a:off x="2133600" y="6616700"/>
            <a:ext cx="0" cy="254000"/>
          </a:xfrm>
          <a:prstGeom prst="line">
            <a:avLst/>
          </a:prstGeom>
          <a:noFill/>
          <a:ln w="11430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sz="2400">
              <a:latin typeface="Times"/>
            </a:endParaRPr>
          </a:p>
        </p:txBody>
      </p:sp>
      <p:pic>
        <p:nvPicPr>
          <p:cNvPr id="13" name="Picture 2" descr="http://intranet.localnet/fileadmin/uploads/Cybernetics/Forms_and_Templates/Kyb_Logo_ohne_Text.jpg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08501" y="6558078"/>
            <a:ext cx="384043" cy="284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1" r:id="rId12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rgbClr val="2A9084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</a:defRPr>
      </a:lvl9pPr>
    </p:titleStyle>
    <p:bodyStyle>
      <a:lvl1pPr marL="190500" indent="-1905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90000"/>
        <a:buFont typeface="Times" pitchFamily="18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569913" indent="-188913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90000"/>
        <a:buFont typeface="Times" pitchFamily="18" charset="0"/>
        <a:buChar char="•"/>
        <a:defRPr sz="2000">
          <a:solidFill>
            <a:schemeClr val="tx1"/>
          </a:solidFill>
          <a:latin typeface="+mn-lt"/>
        </a:defRPr>
      </a:lvl2pPr>
      <a:lvl3pPr marL="1241425" indent="-187325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90000"/>
        <a:buFont typeface="Times" pitchFamily="18" charset="0"/>
        <a:buChar char="•"/>
        <a:defRPr sz="2000">
          <a:solidFill>
            <a:schemeClr val="tx1"/>
          </a:solidFill>
          <a:latin typeface="+mn-lt"/>
        </a:defRPr>
      </a:lvl3pPr>
      <a:lvl4pPr marL="1811338" indent="-185738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90000"/>
        <a:buFont typeface="Times" pitchFamily="18" charset="0"/>
        <a:buChar char="•"/>
        <a:defRPr sz="2000">
          <a:solidFill>
            <a:schemeClr val="tx1"/>
          </a:solidFill>
          <a:latin typeface="+mn-lt"/>
        </a:defRPr>
      </a:lvl4pPr>
      <a:lvl5pPr marL="2381250" indent="-1841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90000"/>
        <a:buFont typeface="Times" pitchFamily="18" charset="0"/>
        <a:buChar char="•"/>
        <a:defRPr sz="2000">
          <a:solidFill>
            <a:schemeClr val="tx1"/>
          </a:solidFill>
          <a:latin typeface="+mn-lt"/>
        </a:defRPr>
      </a:lvl5pPr>
      <a:lvl6pPr marL="2838450" indent="-184150" algn="l" rtl="0" fontAlgn="base">
        <a:spcBef>
          <a:spcPct val="20000"/>
        </a:spcBef>
        <a:spcAft>
          <a:spcPct val="0"/>
        </a:spcAft>
        <a:buClr>
          <a:schemeClr val="tx2"/>
        </a:buClr>
        <a:buSzPct val="90000"/>
        <a:buFont typeface="Times"/>
        <a:buChar char="•"/>
        <a:defRPr sz="2000">
          <a:solidFill>
            <a:schemeClr val="tx1"/>
          </a:solidFill>
          <a:latin typeface="+mn-lt"/>
        </a:defRPr>
      </a:lvl6pPr>
      <a:lvl7pPr marL="3295650" indent="-184150" algn="l" rtl="0" fontAlgn="base">
        <a:spcBef>
          <a:spcPct val="20000"/>
        </a:spcBef>
        <a:spcAft>
          <a:spcPct val="0"/>
        </a:spcAft>
        <a:buClr>
          <a:schemeClr val="tx2"/>
        </a:buClr>
        <a:buSzPct val="90000"/>
        <a:buFont typeface="Times"/>
        <a:buChar char="•"/>
        <a:defRPr sz="2000">
          <a:solidFill>
            <a:schemeClr val="tx1"/>
          </a:solidFill>
          <a:latin typeface="+mn-lt"/>
        </a:defRPr>
      </a:lvl7pPr>
      <a:lvl8pPr marL="3752850" indent="-184150" algn="l" rtl="0" fontAlgn="base">
        <a:spcBef>
          <a:spcPct val="20000"/>
        </a:spcBef>
        <a:spcAft>
          <a:spcPct val="0"/>
        </a:spcAft>
        <a:buClr>
          <a:schemeClr val="tx2"/>
        </a:buClr>
        <a:buSzPct val="90000"/>
        <a:buFont typeface="Times"/>
        <a:buChar char="•"/>
        <a:defRPr sz="2000">
          <a:solidFill>
            <a:schemeClr val="tx1"/>
          </a:solidFill>
          <a:latin typeface="+mn-lt"/>
        </a:defRPr>
      </a:lvl8pPr>
      <a:lvl9pPr marL="4210050" indent="-184150" algn="l" rtl="0" fontAlgn="base">
        <a:spcBef>
          <a:spcPct val="20000"/>
        </a:spcBef>
        <a:spcAft>
          <a:spcPct val="0"/>
        </a:spcAft>
        <a:buClr>
          <a:schemeClr val="tx2"/>
        </a:buClr>
        <a:buSzPct val="90000"/>
        <a:buFont typeface="Times"/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7" Type="http://schemas.openxmlformats.org/officeDocument/2006/relationships/image" Target="../media/image30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20.bin"/><Relationship Id="rId5" Type="http://schemas.openxmlformats.org/officeDocument/2006/relationships/image" Target="../media/image31.png"/><Relationship Id="rId4" Type="http://schemas.openxmlformats.org/officeDocument/2006/relationships/image" Target="../media/image29.w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wmf"/><Relationship Id="rId13" Type="http://schemas.openxmlformats.org/officeDocument/2006/relationships/image" Target="../media/image36.png"/><Relationship Id="rId3" Type="http://schemas.openxmlformats.org/officeDocument/2006/relationships/oleObject" Target="../embeddings/oleObject21.bin"/><Relationship Id="rId7" Type="http://schemas.openxmlformats.org/officeDocument/2006/relationships/oleObject" Target="../embeddings/oleObject23.bin"/><Relationship Id="rId12" Type="http://schemas.openxmlformats.org/officeDocument/2006/relationships/image" Target="../media/image35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32.wmf"/><Relationship Id="rId11" Type="http://schemas.openxmlformats.org/officeDocument/2006/relationships/oleObject" Target="../embeddings/oleObject25.bin"/><Relationship Id="rId5" Type="http://schemas.openxmlformats.org/officeDocument/2006/relationships/oleObject" Target="../embeddings/oleObject22.bin"/><Relationship Id="rId10" Type="http://schemas.openxmlformats.org/officeDocument/2006/relationships/image" Target="../media/image34.wmf"/><Relationship Id="rId4" Type="http://schemas.openxmlformats.org/officeDocument/2006/relationships/image" Target="../media/image30.wmf"/><Relationship Id="rId9" Type="http://schemas.openxmlformats.org/officeDocument/2006/relationships/oleObject" Target="../embeddings/oleObject24.bin"/><Relationship Id="rId14" Type="http://schemas.openxmlformats.org/officeDocument/2006/relationships/image" Target="../media/image28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38.wmf"/><Relationship Id="rId5" Type="http://schemas.openxmlformats.org/officeDocument/2006/relationships/oleObject" Target="../embeddings/oleObject27.bin"/><Relationship Id="rId4" Type="http://schemas.openxmlformats.org/officeDocument/2006/relationships/image" Target="../media/image37.w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0.bin"/><Relationship Id="rId13" Type="http://schemas.openxmlformats.org/officeDocument/2006/relationships/image" Target="../media/image43.wmf"/><Relationship Id="rId3" Type="http://schemas.openxmlformats.org/officeDocument/2006/relationships/image" Target="../media/image44.png"/><Relationship Id="rId7" Type="http://schemas.openxmlformats.org/officeDocument/2006/relationships/image" Target="../media/image40.wmf"/><Relationship Id="rId12" Type="http://schemas.openxmlformats.org/officeDocument/2006/relationships/oleObject" Target="../embeddings/oleObject32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29.bin"/><Relationship Id="rId11" Type="http://schemas.openxmlformats.org/officeDocument/2006/relationships/image" Target="../media/image42.wmf"/><Relationship Id="rId5" Type="http://schemas.openxmlformats.org/officeDocument/2006/relationships/image" Target="../media/image39.wmf"/><Relationship Id="rId15" Type="http://schemas.openxmlformats.org/officeDocument/2006/relationships/image" Target="../media/image46.gif"/><Relationship Id="rId10" Type="http://schemas.openxmlformats.org/officeDocument/2006/relationships/oleObject" Target="../embeddings/oleObject31.bin"/><Relationship Id="rId4" Type="http://schemas.openxmlformats.org/officeDocument/2006/relationships/oleObject" Target="../embeddings/oleObject28.bin"/><Relationship Id="rId9" Type="http://schemas.openxmlformats.org/officeDocument/2006/relationships/image" Target="../media/image41.wmf"/><Relationship Id="rId14" Type="http://schemas.openxmlformats.org/officeDocument/2006/relationships/image" Target="../media/image45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wmf"/><Relationship Id="rId3" Type="http://schemas.openxmlformats.org/officeDocument/2006/relationships/oleObject" Target="../embeddings/oleObject33.bin"/><Relationship Id="rId7" Type="http://schemas.openxmlformats.org/officeDocument/2006/relationships/oleObject" Target="../embeddings/oleObject34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51.emf"/><Relationship Id="rId5" Type="http://schemas.openxmlformats.org/officeDocument/2006/relationships/image" Target="../media/image50.png"/><Relationship Id="rId10" Type="http://schemas.openxmlformats.org/officeDocument/2006/relationships/image" Target="../media/image49.wmf"/><Relationship Id="rId4" Type="http://schemas.openxmlformats.org/officeDocument/2006/relationships/image" Target="../media/image47.wmf"/><Relationship Id="rId9" Type="http://schemas.openxmlformats.org/officeDocument/2006/relationships/oleObject" Target="../embeddings/oleObject35.bin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8.bin"/><Relationship Id="rId13" Type="http://schemas.openxmlformats.org/officeDocument/2006/relationships/oleObject" Target="../embeddings/oleObject40.bin"/><Relationship Id="rId3" Type="http://schemas.openxmlformats.org/officeDocument/2006/relationships/oleObject" Target="../embeddings/oleObject36.bin"/><Relationship Id="rId7" Type="http://schemas.openxmlformats.org/officeDocument/2006/relationships/image" Target="../media/image57.png"/><Relationship Id="rId12" Type="http://schemas.openxmlformats.org/officeDocument/2006/relationships/image" Target="../media/image51.e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56.wmf"/><Relationship Id="rId1" Type="http://schemas.openxmlformats.org/officeDocument/2006/relationships/vmlDrawing" Target="../drawings/vmlDrawing12.vml"/><Relationship Id="rId6" Type="http://schemas.openxmlformats.org/officeDocument/2006/relationships/image" Target="../media/image53.wmf"/><Relationship Id="rId11" Type="http://schemas.openxmlformats.org/officeDocument/2006/relationships/image" Target="../media/image55.wmf"/><Relationship Id="rId5" Type="http://schemas.openxmlformats.org/officeDocument/2006/relationships/oleObject" Target="../embeddings/oleObject37.bin"/><Relationship Id="rId15" Type="http://schemas.openxmlformats.org/officeDocument/2006/relationships/oleObject" Target="../embeddings/oleObject41.bin"/><Relationship Id="rId10" Type="http://schemas.openxmlformats.org/officeDocument/2006/relationships/oleObject" Target="../embeddings/oleObject39.bin"/><Relationship Id="rId4" Type="http://schemas.openxmlformats.org/officeDocument/2006/relationships/image" Target="../media/image52.wmf"/><Relationship Id="rId9" Type="http://schemas.openxmlformats.org/officeDocument/2006/relationships/image" Target="../media/image54.wmf"/><Relationship Id="rId14" Type="http://schemas.openxmlformats.org/officeDocument/2006/relationships/image" Target="../media/image48.w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4.bin"/><Relationship Id="rId13" Type="http://schemas.openxmlformats.org/officeDocument/2006/relationships/image" Target="../media/image60.wmf"/><Relationship Id="rId3" Type="http://schemas.openxmlformats.org/officeDocument/2006/relationships/image" Target="../media/image51.emf"/><Relationship Id="rId7" Type="http://schemas.openxmlformats.org/officeDocument/2006/relationships/image" Target="../media/image56.wmf"/><Relationship Id="rId12" Type="http://schemas.openxmlformats.org/officeDocument/2006/relationships/oleObject" Target="../embeddings/oleObject4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43.bin"/><Relationship Id="rId11" Type="http://schemas.openxmlformats.org/officeDocument/2006/relationships/image" Target="../media/image59.wmf"/><Relationship Id="rId5" Type="http://schemas.openxmlformats.org/officeDocument/2006/relationships/image" Target="../media/image48.wmf"/><Relationship Id="rId10" Type="http://schemas.openxmlformats.org/officeDocument/2006/relationships/oleObject" Target="../embeddings/oleObject45.bin"/><Relationship Id="rId4" Type="http://schemas.openxmlformats.org/officeDocument/2006/relationships/oleObject" Target="../embeddings/oleObject42.bin"/><Relationship Id="rId9" Type="http://schemas.openxmlformats.org/officeDocument/2006/relationships/image" Target="../media/image58.w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emf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62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48.bin"/><Relationship Id="rId5" Type="http://schemas.openxmlformats.org/officeDocument/2006/relationships/image" Target="../media/image61.wmf"/><Relationship Id="rId4" Type="http://schemas.openxmlformats.org/officeDocument/2006/relationships/oleObject" Target="../embeddings/oleObject47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image" Target="../media/image64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63.wmf"/><Relationship Id="rId5" Type="http://schemas.openxmlformats.org/officeDocument/2006/relationships/oleObject" Target="../embeddings/oleObject49.bin"/><Relationship Id="rId4" Type="http://schemas.openxmlformats.org/officeDocument/2006/relationships/image" Target="../media/image51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gif"/><Relationship Id="rId2" Type="http://schemas.openxmlformats.org/officeDocument/2006/relationships/image" Target="../media/image46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wmf"/><Relationship Id="rId3" Type="http://schemas.openxmlformats.org/officeDocument/2006/relationships/oleObject" Target="../embeddings/oleObject50.bin"/><Relationship Id="rId7" Type="http://schemas.openxmlformats.org/officeDocument/2006/relationships/oleObject" Target="../embeddings/oleObject52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67.wmf"/><Relationship Id="rId5" Type="http://schemas.openxmlformats.org/officeDocument/2006/relationships/oleObject" Target="../embeddings/oleObject51.bin"/><Relationship Id="rId10" Type="http://schemas.openxmlformats.org/officeDocument/2006/relationships/image" Target="../media/image13.wmf"/><Relationship Id="rId4" Type="http://schemas.openxmlformats.org/officeDocument/2006/relationships/image" Target="../media/image66.wmf"/><Relationship Id="rId9" Type="http://schemas.openxmlformats.org/officeDocument/2006/relationships/oleObject" Target="../embeddings/oleObject53.bin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3" Type="http://schemas.openxmlformats.org/officeDocument/2006/relationships/oleObject" Target="../embeddings/oleObject54.bin"/><Relationship Id="rId7" Type="http://schemas.openxmlformats.org/officeDocument/2006/relationships/image" Target="../media/image69.w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7.vml"/><Relationship Id="rId6" Type="http://schemas.openxmlformats.org/officeDocument/2006/relationships/oleObject" Target="../embeddings/oleObject55.bin"/><Relationship Id="rId5" Type="http://schemas.openxmlformats.org/officeDocument/2006/relationships/image" Target="../media/image70.png"/><Relationship Id="rId4" Type="http://schemas.openxmlformats.org/officeDocument/2006/relationships/image" Target="../media/image40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5" Type="http://schemas.openxmlformats.org/officeDocument/2006/relationships/image" Target="../media/image70.png"/><Relationship Id="rId4" Type="http://schemas.openxmlformats.org/officeDocument/2006/relationships/image" Target="../media/image72.wmf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wmf"/><Relationship Id="rId3" Type="http://schemas.openxmlformats.org/officeDocument/2006/relationships/image" Target="../media/image73.jpeg"/><Relationship Id="rId7" Type="http://schemas.openxmlformats.org/officeDocument/2006/relationships/oleObject" Target="../embeddings/oleObject5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6" Type="http://schemas.openxmlformats.org/officeDocument/2006/relationships/image" Target="../media/image76.png"/><Relationship Id="rId5" Type="http://schemas.openxmlformats.org/officeDocument/2006/relationships/image" Target="../media/image75.png"/><Relationship Id="rId4" Type="http://schemas.openxmlformats.org/officeDocument/2006/relationships/image" Target="../media/image74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3" Type="http://schemas.openxmlformats.org/officeDocument/2006/relationships/oleObject" Target="../embeddings/oleObject58.bin"/><Relationship Id="rId7" Type="http://schemas.openxmlformats.org/officeDocument/2006/relationships/image" Target="../media/image78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6" Type="http://schemas.openxmlformats.org/officeDocument/2006/relationships/oleObject" Target="../embeddings/oleObject59.bin"/><Relationship Id="rId5" Type="http://schemas.openxmlformats.org/officeDocument/2006/relationships/image" Target="../media/image79.png"/><Relationship Id="rId4" Type="http://schemas.openxmlformats.org/officeDocument/2006/relationships/image" Target="../media/image77.wmf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2.bin"/><Relationship Id="rId3" Type="http://schemas.openxmlformats.org/officeDocument/2006/relationships/oleObject" Target="../embeddings/oleObject60.bin"/><Relationship Id="rId7" Type="http://schemas.openxmlformats.org/officeDocument/2006/relationships/image" Target="../media/image85.png"/><Relationship Id="rId12" Type="http://schemas.openxmlformats.org/officeDocument/2006/relationships/image" Target="../media/image86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Relationship Id="rId6" Type="http://schemas.openxmlformats.org/officeDocument/2006/relationships/image" Target="../media/image82.wmf"/><Relationship Id="rId11" Type="http://schemas.openxmlformats.org/officeDocument/2006/relationships/image" Target="../media/image84.wmf"/><Relationship Id="rId5" Type="http://schemas.openxmlformats.org/officeDocument/2006/relationships/oleObject" Target="../embeddings/oleObject61.bin"/><Relationship Id="rId10" Type="http://schemas.openxmlformats.org/officeDocument/2006/relationships/oleObject" Target="../embeddings/oleObject63.bin"/><Relationship Id="rId4" Type="http://schemas.openxmlformats.org/officeDocument/2006/relationships/image" Target="../media/image81.wmf"/><Relationship Id="rId9" Type="http://schemas.openxmlformats.org/officeDocument/2006/relationships/image" Target="../media/image83.w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2.vml"/><Relationship Id="rId6" Type="http://schemas.openxmlformats.org/officeDocument/2006/relationships/image" Target="../media/image88.wmf"/><Relationship Id="rId5" Type="http://schemas.openxmlformats.org/officeDocument/2006/relationships/oleObject" Target="../embeddings/oleObject65.bin"/><Relationship Id="rId4" Type="http://schemas.openxmlformats.org/officeDocument/2006/relationships/image" Target="../media/image87.wmf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8.bin"/><Relationship Id="rId3" Type="http://schemas.openxmlformats.org/officeDocument/2006/relationships/oleObject" Target="../embeddings/oleObject66.bin"/><Relationship Id="rId7" Type="http://schemas.openxmlformats.org/officeDocument/2006/relationships/image" Target="../media/image92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3.vml"/><Relationship Id="rId6" Type="http://schemas.openxmlformats.org/officeDocument/2006/relationships/image" Target="../media/image90.wmf"/><Relationship Id="rId5" Type="http://schemas.openxmlformats.org/officeDocument/2006/relationships/oleObject" Target="../embeddings/oleObject67.bin"/><Relationship Id="rId4" Type="http://schemas.openxmlformats.org/officeDocument/2006/relationships/image" Target="../media/image89.wmf"/><Relationship Id="rId9" Type="http://schemas.openxmlformats.org/officeDocument/2006/relationships/image" Target="../media/image91.wmf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wmf"/><Relationship Id="rId3" Type="http://schemas.openxmlformats.org/officeDocument/2006/relationships/oleObject" Target="../embeddings/oleObject69.bin"/><Relationship Id="rId7" Type="http://schemas.openxmlformats.org/officeDocument/2006/relationships/oleObject" Target="../embeddings/oleObject71.bin"/><Relationship Id="rId12" Type="http://schemas.openxmlformats.org/officeDocument/2006/relationships/image" Target="../media/image97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4.vml"/><Relationship Id="rId6" Type="http://schemas.openxmlformats.org/officeDocument/2006/relationships/image" Target="../media/image94.wmf"/><Relationship Id="rId11" Type="http://schemas.openxmlformats.org/officeDocument/2006/relationships/oleObject" Target="../embeddings/oleObject73.bin"/><Relationship Id="rId5" Type="http://schemas.openxmlformats.org/officeDocument/2006/relationships/oleObject" Target="../embeddings/oleObject70.bin"/><Relationship Id="rId10" Type="http://schemas.openxmlformats.org/officeDocument/2006/relationships/image" Target="../media/image96.wmf"/><Relationship Id="rId4" Type="http://schemas.openxmlformats.org/officeDocument/2006/relationships/image" Target="../media/image93.wmf"/><Relationship Id="rId9" Type="http://schemas.openxmlformats.org/officeDocument/2006/relationships/oleObject" Target="../embeddings/oleObject72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4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6.wmf"/><Relationship Id="rId13" Type="http://schemas.openxmlformats.org/officeDocument/2006/relationships/oleObject" Target="../embeddings/oleObject78.bin"/><Relationship Id="rId18" Type="http://schemas.openxmlformats.org/officeDocument/2006/relationships/image" Target="../media/image104.wmf"/><Relationship Id="rId3" Type="http://schemas.openxmlformats.org/officeDocument/2006/relationships/oleObject" Target="../embeddings/oleObject74.bin"/><Relationship Id="rId7" Type="http://schemas.openxmlformats.org/officeDocument/2006/relationships/image" Target="../media/image105.png"/><Relationship Id="rId12" Type="http://schemas.openxmlformats.org/officeDocument/2006/relationships/image" Target="../media/image101.wmf"/><Relationship Id="rId17" Type="http://schemas.openxmlformats.org/officeDocument/2006/relationships/oleObject" Target="../embeddings/oleObject80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03.wmf"/><Relationship Id="rId1" Type="http://schemas.openxmlformats.org/officeDocument/2006/relationships/vmlDrawing" Target="../drawings/vmlDrawing25.vml"/><Relationship Id="rId6" Type="http://schemas.openxmlformats.org/officeDocument/2006/relationships/image" Target="../media/image99.wmf"/><Relationship Id="rId11" Type="http://schemas.openxmlformats.org/officeDocument/2006/relationships/oleObject" Target="../embeddings/oleObject77.bin"/><Relationship Id="rId5" Type="http://schemas.openxmlformats.org/officeDocument/2006/relationships/oleObject" Target="../embeddings/oleObject75.bin"/><Relationship Id="rId15" Type="http://schemas.openxmlformats.org/officeDocument/2006/relationships/oleObject" Target="../embeddings/oleObject79.bin"/><Relationship Id="rId10" Type="http://schemas.openxmlformats.org/officeDocument/2006/relationships/image" Target="../media/image100.wmf"/><Relationship Id="rId4" Type="http://schemas.openxmlformats.org/officeDocument/2006/relationships/image" Target="../media/image98.wmf"/><Relationship Id="rId9" Type="http://schemas.openxmlformats.org/officeDocument/2006/relationships/oleObject" Target="../embeddings/oleObject76.bin"/><Relationship Id="rId14" Type="http://schemas.openxmlformats.org/officeDocument/2006/relationships/image" Target="../media/image102.wmf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9.wmf"/><Relationship Id="rId3" Type="http://schemas.openxmlformats.org/officeDocument/2006/relationships/oleObject" Target="../embeddings/oleObject81.bin"/><Relationship Id="rId7" Type="http://schemas.openxmlformats.org/officeDocument/2006/relationships/oleObject" Target="../embeddings/oleObject8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6.vml"/><Relationship Id="rId6" Type="http://schemas.openxmlformats.org/officeDocument/2006/relationships/image" Target="../media/image108.wmf"/><Relationship Id="rId5" Type="http://schemas.openxmlformats.org/officeDocument/2006/relationships/oleObject" Target="../embeddings/oleObject82.bin"/><Relationship Id="rId10" Type="http://schemas.openxmlformats.org/officeDocument/2006/relationships/image" Target="../media/image77.wmf"/><Relationship Id="rId4" Type="http://schemas.openxmlformats.org/officeDocument/2006/relationships/image" Target="../media/image107.wmf"/><Relationship Id="rId9" Type="http://schemas.openxmlformats.org/officeDocument/2006/relationships/oleObject" Target="../embeddings/oleObject84.bin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tif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7.vml"/><Relationship Id="rId5" Type="http://schemas.openxmlformats.org/officeDocument/2006/relationships/image" Target="../media/image110.wmf"/><Relationship Id="rId4" Type="http://schemas.openxmlformats.org/officeDocument/2006/relationships/oleObject" Target="../embeddings/oleObject85.bin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image" Target="../media/image11.png"/><Relationship Id="rId7" Type="http://schemas.openxmlformats.org/officeDocument/2006/relationships/image" Target="../media/image9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8.wmf"/><Relationship Id="rId10" Type="http://schemas.openxmlformats.org/officeDocument/2006/relationships/image" Target="../media/image12.png"/><Relationship Id="rId4" Type="http://schemas.openxmlformats.org/officeDocument/2006/relationships/oleObject" Target="../embeddings/oleObject2.bin"/><Relationship Id="rId9" Type="http://schemas.openxmlformats.org/officeDocument/2006/relationships/image" Target="../media/image10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4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13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6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15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8.w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17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wmf"/><Relationship Id="rId13" Type="http://schemas.openxmlformats.org/officeDocument/2006/relationships/image" Target="../media/image23.wmf"/><Relationship Id="rId18" Type="http://schemas.openxmlformats.org/officeDocument/2006/relationships/image" Target="../media/image25.wmf"/><Relationship Id="rId3" Type="http://schemas.openxmlformats.org/officeDocument/2006/relationships/oleObject" Target="../embeddings/oleObject11.bin"/><Relationship Id="rId7" Type="http://schemas.openxmlformats.org/officeDocument/2006/relationships/oleObject" Target="../embeddings/oleObject13.bin"/><Relationship Id="rId12" Type="http://schemas.openxmlformats.org/officeDocument/2006/relationships/oleObject" Target="../embeddings/oleObject15.bin"/><Relationship Id="rId17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8.gif"/><Relationship Id="rId20" Type="http://schemas.openxmlformats.org/officeDocument/2006/relationships/image" Target="../media/image26.wmf"/><Relationship Id="rId1" Type="http://schemas.openxmlformats.org/officeDocument/2006/relationships/vmlDrawing" Target="../drawings/vmlDrawing6.vml"/><Relationship Id="rId6" Type="http://schemas.openxmlformats.org/officeDocument/2006/relationships/image" Target="../media/image20.wmf"/><Relationship Id="rId11" Type="http://schemas.openxmlformats.org/officeDocument/2006/relationships/image" Target="../media/image27.png"/><Relationship Id="rId5" Type="http://schemas.openxmlformats.org/officeDocument/2006/relationships/oleObject" Target="../embeddings/oleObject12.bin"/><Relationship Id="rId15" Type="http://schemas.openxmlformats.org/officeDocument/2006/relationships/image" Target="../media/image24.wmf"/><Relationship Id="rId10" Type="http://schemas.openxmlformats.org/officeDocument/2006/relationships/image" Target="../media/image22.wmf"/><Relationship Id="rId19" Type="http://schemas.openxmlformats.org/officeDocument/2006/relationships/oleObject" Target="../embeddings/oleObject18.bin"/><Relationship Id="rId4" Type="http://schemas.openxmlformats.org/officeDocument/2006/relationships/image" Target="../media/image19.wmf"/><Relationship Id="rId9" Type="http://schemas.openxmlformats.org/officeDocument/2006/relationships/oleObject" Target="../embeddings/oleObject14.bin"/><Relationship Id="rId14" Type="http://schemas.openxmlformats.org/officeDocument/2006/relationships/oleObject" Target="../embeddings/oleObject16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3"/>
          <p:cNvSpPr>
            <a:spLocks noGrp="1" noChangeArrowheads="1"/>
          </p:cNvSpPr>
          <p:nvPr>
            <p:ph type="dt" sz="quarter" idx="10"/>
          </p:nvPr>
        </p:nvSpPr>
        <p:spPr>
          <a:xfrm>
            <a:off x="263352" y="620688"/>
            <a:ext cx="954881" cy="154781"/>
          </a:xfrm>
        </p:spPr>
        <p:txBody>
          <a:bodyPr/>
          <a:lstStyle/>
          <a:p>
            <a:pPr>
              <a:defRPr/>
            </a:pPr>
            <a:fld id="{89AD8FDC-265A-4E3D-82B1-2609404F97AB}" type="datetime1">
              <a:rPr lang="en-US" sz="788"/>
              <a:pPr>
                <a:defRPr/>
              </a:pPr>
              <a:t>4/23/2017</a:t>
            </a:fld>
            <a:endParaRPr lang="en-US" sz="1350" dirty="0">
              <a:latin typeface="Times New Roman" pitchFamily="18" charset="0"/>
            </a:endParaRPr>
          </a:p>
        </p:txBody>
      </p:sp>
      <p:sp>
        <p:nvSpPr>
          <p:cNvPr id="10243" name="Rectangle 9"/>
          <p:cNvSpPr>
            <a:spLocks noGrp="1" noChangeArrowheads="1"/>
          </p:cNvSpPr>
          <p:nvPr>
            <p:ph type="ctrTitle"/>
          </p:nvPr>
        </p:nvSpPr>
        <p:spPr>
          <a:xfrm>
            <a:off x="1343472" y="1697127"/>
            <a:ext cx="7299430" cy="2451953"/>
          </a:xfrm>
        </p:spPr>
        <p:txBody>
          <a:bodyPr/>
          <a:lstStyle/>
          <a:p>
            <a:r>
              <a:rPr lang="en-US" dirty="0"/>
              <a:t>CEST Theory</a:t>
            </a:r>
            <a:br>
              <a:rPr lang="en-US" dirty="0"/>
            </a:br>
            <a:r>
              <a:rPr lang="en-US" dirty="0">
                <a:cs typeface="Times" panose="02020603050405020304" pitchFamily="18" charset="0"/>
              </a:rPr>
              <a:t>Bloch equations, exchange</a:t>
            </a:r>
            <a:r>
              <a:rPr lang="en-US" dirty="0" smtClean="0">
                <a:cs typeface="Times" panose="02020603050405020304" pitchFamily="18" charset="0"/>
              </a:rPr>
              <a:t>,</a:t>
            </a:r>
            <a:br>
              <a:rPr lang="en-US" dirty="0" smtClean="0">
                <a:cs typeface="Times" panose="02020603050405020304" pitchFamily="18" charset="0"/>
              </a:rPr>
            </a:br>
            <a:r>
              <a:rPr lang="en-US" dirty="0" smtClean="0">
                <a:cs typeface="Times" panose="02020603050405020304" pitchFamily="18" charset="0"/>
              </a:rPr>
              <a:t>and </a:t>
            </a:r>
            <a:r>
              <a:rPr lang="en-US" dirty="0">
                <a:cs typeface="Times" panose="02020603050405020304" pitchFamily="18" charset="0"/>
              </a:rPr>
              <a:t>the T</a:t>
            </a:r>
            <a:r>
              <a:rPr lang="en-US" baseline="-25000" dirty="0">
                <a:cs typeface="Times" panose="02020603050405020304" pitchFamily="18" charset="0"/>
              </a:rPr>
              <a:t>1ρ</a:t>
            </a:r>
            <a:r>
              <a:rPr lang="en-US" dirty="0">
                <a:cs typeface="Times" panose="02020603050405020304" pitchFamily="18" charset="0"/>
              </a:rPr>
              <a:t>, T</a:t>
            </a:r>
            <a:r>
              <a:rPr lang="en-US" baseline="-25000" dirty="0">
                <a:cs typeface="Times" panose="02020603050405020304" pitchFamily="18" charset="0"/>
              </a:rPr>
              <a:t>2</a:t>
            </a:r>
            <a:r>
              <a:rPr lang="en-US" dirty="0">
                <a:cs typeface="Times" panose="02020603050405020304" pitchFamily="18" charset="0"/>
              </a:rPr>
              <a:t> Relationship</a:t>
            </a:r>
            <a:r>
              <a:rPr lang="en-US" dirty="0"/>
              <a:t/>
            </a:r>
            <a:br>
              <a:rPr lang="en-US" dirty="0"/>
            </a:br>
            <a:endParaRPr lang="en-GB" sz="1200" dirty="0"/>
          </a:p>
        </p:txBody>
      </p:sp>
      <p:sp>
        <p:nvSpPr>
          <p:cNvPr id="10244" name="Rectangle 18"/>
          <p:cNvSpPr>
            <a:spLocks noGrp="1" noChangeArrowheads="1"/>
          </p:cNvSpPr>
          <p:nvPr>
            <p:ph type="subTitle" idx="1"/>
          </p:nvPr>
        </p:nvSpPr>
        <p:spPr>
          <a:xfrm>
            <a:off x="1403412" y="4635134"/>
            <a:ext cx="5340660" cy="810090"/>
          </a:xfrm>
        </p:spPr>
        <p:txBody>
          <a:bodyPr/>
          <a:lstStyle/>
          <a:p>
            <a:pPr eaLnBrk="1" hangingPunct="1">
              <a:buFont typeface="Times" pitchFamily="18" charset="0"/>
              <a:buNone/>
            </a:pPr>
            <a:r>
              <a:rPr lang="de-DE" sz="1350" dirty="0"/>
              <a:t>Speaker: </a:t>
            </a:r>
            <a:endParaRPr lang="de-DE" sz="1350" dirty="0" smtClean="0"/>
          </a:p>
          <a:p>
            <a:pPr eaLnBrk="1" hangingPunct="1">
              <a:buFont typeface="Times" pitchFamily="18" charset="0"/>
              <a:buNone/>
            </a:pPr>
            <a:r>
              <a:rPr lang="de-DE" sz="1200" dirty="0" smtClean="0"/>
              <a:t>Moritz </a:t>
            </a:r>
            <a:r>
              <a:rPr lang="de-DE" sz="1200" dirty="0"/>
              <a:t>Zaiss, </a:t>
            </a:r>
            <a:r>
              <a:rPr lang="de-DE" sz="1200" dirty="0" err="1"/>
              <a:t>PhD</a:t>
            </a:r>
            <a:r>
              <a:rPr lang="de-DE" sz="1200" dirty="0"/>
              <a:t>.</a:t>
            </a:r>
          </a:p>
          <a:p>
            <a:r>
              <a:rPr lang="de-DE" sz="1200" dirty="0"/>
              <a:t>Max-Planck-</a:t>
            </a:r>
            <a:r>
              <a:rPr lang="de-DE" sz="1200" dirty="0" err="1"/>
              <a:t>Instiutute</a:t>
            </a:r>
            <a:r>
              <a:rPr lang="de-DE" sz="1200" dirty="0"/>
              <a:t> </a:t>
            </a:r>
            <a:r>
              <a:rPr lang="de-DE" sz="1200" dirty="0" err="1"/>
              <a:t>for</a:t>
            </a:r>
            <a:r>
              <a:rPr lang="de-DE" sz="1200" dirty="0"/>
              <a:t> </a:t>
            </a:r>
            <a:r>
              <a:rPr lang="de-DE" sz="1200" dirty="0" err="1"/>
              <a:t>biological</a:t>
            </a:r>
            <a:r>
              <a:rPr lang="de-DE" sz="1200" dirty="0"/>
              <a:t> </a:t>
            </a:r>
            <a:r>
              <a:rPr lang="de-DE" sz="1200" dirty="0" err="1"/>
              <a:t>cybernetics</a:t>
            </a:r>
            <a:r>
              <a:rPr lang="de-DE" sz="1200" dirty="0"/>
              <a:t>, Tübingen, Germany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032138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2060"/>
                </a:solidFill>
              </a:rPr>
              <a:t>Dynamic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Matrix exponential</a:t>
            </a:r>
            <a:endParaRPr lang="en-US" dirty="0"/>
          </a:p>
        </p:txBody>
      </p:sp>
      <p:graphicFrame>
        <p:nvGraphicFramePr>
          <p:cNvPr id="6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713453"/>
              </p:ext>
            </p:extLst>
          </p:nvPr>
        </p:nvGraphicFramePr>
        <p:xfrm>
          <a:off x="265113" y="1557338"/>
          <a:ext cx="8421687" cy="1636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477" name="Formel" r:id="rId3" imgW="3797280" imgH="736560" progId="Equation.3">
                  <p:embed/>
                </p:oleObj>
              </mc:Choice>
              <mc:Fallback>
                <p:oleObj name="Formel" r:id="rId3" imgW="3797280" imgH="7365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5113" y="1557338"/>
                        <a:ext cx="8421687" cy="1636712"/>
                      </a:xfrm>
                      <a:prstGeom prst="rect">
                        <a:avLst/>
                      </a:prstGeom>
                      <a:solidFill>
                        <a:schemeClr val="bg2"/>
                      </a:solidFill>
                      <a:ex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Grafik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48328" y="2708920"/>
            <a:ext cx="4274062" cy="3756396"/>
          </a:xfrm>
          <a:prstGeom prst="rect">
            <a:avLst/>
          </a:prstGeom>
        </p:spPr>
      </p:pic>
      <p:graphicFrame>
        <p:nvGraphicFramePr>
          <p:cNvPr id="7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3521475"/>
              </p:ext>
            </p:extLst>
          </p:nvPr>
        </p:nvGraphicFramePr>
        <p:xfrm>
          <a:off x="5807968" y="166688"/>
          <a:ext cx="6046788" cy="611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478" name="Formel" r:id="rId6" imgW="2514600" imgH="253800" progId="Equation.3">
                  <p:embed/>
                </p:oleObj>
              </mc:Choice>
              <mc:Fallback>
                <p:oleObj name="Formel" r:id="rId6" imgW="2514600" imgH="253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07968" y="166688"/>
                        <a:ext cx="6046788" cy="611188"/>
                      </a:xfrm>
                      <a:prstGeom prst="rect">
                        <a:avLst/>
                      </a:prstGeom>
                      <a:solidFill>
                        <a:schemeClr val="bg2"/>
                      </a:solidFill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feld 3"/>
          <p:cNvSpPr txBox="1"/>
          <p:nvPr/>
        </p:nvSpPr>
        <p:spPr>
          <a:xfrm>
            <a:off x="2639616" y="1249834"/>
            <a:ext cx="6192688" cy="1944216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2853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>
          <a:xfrm>
            <a:off x="191344" y="992189"/>
            <a:ext cx="11929533" cy="5334000"/>
          </a:xfrm>
        </p:spPr>
        <p:txBody>
          <a:bodyPr/>
          <a:lstStyle/>
          <a:p>
            <a:r>
              <a:rPr lang="en-US" b="1" dirty="0" smtClean="0">
                <a:solidFill>
                  <a:srgbClr val="002060"/>
                </a:solidFill>
              </a:rPr>
              <a:t>Steady-state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Backprojection</a:t>
            </a:r>
            <a:endParaRPr lang="en-US" dirty="0"/>
          </a:p>
        </p:txBody>
      </p:sp>
      <p:graphicFrame>
        <p:nvGraphicFramePr>
          <p:cNvPr id="4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982473"/>
              </p:ext>
            </p:extLst>
          </p:nvPr>
        </p:nvGraphicFramePr>
        <p:xfrm>
          <a:off x="5807968" y="166688"/>
          <a:ext cx="6046788" cy="611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658" name="Formel" r:id="rId3" imgW="2514600" imgH="253800" progId="Equation.3">
                  <p:embed/>
                </p:oleObj>
              </mc:Choice>
              <mc:Fallback>
                <p:oleObj name="Formel" r:id="rId3" imgW="2514600" imgH="253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07968" y="166688"/>
                        <a:ext cx="6046788" cy="611188"/>
                      </a:xfrm>
                      <a:prstGeom prst="rect">
                        <a:avLst/>
                      </a:prstGeom>
                      <a:solidFill>
                        <a:schemeClr val="bg2"/>
                      </a:solidFill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959797"/>
              </p:ext>
            </p:extLst>
          </p:nvPr>
        </p:nvGraphicFramePr>
        <p:xfrm>
          <a:off x="292100" y="1268413"/>
          <a:ext cx="6051550" cy="1776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659" name="Formel" r:id="rId5" imgW="3301920" imgH="965160" progId="Equation.3">
                  <p:embed/>
                </p:oleObj>
              </mc:Choice>
              <mc:Fallback>
                <p:oleObj name="Formel" r:id="rId5" imgW="3301920" imgH="9651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2100" y="1268413"/>
                        <a:ext cx="6051550" cy="17764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k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8359837"/>
              </p:ext>
            </p:extLst>
          </p:nvPr>
        </p:nvGraphicFramePr>
        <p:xfrm>
          <a:off x="785813" y="5289922"/>
          <a:ext cx="4318408" cy="5760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660" name="Formel" r:id="rId7" imgW="1803240" imgH="241200" progId="Equation.3">
                  <p:embed/>
                </p:oleObj>
              </mc:Choice>
              <mc:Fallback>
                <p:oleObj name="Formel" r:id="rId7" imgW="1803240" imgH="241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5813" y="5289922"/>
                        <a:ext cx="4318408" cy="576064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6030414"/>
              </p:ext>
            </p:extLst>
          </p:nvPr>
        </p:nvGraphicFramePr>
        <p:xfrm>
          <a:off x="748408" y="3742160"/>
          <a:ext cx="4452917" cy="5357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661" name="Formel" r:id="rId9" imgW="2006280" imgH="241200" progId="Equation.3">
                  <p:embed/>
                </p:oleObj>
              </mc:Choice>
              <mc:Fallback>
                <p:oleObj name="Formel" r:id="rId9" imgW="2006280" imgH="241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8408" y="3742160"/>
                        <a:ext cx="4452917" cy="535732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384783"/>
              </p:ext>
            </p:extLst>
          </p:nvPr>
        </p:nvGraphicFramePr>
        <p:xfrm>
          <a:off x="767408" y="4293096"/>
          <a:ext cx="4303160" cy="5595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662" name="Formel" r:id="rId11" imgW="1955520" imgH="253800" progId="Equation.3">
                  <p:embed/>
                </p:oleObj>
              </mc:Choice>
              <mc:Fallback>
                <p:oleObj name="Formel" r:id="rId11" imgW="1955520" imgH="253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7408" y="4293096"/>
                        <a:ext cx="4303160" cy="559544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Grafik 10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132938" y="5322713"/>
            <a:ext cx="4061421" cy="1217789"/>
          </a:xfrm>
          <a:prstGeom prst="rect">
            <a:avLst/>
          </a:prstGeom>
        </p:spPr>
      </p:pic>
      <p:pic>
        <p:nvPicPr>
          <p:cNvPr id="12" name="Picture 2" descr="D:\mzaiss\Eigene Dateien\Dropbox\global\funcpool\sim\timedomain\free_precess.gif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294910" y="2906304"/>
            <a:ext cx="4559846" cy="3419885"/>
          </a:xfrm>
          <a:prstGeom prst="rect">
            <a:avLst/>
          </a:prstGeom>
          <a:noFill/>
        </p:spPr>
      </p:pic>
      <p:sp>
        <p:nvSpPr>
          <p:cNvPr id="6" name="Rechteck 5"/>
          <p:cNvSpPr/>
          <p:nvPr/>
        </p:nvSpPr>
        <p:spPr>
          <a:xfrm>
            <a:off x="479376" y="3208826"/>
            <a:ext cx="219162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srgbClr val="002060"/>
                </a:solidFill>
                <a:latin typeface="+mj-lt"/>
              </a:rPr>
              <a:t>Full </a:t>
            </a:r>
            <a:r>
              <a:rPr lang="en-US" sz="2000" b="1" dirty="0" smtClean="0">
                <a:solidFill>
                  <a:srgbClr val="002060"/>
                </a:solidFill>
                <a:latin typeface="+mj-lt"/>
              </a:rPr>
              <a:t>FID solution</a:t>
            </a:r>
            <a:endParaRPr lang="en-US" sz="2000" b="1" dirty="0">
              <a:solidFill>
                <a:srgbClr val="00206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99981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We solved the FID problem nicely using the </a:t>
            </a:r>
            <a:r>
              <a:rPr lang="en-US" dirty="0" err="1" smtClean="0"/>
              <a:t>eigenspace</a:t>
            </a:r>
            <a:r>
              <a:rPr lang="en-US" dirty="0" smtClean="0"/>
              <a:t> approach</a:t>
            </a:r>
          </a:p>
          <a:p>
            <a:r>
              <a:rPr lang="en-US" dirty="0" smtClean="0"/>
              <a:t>All ordinary </a:t>
            </a:r>
            <a:r>
              <a:rPr lang="en-US" b="1" dirty="0" smtClean="0"/>
              <a:t>Bloch</a:t>
            </a:r>
            <a:r>
              <a:rPr lang="en-US" dirty="0" smtClean="0"/>
              <a:t> equations can be solved like this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504250" y="365372"/>
            <a:ext cx="8947150" cy="400110"/>
          </a:xfrm>
        </p:spPr>
        <p:txBody>
          <a:bodyPr/>
          <a:lstStyle/>
          <a:p>
            <a:r>
              <a:rPr lang="en-US" dirty="0" smtClean="0"/>
              <a:t>Summary </a:t>
            </a:r>
            <a:r>
              <a:rPr lang="en-US" dirty="0" err="1" smtClean="0"/>
              <a:t>eigenspace</a:t>
            </a:r>
            <a:r>
              <a:rPr lang="en-US" dirty="0" smtClean="0"/>
              <a:t> approach</a:t>
            </a:r>
            <a:endParaRPr lang="en-US" dirty="0"/>
          </a:p>
        </p:txBody>
      </p:sp>
      <p:graphicFrame>
        <p:nvGraphicFramePr>
          <p:cNvPr id="4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453335"/>
              </p:ext>
            </p:extLst>
          </p:nvPr>
        </p:nvGraphicFramePr>
        <p:xfrm>
          <a:off x="5394283" y="2325513"/>
          <a:ext cx="855662" cy="1100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42" name="Formel" r:id="rId3" imgW="355320" imgH="457200" progId="Equation.3">
                  <p:embed/>
                </p:oleObj>
              </mc:Choice>
              <mc:Fallback>
                <p:oleObj name="Formel" r:id="rId3" imgW="355320" imgH="457200" progId="Equation.3">
                  <p:embed/>
                  <p:pic>
                    <p:nvPicPr>
                      <p:cNvPr id="4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4283" y="2325513"/>
                        <a:ext cx="855662" cy="1100137"/>
                      </a:xfrm>
                      <a:prstGeom prst="rect">
                        <a:avLst/>
                      </a:prstGeom>
                      <a:solidFill>
                        <a:schemeClr val="bg2"/>
                      </a:solidFill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feld 4"/>
          <p:cNvSpPr txBox="1"/>
          <p:nvPr/>
        </p:nvSpPr>
        <p:spPr>
          <a:xfrm>
            <a:off x="4978774" y="3181647"/>
            <a:ext cx="19832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tx2"/>
                </a:solidFill>
                <a:latin typeface="+mj-lt"/>
              </a:rPr>
              <a:t>steady-state</a:t>
            </a:r>
          </a:p>
        </p:txBody>
      </p:sp>
      <p:sp>
        <p:nvSpPr>
          <p:cNvPr id="8" name="Textfeld 7"/>
          <p:cNvSpPr txBox="1"/>
          <p:nvPr/>
        </p:nvSpPr>
        <p:spPr>
          <a:xfrm>
            <a:off x="757497" y="3181646"/>
            <a:ext cx="28857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tx2"/>
                </a:solidFill>
                <a:latin typeface="+mj-lt"/>
              </a:rPr>
              <a:t>matrix exponential</a:t>
            </a:r>
            <a:endParaRPr lang="en-US" sz="1600" b="1" dirty="0">
              <a:solidFill>
                <a:schemeClr val="tx2"/>
              </a:solidFill>
              <a:latin typeface="+mj-lt"/>
            </a:endParaRPr>
          </a:p>
        </p:txBody>
      </p:sp>
      <p:graphicFrame>
        <p:nvGraphicFramePr>
          <p:cNvPr id="7" name="Objek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24853"/>
              </p:ext>
            </p:extLst>
          </p:nvPr>
        </p:nvGraphicFramePr>
        <p:xfrm>
          <a:off x="504250" y="2231455"/>
          <a:ext cx="3270250" cy="576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43" name="Formel" r:id="rId5" imgW="1295280" imgH="228600" progId="Equation.3">
                  <p:embed/>
                </p:oleObj>
              </mc:Choice>
              <mc:Fallback>
                <p:oleObj name="Formel" r:id="rId5" imgW="129528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04250" y="2231455"/>
                        <a:ext cx="3270250" cy="576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5916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3009" y="235885"/>
            <a:ext cx="8229600" cy="400110"/>
          </a:xfrm>
        </p:spPr>
        <p:txBody>
          <a:bodyPr/>
          <a:lstStyle/>
          <a:p>
            <a:r>
              <a:rPr lang="en-US" dirty="0" smtClean="0"/>
              <a:t>Off-resonant irradiation = effective field</a:t>
            </a:r>
            <a:endParaRPr lang="en-US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507899" y="1076553"/>
            <a:ext cx="980534" cy="423738"/>
          </a:xfrm>
        </p:spPr>
        <p:txBody>
          <a:bodyPr/>
          <a:lstStyle/>
          <a:p>
            <a:r>
              <a:rPr lang="el-GR" dirty="0" smtClean="0"/>
              <a:t>ω</a:t>
            </a:r>
            <a:r>
              <a:rPr lang="de-DE" baseline="-25000" dirty="0" smtClean="0"/>
              <a:t>1</a:t>
            </a:r>
            <a:r>
              <a:rPr lang="de-DE" dirty="0" smtClean="0"/>
              <a:t>=</a:t>
            </a:r>
            <a:r>
              <a:rPr lang="el-GR" dirty="0" smtClean="0"/>
              <a:t>γ</a:t>
            </a:r>
            <a:r>
              <a:rPr lang="de-DE" dirty="0" smtClean="0"/>
              <a:t>B</a:t>
            </a:r>
            <a:r>
              <a:rPr lang="de-DE" baseline="-25000" dirty="0" smtClean="0"/>
              <a:t>1</a:t>
            </a:r>
            <a:endParaRPr lang="en-US" baseline="-25000" dirty="0"/>
          </a:p>
        </p:txBody>
      </p:sp>
      <p:pic>
        <p:nvPicPr>
          <p:cNvPr id="7" name="Inhaltsplatzhalter 6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8256240" y="2276872"/>
            <a:ext cx="3762375" cy="4276725"/>
          </a:xfrm>
          <a:prstGeom prst="rect">
            <a:avLst/>
          </a:prstGeom>
        </p:spPr>
      </p:pic>
      <p:graphicFrame>
        <p:nvGraphicFramePr>
          <p:cNvPr id="8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7418380"/>
              </p:ext>
            </p:extLst>
          </p:nvPr>
        </p:nvGraphicFramePr>
        <p:xfrm>
          <a:off x="644525" y="806450"/>
          <a:ext cx="2592388" cy="1136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699" name="Formel" r:id="rId4" imgW="1625400" imgH="711000" progId="Equation.3">
                  <p:embed/>
                </p:oleObj>
              </mc:Choice>
              <mc:Fallback>
                <p:oleObj name="Formel" r:id="rId4" imgW="1625400" imgH="711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4525" y="806450"/>
                        <a:ext cx="2592388" cy="113665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feld 13"/>
          <p:cNvSpPr txBox="1"/>
          <p:nvPr/>
        </p:nvSpPr>
        <p:spPr>
          <a:xfrm>
            <a:off x="11296943" y="1902534"/>
            <a:ext cx="72167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err="1">
                <a:solidFill>
                  <a:schemeClr val="tx2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Mupad</a:t>
            </a:r>
            <a:endParaRPr lang="en-US" sz="1400" b="1" dirty="0">
              <a:solidFill>
                <a:schemeClr val="tx2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graphicFrame>
        <p:nvGraphicFramePr>
          <p:cNvPr id="18" name="Objek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2393739"/>
              </p:ext>
            </p:extLst>
          </p:nvPr>
        </p:nvGraphicFramePr>
        <p:xfrm>
          <a:off x="780156" y="2964400"/>
          <a:ext cx="1345542" cy="6011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700" name="Formel" r:id="rId6" imgW="965160" imgH="431640" progId="Equation.3">
                  <p:embed/>
                </p:oleObj>
              </mc:Choice>
              <mc:Fallback>
                <p:oleObj name="Formel" r:id="rId6" imgW="965160" imgH="431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0156" y="2964400"/>
                        <a:ext cx="1345542" cy="60117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3" name="Textfeld 62"/>
          <p:cNvSpPr txBox="1"/>
          <p:nvPr/>
        </p:nvSpPr>
        <p:spPr>
          <a:xfrm>
            <a:off x="554611" y="2243516"/>
            <a:ext cx="23904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 err="1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Eigenspace</a:t>
            </a:r>
            <a:endParaRPr lang="en-US" sz="1800" b="1" dirty="0" smtClean="0">
              <a:solidFill>
                <a:schemeClr val="tx2">
                  <a:lumMod val="75000"/>
                </a:schemeClr>
              </a:solidFill>
              <a:latin typeface="+mj-lt"/>
            </a:endParaRPr>
          </a:p>
          <a:p>
            <a:r>
              <a:rPr lang="en-US" sz="1400" b="1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effective field</a:t>
            </a:r>
            <a:endParaRPr lang="en-US" sz="1400" b="1" dirty="0">
              <a:solidFill>
                <a:schemeClr val="tx2">
                  <a:lumMod val="75000"/>
                </a:schemeClr>
              </a:solidFill>
              <a:latin typeface="+mj-lt"/>
            </a:endParaRPr>
          </a:p>
        </p:txBody>
      </p:sp>
      <p:grpSp>
        <p:nvGrpSpPr>
          <p:cNvPr id="64" name="Gruppieren 63"/>
          <p:cNvGrpSpPr/>
          <p:nvPr/>
        </p:nvGrpSpPr>
        <p:grpSpPr>
          <a:xfrm>
            <a:off x="489839" y="3471294"/>
            <a:ext cx="2168926" cy="1881952"/>
            <a:chOff x="3848669" y="3429000"/>
            <a:chExt cx="2168926" cy="1881952"/>
          </a:xfrm>
        </p:grpSpPr>
        <p:cxnSp>
          <p:nvCxnSpPr>
            <p:cNvPr id="65" name="Gerade Verbindung mit Pfeil 64"/>
            <p:cNvCxnSpPr/>
            <p:nvPr/>
          </p:nvCxnSpPr>
          <p:spPr bwMode="auto">
            <a:xfrm flipV="1">
              <a:off x="4079776" y="3429000"/>
              <a:ext cx="0" cy="1872208"/>
            </a:xfrm>
            <a:prstGeom prst="straightConnector1">
              <a:avLst/>
            </a:prstGeom>
            <a:solidFill>
              <a:schemeClr val="accent1"/>
            </a:solidFill>
            <a:ln w="3175" cap="flat" cmpd="sng" algn="ctr">
              <a:solidFill>
                <a:schemeClr val="tx1"/>
              </a:solidFill>
              <a:prstDash val="lgDashDot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66" name="Gerade Verbindung mit Pfeil 65"/>
            <p:cNvCxnSpPr/>
            <p:nvPr/>
          </p:nvCxnSpPr>
          <p:spPr bwMode="auto">
            <a:xfrm flipV="1">
              <a:off x="4081763" y="5288224"/>
              <a:ext cx="1935832" cy="8384"/>
            </a:xfrm>
            <a:prstGeom prst="straightConnector1">
              <a:avLst/>
            </a:prstGeom>
            <a:solidFill>
              <a:schemeClr val="accent1"/>
            </a:solidFill>
            <a:ln w="3175" cap="flat" cmpd="sng" algn="ctr">
              <a:solidFill>
                <a:schemeClr val="tx1"/>
              </a:solidFill>
              <a:prstDash val="lgDashDot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67" name="Gerade Verbindung mit Pfeil 66"/>
            <p:cNvCxnSpPr/>
            <p:nvPr/>
          </p:nvCxnSpPr>
          <p:spPr bwMode="auto">
            <a:xfrm flipH="1" flipV="1">
              <a:off x="3848669" y="4653136"/>
              <a:ext cx="231108" cy="657816"/>
            </a:xfrm>
            <a:prstGeom prst="straightConnector1">
              <a:avLst/>
            </a:prstGeom>
            <a:solidFill>
              <a:schemeClr val="accent1"/>
            </a:solidFill>
            <a:ln w="3175" cap="flat" cmpd="sng" algn="ctr">
              <a:solidFill>
                <a:schemeClr val="tx1"/>
              </a:solidFill>
              <a:prstDash val="lgDashDot"/>
              <a:round/>
              <a:headEnd type="none" w="med" len="med"/>
              <a:tailEnd type="triangle"/>
            </a:ln>
            <a:effectLst/>
          </p:spPr>
        </p:cxnSp>
      </p:grpSp>
      <p:grpSp>
        <p:nvGrpSpPr>
          <p:cNvPr id="69" name="Gruppieren 68"/>
          <p:cNvGrpSpPr/>
          <p:nvPr/>
        </p:nvGrpSpPr>
        <p:grpSpPr>
          <a:xfrm>
            <a:off x="720946" y="3761286"/>
            <a:ext cx="2156509" cy="2001923"/>
            <a:chOff x="4081705" y="3710571"/>
            <a:chExt cx="2156509" cy="2001923"/>
          </a:xfrm>
        </p:grpSpPr>
        <p:grpSp>
          <p:nvGrpSpPr>
            <p:cNvPr id="70" name="Gruppieren 69"/>
            <p:cNvGrpSpPr/>
            <p:nvPr/>
          </p:nvGrpSpPr>
          <p:grpSpPr>
            <a:xfrm>
              <a:off x="4081705" y="3710571"/>
              <a:ext cx="1669225" cy="1595509"/>
              <a:chOff x="6014546" y="3427412"/>
              <a:chExt cx="1669225" cy="1595509"/>
            </a:xfrm>
          </p:grpSpPr>
          <p:cxnSp>
            <p:nvCxnSpPr>
              <p:cNvPr id="78" name="Gerade Verbindung mit Pfeil 77"/>
              <p:cNvCxnSpPr/>
              <p:nvPr/>
            </p:nvCxnSpPr>
            <p:spPr bwMode="auto">
              <a:xfrm flipV="1">
                <a:off x="6027587" y="3429000"/>
                <a:ext cx="1656184" cy="1593921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rgbClr val="00B0F0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  <p:cxnSp>
            <p:nvCxnSpPr>
              <p:cNvPr id="79" name="Gerade Verbindung mit Pfeil 78"/>
              <p:cNvCxnSpPr/>
              <p:nvPr/>
            </p:nvCxnSpPr>
            <p:spPr bwMode="auto">
              <a:xfrm flipV="1">
                <a:off x="7683771" y="3427412"/>
                <a:ext cx="0" cy="1572780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rgbClr val="00B050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  <p:cxnSp>
            <p:nvCxnSpPr>
              <p:cNvPr id="80" name="Gerade Verbindung mit Pfeil 79"/>
              <p:cNvCxnSpPr/>
              <p:nvPr/>
            </p:nvCxnSpPr>
            <p:spPr bwMode="auto">
              <a:xfrm flipV="1">
                <a:off x="6014546" y="5000192"/>
                <a:ext cx="1669225" cy="10770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</p:grpSp>
        <p:sp>
          <p:nvSpPr>
            <p:cNvPr id="74" name="Freeform 91"/>
            <p:cNvSpPr>
              <a:spLocks noEditPoints="1"/>
            </p:cNvSpPr>
            <p:nvPr/>
          </p:nvSpPr>
          <p:spPr bwMode="auto">
            <a:xfrm>
              <a:off x="5892139" y="4298579"/>
              <a:ext cx="163512" cy="169863"/>
            </a:xfrm>
            <a:custGeom>
              <a:avLst/>
              <a:gdLst>
                <a:gd name="T0" fmla="*/ 97 w 206"/>
                <a:gd name="T1" fmla="*/ 52 h 215"/>
                <a:gd name="T2" fmla="*/ 22 w 206"/>
                <a:gd name="T3" fmla="*/ 203 h 215"/>
                <a:gd name="T4" fmla="*/ 166 w 206"/>
                <a:gd name="T5" fmla="*/ 203 h 215"/>
                <a:gd name="T6" fmla="*/ 97 w 206"/>
                <a:gd name="T7" fmla="*/ 52 h 215"/>
                <a:gd name="T8" fmla="*/ 108 w 206"/>
                <a:gd name="T9" fmla="*/ 0 h 215"/>
                <a:gd name="T10" fmla="*/ 206 w 206"/>
                <a:gd name="T11" fmla="*/ 215 h 215"/>
                <a:gd name="T12" fmla="*/ 0 w 206"/>
                <a:gd name="T13" fmla="*/ 215 h 215"/>
                <a:gd name="T14" fmla="*/ 108 w 206"/>
                <a:gd name="T15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6" h="215">
                  <a:moveTo>
                    <a:pt x="97" y="52"/>
                  </a:moveTo>
                  <a:lnTo>
                    <a:pt x="22" y="203"/>
                  </a:lnTo>
                  <a:lnTo>
                    <a:pt x="166" y="203"/>
                  </a:lnTo>
                  <a:lnTo>
                    <a:pt x="97" y="52"/>
                  </a:lnTo>
                  <a:close/>
                  <a:moveTo>
                    <a:pt x="108" y="0"/>
                  </a:moveTo>
                  <a:lnTo>
                    <a:pt x="206" y="215"/>
                  </a:lnTo>
                  <a:lnTo>
                    <a:pt x="0" y="215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00B050"/>
            </a:solidFill>
            <a:ln w="0">
              <a:solidFill>
                <a:srgbClr val="00B05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92"/>
            <p:cNvSpPr>
              <a:spLocks/>
            </p:cNvSpPr>
            <p:nvPr/>
          </p:nvSpPr>
          <p:spPr bwMode="auto">
            <a:xfrm>
              <a:off x="6069939" y="4352554"/>
              <a:ext cx="168275" cy="120650"/>
            </a:xfrm>
            <a:custGeom>
              <a:avLst/>
              <a:gdLst>
                <a:gd name="T0" fmla="*/ 87 w 212"/>
                <a:gd name="T1" fmla="*/ 6 h 152"/>
                <a:gd name="T2" fmla="*/ 59 w 212"/>
                <a:gd name="T3" fmla="*/ 15 h 152"/>
                <a:gd name="T4" fmla="*/ 40 w 212"/>
                <a:gd name="T5" fmla="*/ 40 h 152"/>
                <a:gd name="T6" fmla="*/ 33 w 212"/>
                <a:gd name="T7" fmla="*/ 80 h 152"/>
                <a:gd name="T8" fmla="*/ 37 w 212"/>
                <a:gd name="T9" fmla="*/ 119 h 152"/>
                <a:gd name="T10" fmla="*/ 48 w 212"/>
                <a:gd name="T11" fmla="*/ 135 h 152"/>
                <a:gd name="T12" fmla="*/ 58 w 212"/>
                <a:gd name="T13" fmla="*/ 141 h 152"/>
                <a:gd name="T14" fmla="*/ 72 w 212"/>
                <a:gd name="T15" fmla="*/ 141 h 152"/>
                <a:gd name="T16" fmla="*/ 85 w 212"/>
                <a:gd name="T17" fmla="*/ 133 h 152"/>
                <a:gd name="T18" fmla="*/ 102 w 212"/>
                <a:gd name="T19" fmla="*/ 104 h 152"/>
                <a:gd name="T20" fmla="*/ 91 w 212"/>
                <a:gd name="T21" fmla="*/ 77 h 152"/>
                <a:gd name="T22" fmla="*/ 90 w 212"/>
                <a:gd name="T23" fmla="*/ 59 h 152"/>
                <a:gd name="T24" fmla="*/ 96 w 212"/>
                <a:gd name="T25" fmla="*/ 33 h 152"/>
                <a:gd name="T26" fmla="*/ 102 w 212"/>
                <a:gd name="T27" fmla="*/ 29 h 152"/>
                <a:gd name="T28" fmla="*/ 109 w 212"/>
                <a:gd name="T29" fmla="*/ 29 h 152"/>
                <a:gd name="T30" fmla="*/ 114 w 212"/>
                <a:gd name="T31" fmla="*/ 33 h 152"/>
                <a:gd name="T32" fmla="*/ 123 w 212"/>
                <a:gd name="T33" fmla="*/ 59 h 152"/>
                <a:gd name="T34" fmla="*/ 112 w 212"/>
                <a:gd name="T35" fmla="*/ 104 h 152"/>
                <a:gd name="T36" fmla="*/ 127 w 212"/>
                <a:gd name="T37" fmla="*/ 133 h 152"/>
                <a:gd name="T38" fmla="*/ 139 w 212"/>
                <a:gd name="T39" fmla="*/ 139 h 152"/>
                <a:gd name="T40" fmla="*/ 153 w 212"/>
                <a:gd name="T41" fmla="*/ 139 h 152"/>
                <a:gd name="T42" fmla="*/ 164 w 212"/>
                <a:gd name="T43" fmla="*/ 134 h 152"/>
                <a:gd name="T44" fmla="*/ 175 w 212"/>
                <a:gd name="T45" fmla="*/ 119 h 152"/>
                <a:gd name="T46" fmla="*/ 179 w 212"/>
                <a:gd name="T47" fmla="*/ 83 h 152"/>
                <a:gd name="T48" fmla="*/ 171 w 212"/>
                <a:gd name="T49" fmla="*/ 36 h 152"/>
                <a:gd name="T50" fmla="*/ 145 w 212"/>
                <a:gd name="T51" fmla="*/ 10 h 152"/>
                <a:gd name="T52" fmla="*/ 124 w 212"/>
                <a:gd name="T53" fmla="*/ 0 h 152"/>
                <a:gd name="T54" fmla="*/ 172 w 212"/>
                <a:gd name="T55" fmla="*/ 8 h 152"/>
                <a:gd name="T56" fmla="*/ 201 w 212"/>
                <a:gd name="T57" fmla="*/ 37 h 152"/>
                <a:gd name="T58" fmla="*/ 212 w 212"/>
                <a:gd name="T59" fmla="*/ 81 h 152"/>
                <a:gd name="T60" fmla="*/ 204 w 212"/>
                <a:gd name="T61" fmla="*/ 117 h 152"/>
                <a:gd name="T62" fmla="*/ 181 w 212"/>
                <a:gd name="T63" fmla="*/ 144 h 152"/>
                <a:gd name="T64" fmla="*/ 152 w 212"/>
                <a:gd name="T65" fmla="*/ 152 h 152"/>
                <a:gd name="T66" fmla="*/ 125 w 212"/>
                <a:gd name="T67" fmla="*/ 144 h 152"/>
                <a:gd name="T68" fmla="*/ 106 w 212"/>
                <a:gd name="T69" fmla="*/ 120 h 152"/>
                <a:gd name="T70" fmla="*/ 85 w 212"/>
                <a:gd name="T71" fmla="*/ 144 h 152"/>
                <a:gd name="T72" fmla="*/ 59 w 212"/>
                <a:gd name="T73" fmla="*/ 152 h 152"/>
                <a:gd name="T74" fmla="*/ 32 w 212"/>
                <a:gd name="T75" fmla="*/ 144 h 152"/>
                <a:gd name="T76" fmla="*/ 8 w 212"/>
                <a:gd name="T77" fmla="*/ 117 h 152"/>
                <a:gd name="T78" fmla="*/ 0 w 212"/>
                <a:gd name="T79" fmla="*/ 80 h 152"/>
                <a:gd name="T80" fmla="*/ 10 w 212"/>
                <a:gd name="T81" fmla="*/ 40 h 152"/>
                <a:gd name="T82" fmla="*/ 29 w 212"/>
                <a:gd name="T83" fmla="*/ 17 h 152"/>
                <a:gd name="T84" fmla="*/ 54 w 212"/>
                <a:gd name="T85" fmla="*/ 4 h 152"/>
                <a:gd name="T86" fmla="*/ 87 w 212"/>
                <a:gd name="T8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12" h="152">
                  <a:moveTo>
                    <a:pt x="87" y="0"/>
                  </a:moveTo>
                  <a:lnTo>
                    <a:pt x="87" y="6"/>
                  </a:lnTo>
                  <a:lnTo>
                    <a:pt x="72" y="8"/>
                  </a:lnTo>
                  <a:lnTo>
                    <a:pt x="59" y="15"/>
                  </a:lnTo>
                  <a:lnTo>
                    <a:pt x="48" y="26"/>
                  </a:lnTo>
                  <a:lnTo>
                    <a:pt x="40" y="40"/>
                  </a:lnTo>
                  <a:lnTo>
                    <a:pt x="34" y="58"/>
                  </a:lnTo>
                  <a:lnTo>
                    <a:pt x="33" y="80"/>
                  </a:lnTo>
                  <a:lnTo>
                    <a:pt x="33" y="101"/>
                  </a:lnTo>
                  <a:lnTo>
                    <a:pt x="37" y="119"/>
                  </a:lnTo>
                  <a:lnTo>
                    <a:pt x="44" y="131"/>
                  </a:lnTo>
                  <a:lnTo>
                    <a:pt x="48" y="135"/>
                  </a:lnTo>
                  <a:lnTo>
                    <a:pt x="52" y="138"/>
                  </a:lnTo>
                  <a:lnTo>
                    <a:pt x="58" y="141"/>
                  </a:lnTo>
                  <a:lnTo>
                    <a:pt x="65" y="141"/>
                  </a:lnTo>
                  <a:lnTo>
                    <a:pt x="72" y="141"/>
                  </a:lnTo>
                  <a:lnTo>
                    <a:pt x="79" y="138"/>
                  </a:lnTo>
                  <a:lnTo>
                    <a:pt x="85" y="133"/>
                  </a:lnTo>
                  <a:lnTo>
                    <a:pt x="94" y="121"/>
                  </a:lnTo>
                  <a:lnTo>
                    <a:pt x="102" y="104"/>
                  </a:lnTo>
                  <a:lnTo>
                    <a:pt x="95" y="88"/>
                  </a:lnTo>
                  <a:lnTo>
                    <a:pt x="91" y="77"/>
                  </a:lnTo>
                  <a:lnTo>
                    <a:pt x="90" y="68"/>
                  </a:lnTo>
                  <a:lnTo>
                    <a:pt x="90" y="59"/>
                  </a:lnTo>
                  <a:lnTo>
                    <a:pt x="91" y="46"/>
                  </a:lnTo>
                  <a:lnTo>
                    <a:pt x="96" y="33"/>
                  </a:lnTo>
                  <a:lnTo>
                    <a:pt x="99" y="30"/>
                  </a:lnTo>
                  <a:lnTo>
                    <a:pt x="102" y="29"/>
                  </a:lnTo>
                  <a:lnTo>
                    <a:pt x="106" y="28"/>
                  </a:lnTo>
                  <a:lnTo>
                    <a:pt x="109" y="29"/>
                  </a:lnTo>
                  <a:lnTo>
                    <a:pt x="113" y="30"/>
                  </a:lnTo>
                  <a:lnTo>
                    <a:pt x="114" y="33"/>
                  </a:lnTo>
                  <a:lnTo>
                    <a:pt x="120" y="46"/>
                  </a:lnTo>
                  <a:lnTo>
                    <a:pt x="123" y="59"/>
                  </a:lnTo>
                  <a:lnTo>
                    <a:pt x="120" y="79"/>
                  </a:lnTo>
                  <a:lnTo>
                    <a:pt x="112" y="104"/>
                  </a:lnTo>
                  <a:lnTo>
                    <a:pt x="119" y="121"/>
                  </a:lnTo>
                  <a:lnTo>
                    <a:pt x="127" y="133"/>
                  </a:lnTo>
                  <a:lnTo>
                    <a:pt x="134" y="137"/>
                  </a:lnTo>
                  <a:lnTo>
                    <a:pt x="139" y="139"/>
                  </a:lnTo>
                  <a:lnTo>
                    <a:pt x="148" y="139"/>
                  </a:lnTo>
                  <a:lnTo>
                    <a:pt x="153" y="139"/>
                  </a:lnTo>
                  <a:lnTo>
                    <a:pt x="159" y="138"/>
                  </a:lnTo>
                  <a:lnTo>
                    <a:pt x="164" y="134"/>
                  </a:lnTo>
                  <a:lnTo>
                    <a:pt x="168" y="130"/>
                  </a:lnTo>
                  <a:lnTo>
                    <a:pt x="175" y="119"/>
                  </a:lnTo>
                  <a:lnTo>
                    <a:pt x="178" y="104"/>
                  </a:lnTo>
                  <a:lnTo>
                    <a:pt x="179" y="83"/>
                  </a:lnTo>
                  <a:lnTo>
                    <a:pt x="178" y="57"/>
                  </a:lnTo>
                  <a:lnTo>
                    <a:pt x="171" y="36"/>
                  </a:lnTo>
                  <a:lnTo>
                    <a:pt x="159" y="19"/>
                  </a:lnTo>
                  <a:lnTo>
                    <a:pt x="145" y="10"/>
                  </a:lnTo>
                  <a:lnTo>
                    <a:pt x="124" y="6"/>
                  </a:lnTo>
                  <a:lnTo>
                    <a:pt x="124" y="0"/>
                  </a:lnTo>
                  <a:lnTo>
                    <a:pt x="150" y="1"/>
                  </a:lnTo>
                  <a:lnTo>
                    <a:pt x="172" y="8"/>
                  </a:lnTo>
                  <a:lnTo>
                    <a:pt x="189" y="21"/>
                  </a:lnTo>
                  <a:lnTo>
                    <a:pt x="201" y="37"/>
                  </a:lnTo>
                  <a:lnTo>
                    <a:pt x="210" y="58"/>
                  </a:lnTo>
                  <a:lnTo>
                    <a:pt x="212" y="81"/>
                  </a:lnTo>
                  <a:lnTo>
                    <a:pt x="211" y="101"/>
                  </a:lnTo>
                  <a:lnTo>
                    <a:pt x="204" y="117"/>
                  </a:lnTo>
                  <a:lnTo>
                    <a:pt x="193" y="133"/>
                  </a:lnTo>
                  <a:lnTo>
                    <a:pt x="181" y="144"/>
                  </a:lnTo>
                  <a:lnTo>
                    <a:pt x="165" y="149"/>
                  </a:lnTo>
                  <a:lnTo>
                    <a:pt x="152" y="152"/>
                  </a:lnTo>
                  <a:lnTo>
                    <a:pt x="138" y="149"/>
                  </a:lnTo>
                  <a:lnTo>
                    <a:pt x="125" y="144"/>
                  </a:lnTo>
                  <a:lnTo>
                    <a:pt x="116" y="134"/>
                  </a:lnTo>
                  <a:lnTo>
                    <a:pt x="106" y="120"/>
                  </a:lnTo>
                  <a:lnTo>
                    <a:pt x="96" y="134"/>
                  </a:lnTo>
                  <a:lnTo>
                    <a:pt x="85" y="144"/>
                  </a:lnTo>
                  <a:lnTo>
                    <a:pt x="73" y="149"/>
                  </a:lnTo>
                  <a:lnTo>
                    <a:pt x="59" y="152"/>
                  </a:lnTo>
                  <a:lnTo>
                    <a:pt x="45" y="149"/>
                  </a:lnTo>
                  <a:lnTo>
                    <a:pt x="32" y="144"/>
                  </a:lnTo>
                  <a:lnTo>
                    <a:pt x="19" y="133"/>
                  </a:lnTo>
                  <a:lnTo>
                    <a:pt x="8" y="117"/>
                  </a:lnTo>
                  <a:lnTo>
                    <a:pt x="3" y="99"/>
                  </a:lnTo>
                  <a:lnTo>
                    <a:pt x="0" y="80"/>
                  </a:lnTo>
                  <a:lnTo>
                    <a:pt x="3" y="59"/>
                  </a:lnTo>
                  <a:lnTo>
                    <a:pt x="10" y="40"/>
                  </a:lnTo>
                  <a:lnTo>
                    <a:pt x="18" y="28"/>
                  </a:lnTo>
                  <a:lnTo>
                    <a:pt x="29" y="17"/>
                  </a:lnTo>
                  <a:lnTo>
                    <a:pt x="41" y="8"/>
                  </a:lnTo>
                  <a:lnTo>
                    <a:pt x="54" y="4"/>
                  </a:lnTo>
                  <a:lnTo>
                    <a:pt x="69" y="1"/>
                  </a:lnTo>
                  <a:lnTo>
                    <a:pt x="87" y="0"/>
                  </a:lnTo>
                  <a:close/>
                </a:path>
              </a:pathLst>
            </a:custGeom>
            <a:solidFill>
              <a:srgbClr val="00B050"/>
            </a:solidFill>
            <a:ln w="0">
              <a:solidFill>
                <a:srgbClr val="00B05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93"/>
            <p:cNvSpPr>
              <a:spLocks/>
            </p:cNvSpPr>
            <p:nvPr/>
          </p:nvSpPr>
          <p:spPr bwMode="auto">
            <a:xfrm>
              <a:off x="4943872" y="5517232"/>
              <a:ext cx="184150" cy="133350"/>
            </a:xfrm>
            <a:custGeom>
              <a:avLst/>
              <a:gdLst>
                <a:gd name="T0" fmla="*/ 96 w 234"/>
                <a:gd name="T1" fmla="*/ 7 h 167"/>
                <a:gd name="T2" fmla="*/ 65 w 234"/>
                <a:gd name="T3" fmla="*/ 18 h 167"/>
                <a:gd name="T4" fmla="*/ 43 w 234"/>
                <a:gd name="T5" fmla="*/ 44 h 167"/>
                <a:gd name="T6" fmla="*/ 36 w 234"/>
                <a:gd name="T7" fmla="*/ 88 h 167"/>
                <a:gd name="T8" fmla="*/ 42 w 234"/>
                <a:gd name="T9" fmla="*/ 130 h 167"/>
                <a:gd name="T10" fmla="*/ 53 w 234"/>
                <a:gd name="T11" fmla="*/ 149 h 167"/>
                <a:gd name="T12" fmla="*/ 64 w 234"/>
                <a:gd name="T13" fmla="*/ 154 h 167"/>
                <a:gd name="T14" fmla="*/ 82 w 234"/>
                <a:gd name="T15" fmla="*/ 153 h 167"/>
                <a:gd name="T16" fmla="*/ 103 w 234"/>
                <a:gd name="T17" fmla="*/ 134 h 167"/>
                <a:gd name="T18" fmla="*/ 104 w 234"/>
                <a:gd name="T19" fmla="*/ 96 h 167"/>
                <a:gd name="T20" fmla="*/ 98 w 234"/>
                <a:gd name="T21" fmla="*/ 78 h 167"/>
                <a:gd name="T22" fmla="*/ 98 w 234"/>
                <a:gd name="T23" fmla="*/ 66 h 167"/>
                <a:gd name="T24" fmla="*/ 107 w 234"/>
                <a:gd name="T25" fmla="*/ 37 h 167"/>
                <a:gd name="T26" fmla="*/ 112 w 234"/>
                <a:gd name="T27" fmla="*/ 32 h 167"/>
                <a:gd name="T28" fmla="*/ 120 w 234"/>
                <a:gd name="T29" fmla="*/ 32 h 167"/>
                <a:gd name="T30" fmla="*/ 126 w 234"/>
                <a:gd name="T31" fmla="*/ 37 h 167"/>
                <a:gd name="T32" fmla="*/ 134 w 234"/>
                <a:gd name="T33" fmla="*/ 65 h 167"/>
                <a:gd name="T34" fmla="*/ 129 w 234"/>
                <a:gd name="T35" fmla="*/ 95 h 167"/>
                <a:gd name="T36" fmla="*/ 130 w 234"/>
                <a:gd name="T37" fmla="*/ 134 h 167"/>
                <a:gd name="T38" fmla="*/ 149 w 234"/>
                <a:gd name="T39" fmla="*/ 152 h 167"/>
                <a:gd name="T40" fmla="*/ 174 w 234"/>
                <a:gd name="T41" fmla="*/ 150 h 167"/>
                <a:gd name="T42" fmla="*/ 192 w 234"/>
                <a:gd name="T43" fmla="*/ 131 h 167"/>
                <a:gd name="T44" fmla="*/ 198 w 234"/>
                <a:gd name="T45" fmla="*/ 91 h 167"/>
                <a:gd name="T46" fmla="*/ 187 w 234"/>
                <a:gd name="T47" fmla="*/ 40 h 167"/>
                <a:gd name="T48" fmla="*/ 158 w 234"/>
                <a:gd name="T49" fmla="*/ 11 h 167"/>
                <a:gd name="T50" fmla="*/ 137 w 234"/>
                <a:gd name="T51" fmla="*/ 0 h 167"/>
                <a:gd name="T52" fmla="*/ 188 w 234"/>
                <a:gd name="T53" fmla="*/ 9 h 167"/>
                <a:gd name="T54" fmla="*/ 221 w 234"/>
                <a:gd name="T55" fmla="*/ 41 h 167"/>
                <a:gd name="T56" fmla="*/ 234 w 234"/>
                <a:gd name="T57" fmla="*/ 90 h 167"/>
                <a:gd name="T58" fmla="*/ 224 w 234"/>
                <a:gd name="T59" fmla="*/ 130 h 167"/>
                <a:gd name="T60" fmla="*/ 198 w 234"/>
                <a:gd name="T61" fmla="*/ 157 h 167"/>
                <a:gd name="T62" fmla="*/ 166 w 234"/>
                <a:gd name="T63" fmla="*/ 167 h 167"/>
                <a:gd name="T64" fmla="*/ 138 w 234"/>
                <a:gd name="T65" fmla="*/ 159 h 167"/>
                <a:gd name="T66" fmla="*/ 118 w 234"/>
                <a:gd name="T67" fmla="*/ 131 h 167"/>
                <a:gd name="T68" fmla="*/ 94 w 234"/>
                <a:gd name="T69" fmla="*/ 159 h 167"/>
                <a:gd name="T70" fmla="*/ 64 w 234"/>
                <a:gd name="T71" fmla="*/ 167 h 167"/>
                <a:gd name="T72" fmla="*/ 35 w 234"/>
                <a:gd name="T73" fmla="*/ 157 h 167"/>
                <a:gd name="T74" fmla="*/ 10 w 234"/>
                <a:gd name="T75" fmla="*/ 130 h 167"/>
                <a:gd name="T76" fmla="*/ 0 w 234"/>
                <a:gd name="T77" fmla="*/ 88 h 167"/>
                <a:gd name="T78" fmla="*/ 11 w 234"/>
                <a:gd name="T79" fmla="*/ 44 h 167"/>
                <a:gd name="T80" fmla="*/ 32 w 234"/>
                <a:gd name="T81" fmla="*/ 19 h 167"/>
                <a:gd name="T82" fmla="*/ 58 w 234"/>
                <a:gd name="T83" fmla="*/ 4 h 167"/>
                <a:gd name="T84" fmla="*/ 96 w 234"/>
                <a:gd name="T85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34" h="167">
                  <a:moveTo>
                    <a:pt x="96" y="0"/>
                  </a:moveTo>
                  <a:lnTo>
                    <a:pt x="96" y="7"/>
                  </a:lnTo>
                  <a:lnTo>
                    <a:pt x="79" y="9"/>
                  </a:lnTo>
                  <a:lnTo>
                    <a:pt x="65" y="18"/>
                  </a:lnTo>
                  <a:lnTo>
                    <a:pt x="53" y="29"/>
                  </a:lnTo>
                  <a:lnTo>
                    <a:pt x="43" y="44"/>
                  </a:lnTo>
                  <a:lnTo>
                    <a:pt x="38" y="63"/>
                  </a:lnTo>
                  <a:lnTo>
                    <a:pt x="36" y="88"/>
                  </a:lnTo>
                  <a:lnTo>
                    <a:pt x="38" y="112"/>
                  </a:lnTo>
                  <a:lnTo>
                    <a:pt x="42" y="130"/>
                  </a:lnTo>
                  <a:lnTo>
                    <a:pt x="49" y="143"/>
                  </a:lnTo>
                  <a:lnTo>
                    <a:pt x="53" y="149"/>
                  </a:lnTo>
                  <a:lnTo>
                    <a:pt x="58" y="152"/>
                  </a:lnTo>
                  <a:lnTo>
                    <a:pt x="64" y="154"/>
                  </a:lnTo>
                  <a:lnTo>
                    <a:pt x="71" y="154"/>
                  </a:lnTo>
                  <a:lnTo>
                    <a:pt x="82" y="153"/>
                  </a:lnTo>
                  <a:lnTo>
                    <a:pt x="93" y="146"/>
                  </a:lnTo>
                  <a:lnTo>
                    <a:pt x="103" y="134"/>
                  </a:lnTo>
                  <a:lnTo>
                    <a:pt x="111" y="114"/>
                  </a:lnTo>
                  <a:lnTo>
                    <a:pt x="104" y="96"/>
                  </a:lnTo>
                  <a:lnTo>
                    <a:pt x="101" y="84"/>
                  </a:lnTo>
                  <a:lnTo>
                    <a:pt x="98" y="78"/>
                  </a:lnTo>
                  <a:lnTo>
                    <a:pt x="98" y="72"/>
                  </a:lnTo>
                  <a:lnTo>
                    <a:pt x="98" y="66"/>
                  </a:lnTo>
                  <a:lnTo>
                    <a:pt x="100" y="51"/>
                  </a:lnTo>
                  <a:lnTo>
                    <a:pt x="107" y="37"/>
                  </a:lnTo>
                  <a:lnTo>
                    <a:pt x="109" y="34"/>
                  </a:lnTo>
                  <a:lnTo>
                    <a:pt x="112" y="32"/>
                  </a:lnTo>
                  <a:lnTo>
                    <a:pt x="116" y="32"/>
                  </a:lnTo>
                  <a:lnTo>
                    <a:pt x="120" y="32"/>
                  </a:lnTo>
                  <a:lnTo>
                    <a:pt x="123" y="34"/>
                  </a:lnTo>
                  <a:lnTo>
                    <a:pt x="126" y="37"/>
                  </a:lnTo>
                  <a:lnTo>
                    <a:pt x="133" y="50"/>
                  </a:lnTo>
                  <a:lnTo>
                    <a:pt x="134" y="65"/>
                  </a:lnTo>
                  <a:lnTo>
                    <a:pt x="133" y="78"/>
                  </a:lnTo>
                  <a:lnTo>
                    <a:pt x="129" y="95"/>
                  </a:lnTo>
                  <a:lnTo>
                    <a:pt x="122" y="114"/>
                  </a:lnTo>
                  <a:lnTo>
                    <a:pt x="130" y="134"/>
                  </a:lnTo>
                  <a:lnTo>
                    <a:pt x="140" y="145"/>
                  </a:lnTo>
                  <a:lnTo>
                    <a:pt x="149" y="152"/>
                  </a:lnTo>
                  <a:lnTo>
                    <a:pt x="162" y="153"/>
                  </a:lnTo>
                  <a:lnTo>
                    <a:pt x="174" y="150"/>
                  </a:lnTo>
                  <a:lnTo>
                    <a:pt x="185" y="143"/>
                  </a:lnTo>
                  <a:lnTo>
                    <a:pt x="192" y="131"/>
                  </a:lnTo>
                  <a:lnTo>
                    <a:pt x="196" y="113"/>
                  </a:lnTo>
                  <a:lnTo>
                    <a:pt x="198" y="91"/>
                  </a:lnTo>
                  <a:lnTo>
                    <a:pt x="195" y="62"/>
                  </a:lnTo>
                  <a:lnTo>
                    <a:pt x="187" y="40"/>
                  </a:lnTo>
                  <a:lnTo>
                    <a:pt x="174" y="22"/>
                  </a:lnTo>
                  <a:lnTo>
                    <a:pt x="158" y="11"/>
                  </a:lnTo>
                  <a:lnTo>
                    <a:pt x="137" y="7"/>
                  </a:lnTo>
                  <a:lnTo>
                    <a:pt x="137" y="0"/>
                  </a:lnTo>
                  <a:lnTo>
                    <a:pt x="166" y="3"/>
                  </a:lnTo>
                  <a:lnTo>
                    <a:pt x="188" y="9"/>
                  </a:lnTo>
                  <a:lnTo>
                    <a:pt x="206" y="23"/>
                  </a:lnTo>
                  <a:lnTo>
                    <a:pt x="221" y="41"/>
                  </a:lnTo>
                  <a:lnTo>
                    <a:pt x="231" y="65"/>
                  </a:lnTo>
                  <a:lnTo>
                    <a:pt x="234" y="90"/>
                  </a:lnTo>
                  <a:lnTo>
                    <a:pt x="231" y="110"/>
                  </a:lnTo>
                  <a:lnTo>
                    <a:pt x="224" y="130"/>
                  </a:lnTo>
                  <a:lnTo>
                    <a:pt x="213" y="146"/>
                  </a:lnTo>
                  <a:lnTo>
                    <a:pt x="198" y="157"/>
                  </a:lnTo>
                  <a:lnTo>
                    <a:pt x="181" y="164"/>
                  </a:lnTo>
                  <a:lnTo>
                    <a:pt x="166" y="167"/>
                  </a:lnTo>
                  <a:lnTo>
                    <a:pt x="151" y="164"/>
                  </a:lnTo>
                  <a:lnTo>
                    <a:pt x="138" y="159"/>
                  </a:lnTo>
                  <a:lnTo>
                    <a:pt x="127" y="148"/>
                  </a:lnTo>
                  <a:lnTo>
                    <a:pt x="118" y="131"/>
                  </a:lnTo>
                  <a:lnTo>
                    <a:pt x="107" y="148"/>
                  </a:lnTo>
                  <a:lnTo>
                    <a:pt x="94" y="159"/>
                  </a:lnTo>
                  <a:lnTo>
                    <a:pt x="80" y="164"/>
                  </a:lnTo>
                  <a:lnTo>
                    <a:pt x="64" y="167"/>
                  </a:lnTo>
                  <a:lnTo>
                    <a:pt x="50" y="164"/>
                  </a:lnTo>
                  <a:lnTo>
                    <a:pt x="35" y="157"/>
                  </a:lnTo>
                  <a:lnTo>
                    <a:pt x="21" y="146"/>
                  </a:lnTo>
                  <a:lnTo>
                    <a:pt x="10" y="130"/>
                  </a:lnTo>
                  <a:lnTo>
                    <a:pt x="2" y="109"/>
                  </a:lnTo>
                  <a:lnTo>
                    <a:pt x="0" y="88"/>
                  </a:lnTo>
                  <a:lnTo>
                    <a:pt x="3" y="65"/>
                  </a:lnTo>
                  <a:lnTo>
                    <a:pt x="11" y="44"/>
                  </a:lnTo>
                  <a:lnTo>
                    <a:pt x="20" y="30"/>
                  </a:lnTo>
                  <a:lnTo>
                    <a:pt x="32" y="19"/>
                  </a:lnTo>
                  <a:lnTo>
                    <a:pt x="45" y="9"/>
                  </a:lnTo>
                  <a:lnTo>
                    <a:pt x="58" y="4"/>
                  </a:lnTo>
                  <a:lnTo>
                    <a:pt x="75" y="1"/>
                  </a:lnTo>
                  <a:lnTo>
                    <a:pt x="96" y="0"/>
                  </a:lnTo>
                  <a:close/>
                </a:path>
              </a:pathLst>
            </a:custGeom>
            <a:solidFill>
              <a:srgbClr val="FF0066"/>
            </a:solidFill>
            <a:ln w="0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94"/>
            <p:cNvSpPr>
              <a:spLocks/>
            </p:cNvSpPr>
            <p:nvPr/>
          </p:nvSpPr>
          <p:spPr bwMode="auto">
            <a:xfrm>
              <a:off x="5145484" y="5620419"/>
              <a:ext cx="30162" cy="92075"/>
            </a:xfrm>
            <a:custGeom>
              <a:avLst/>
              <a:gdLst>
                <a:gd name="T0" fmla="*/ 27 w 39"/>
                <a:gd name="T1" fmla="*/ 0 h 116"/>
                <a:gd name="T2" fmla="*/ 39 w 39"/>
                <a:gd name="T3" fmla="*/ 0 h 116"/>
                <a:gd name="T4" fmla="*/ 39 w 39"/>
                <a:gd name="T5" fmla="*/ 116 h 116"/>
                <a:gd name="T6" fmla="*/ 24 w 39"/>
                <a:gd name="T7" fmla="*/ 116 h 116"/>
                <a:gd name="T8" fmla="*/ 24 w 39"/>
                <a:gd name="T9" fmla="*/ 15 h 116"/>
                <a:gd name="T10" fmla="*/ 24 w 39"/>
                <a:gd name="T11" fmla="*/ 15 h 116"/>
                <a:gd name="T12" fmla="*/ 3 w 39"/>
                <a:gd name="T13" fmla="*/ 25 h 116"/>
                <a:gd name="T14" fmla="*/ 0 w 39"/>
                <a:gd name="T15" fmla="*/ 14 h 116"/>
                <a:gd name="T16" fmla="*/ 27 w 39"/>
                <a:gd name="T17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116">
                  <a:moveTo>
                    <a:pt x="27" y="0"/>
                  </a:moveTo>
                  <a:lnTo>
                    <a:pt x="39" y="0"/>
                  </a:lnTo>
                  <a:lnTo>
                    <a:pt x="39" y="116"/>
                  </a:lnTo>
                  <a:lnTo>
                    <a:pt x="24" y="116"/>
                  </a:lnTo>
                  <a:lnTo>
                    <a:pt x="24" y="15"/>
                  </a:lnTo>
                  <a:lnTo>
                    <a:pt x="24" y="15"/>
                  </a:lnTo>
                  <a:lnTo>
                    <a:pt x="3" y="25"/>
                  </a:lnTo>
                  <a:lnTo>
                    <a:pt x="0" y="14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FF0066"/>
            </a:solidFill>
            <a:ln w="0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1" name="Gruppieren 80"/>
          <p:cNvGrpSpPr/>
          <p:nvPr/>
        </p:nvGrpSpPr>
        <p:grpSpPr>
          <a:xfrm>
            <a:off x="-1312348" y="3464456"/>
            <a:ext cx="3978889" cy="3798802"/>
            <a:chOff x="1991544" y="1070358"/>
            <a:chExt cx="3978889" cy="3798802"/>
          </a:xfrm>
        </p:grpSpPr>
        <p:grpSp>
          <p:nvGrpSpPr>
            <p:cNvPr id="82" name="Gruppieren 81"/>
            <p:cNvGrpSpPr/>
            <p:nvPr/>
          </p:nvGrpSpPr>
          <p:grpSpPr>
            <a:xfrm>
              <a:off x="3801507" y="1089670"/>
              <a:ext cx="2168926" cy="1881952"/>
              <a:chOff x="3848669" y="3429000"/>
              <a:chExt cx="2168926" cy="1881952"/>
            </a:xfrm>
          </p:grpSpPr>
          <p:cxnSp>
            <p:nvCxnSpPr>
              <p:cNvPr id="84" name="Gerade Verbindung mit Pfeil 83"/>
              <p:cNvCxnSpPr/>
              <p:nvPr/>
            </p:nvCxnSpPr>
            <p:spPr bwMode="auto">
              <a:xfrm flipV="1">
                <a:off x="4079776" y="3429000"/>
                <a:ext cx="0" cy="1872208"/>
              </a:xfrm>
              <a:prstGeom prst="straightConnector1">
                <a:avLst/>
              </a:prstGeom>
              <a:solidFill>
                <a:schemeClr val="accent1"/>
              </a:solidFill>
              <a:ln w="2857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  <p:cxnSp>
            <p:nvCxnSpPr>
              <p:cNvPr id="85" name="Gerade Verbindung mit Pfeil 84"/>
              <p:cNvCxnSpPr/>
              <p:nvPr/>
            </p:nvCxnSpPr>
            <p:spPr bwMode="auto">
              <a:xfrm flipV="1">
                <a:off x="4081763" y="5288224"/>
                <a:ext cx="1935832" cy="8384"/>
              </a:xfrm>
              <a:prstGeom prst="straightConnector1">
                <a:avLst/>
              </a:prstGeom>
              <a:solidFill>
                <a:schemeClr val="accent1"/>
              </a:solidFill>
              <a:ln w="2857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  <p:cxnSp>
            <p:nvCxnSpPr>
              <p:cNvPr id="86" name="Gerade Verbindung mit Pfeil 85"/>
              <p:cNvCxnSpPr/>
              <p:nvPr/>
            </p:nvCxnSpPr>
            <p:spPr bwMode="auto">
              <a:xfrm flipH="1" flipV="1">
                <a:off x="3848669" y="4653136"/>
                <a:ext cx="231108" cy="657816"/>
              </a:xfrm>
              <a:prstGeom prst="straightConnector1">
                <a:avLst/>
              </a:prstGeom>
              <a:solidFill>
                <a:schemeClr val="accent1"/>
              </a:solidFill>
              <a:ln w="2857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</p:grpSp>
        <p:sp>
          <p:nvSpPr>
            <p:cNvPr id="83" name="Rechteck 82"/>
            <p:cNvSpPr/>
            <p:nvPr/>
          </p:nvSpPr>
          <p:spPr bwMode="auto">
            <a:xfrm>
              <a:off x="1991544" y="1070358"/>
              <a:ext cx="3969126" cy="3798802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"/>
              </a:endParaRPr>
            </a:p>
          </p:txBody>
        </p:sp>
      </p:grpSp>
      <p:grpSp>
        <p:nvGrpSpPr>
          <p:cNvPr id="87" name="Gruppieren 86"/>
          <p:cNvGrpSpPr/>
          <p:nvPr/>
        </p:nvGrpSpPr>
        <p:grpSpPr>
          <a:xfrm>
            <a:off x="-345353" y="4023333"/>
            <a:ext cx="2160240" cy="2703909"/>
            <a:chOff x="2439665" y="1751166"/>
            <a:chExt cx="2160240" cy="2703909"/>
          </a:xfrm>
        </p:grpSpPr>
        <p:sp>
          <p:nvSpPr>
            <p:cNvPr id="88" name="Bogen 87"/>
            <p:cNvSpPr/>
            <p:nvPr/>
          </p:nvSpPr>
          <p:spPr bwMode="auto">
            <a:xfrm>
              <a:off x="2439665" y="1751166"/>
              <a:ext cx="2160240" cy="2703909"/>
            </a:xfrm>
            <a:prstGeom prst="arc">
              <a:avLst>
                <a:gd name="adj1" fmla="val 16200000"/>
                <a:gd name="adj2" fmla="val 18879752"/>
              </a:avLst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"/>
              </a:endParaRPr>
            </a:p>
          </p:txBody>
        </p:sp>
        <p:sp>
          <p:nvSpPr>
            <p:cNvPr id="89" name="Freeform 90"/>
            <p:cNvSpPr>
              <a:spLocks noEditPoints="1"/>
            </p:cNvSpPr>
            <p:nvPr/>
          </p:nvSpPr>
          <p:spPr bwMode="auto">
            <a:xfrm>
              <a:off x="3806099" y="1946158"/>
              <a:ext cx="128587" cy="215900"/>
            </a:xfrm>
            <a:custGeom>
              <a:avLst/>
              <a:gdLst>
                <a:gd name="T0" fmla="*/ 36 w 163"/>
                <a:gd name="T1" fmla="*/ 174 h 272"/>
                <a:gd name="T2" fmla="*/ 44 w 163"/>
                <a:gd name="T3" fmla="*/ 221 h 272"/>
                <a:gd name="T4" fmla="*/ 54 w 163"/>
                <a:gd name="T5" fmla="*/ 243 h 272"/>
                <a:gd name="T6" fmla="*/ 64 w 163"/>
                <a:gd name="T7" fmla="*/ 253 h 272"/>
                <a:gd name="T8" fmla="*/ 76 w 163"/>
                <a:gd name="T9" fmla="*/ 258 h 272"/>
                <a:gd name="T10" fmla="*/ 94 w 163"/>
                <a:gd name="T11" fmla="*/ 255 h 272"/>
                <a:gd name="T12" fmla="*/ 115 w 163"/>
                <a:gd name="T13" fmla="*/ 233 h 272"/>
                <a:gd name="T14" fmla="*/ 124 w 163"/>
                <a:gd name="T15" fmla="*/ 193 h 272"/>
                <a:gd name="T16" fmla="*/ 128 w 163"/>
                <a:gd name="T17" fmla="*/ 142 h 272"/>
                <a:gd name="T18" fmla="*/ 82 w 163"/>
                <a:gd name="T19" fmla="*/ 13 h 272"/>
                <a:gd name="T20" fmla="*/ 58 w 163"/>
                <a:gd name="T21" fmla="*/ 24 h 272"/>
                <a:gd name="T22" fmla="*/ 42 w 163"/>
                <a:gd name="T23" fmla="*/ 55 h 272"/>
                <a:gd name="T24" fmla="*/ 36 w 163"/>
                <a:gd name="T25" fmla="*/ 100 h 272"/>
                <a:gd name="T26" fmla="*/ 128 w 163"/>
                <a:gd name="T27" fmla="*/ 130 h 272"/>
                <a:gd name="T28" fmla="*/ 124 w 163"/>
                <a:gd name="T29" fmla="*/ 73 h 272"/>
                <a:gd name="T30" fmla="*/ 111 w 163"/>
                <a:gd name="T31" fmla="*/ 33 h 272"/>
                <a:gd name="T32" fmla="*/ 95 w 163"/>
                <a:gd name="T33" fmla="*/ 17 h 272"/>
                <a:gd name="T34" fmla="*/ 82 w 163"/>
                <a:gd name="T35" fmla="*/ 13 h 272"/>
                <a:gd name="T36" fmla="*/ 102 w 163"/>
                <a:gd name="T37" fmla="*/ 4 h 272"/>
                <a:gd name="T38" fmla="*/ 134 w 163"/>
                <a:gd name="T39" fmla="*/ 29 h 272"/>
                <a:gd name="T40" fmla="*/ 156 w 163"/>
                <a:gd name="T41" fmla="*/ 76 h 272"/>
                <a:gd name="T42" fmla="*/ 163 w 163"/>
                <a:gd name="T43" fmla="*/ 138 h 272"/>
                <a:gd name="T44" fmla="*/ 156 w 163"/>
                <a:gd name="T45" fmla="*/ 198 h 272"/>
                <a:gd name="T46" fmla="*/ 134 w 163"/>
                <a:gd name="T47" fmla="*/ 242 h 272"/>
                <a:gd name="T48" fmla="*/ 101 w 163"/>
                <a:gd name="T49" fmla="*/ 268 h 272"/>
                <a:gd name="T50" fmla="*/ 65 w 163"/>
                <a:gd name="T51" fmla="*/ 269 h 272"/>
                <a:gd name="T52" fmla="*/ 37 w 163"/>
                <a:gd name="T53" fmla="*/ 253 h 272"/>
                <a:gd name="T54" fmla="*/ 17 w 163"/>
                <a:gd name="T55" fmla="*/ 224 h 272"/>
                <a:gd name="T56" fmla="*/ 3 w 163"/>
                <a:gd name="T57" fmla="*/ 175 h 272"/>
                <a:gd name="T58" fmla="*/ 1 w 163"/>
                <a:gd name="T59" fmla="*/ 109 h 272"/>
                <a:gd name="T60" fmla="*/ 17 w 163"/>
                <a:gd name="T61" fmla="*/ 53 h 272"/>
                <a:gd name="T62" fmla="*/ 46 w 163"/>
                <a:gd name="T63" fmla="*/ 14 h 272"/>
                <a:gd name="T64" fmla="*/ 83 w 163"/>
                <a:gd name="T65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3" h="272">
                  <a:moveTo>
                    <a:pt x="35" y="142"/>
                  </a:moveTo>
                  <a:lnTo>
                    <a:pt x="36" y="174"/>
                  </a:lnTo>
                  <a:lnTo>
                    <a:pt x="40" y="203"/>
                  </a:lnTo>
                  <a:lnTo>
                    <a:pt x="44" y="221"/>
                  </a:lnTo>
                  <a:lnTo>
                    <a:pt x="51" y="238"/>
                  </a:lnTo>
                  <a:lnTo>
                    <a:pt x="54" y="243"/>
                  </a:lnTo>
                  <a:lnTo>
                    <a:pt x="58" y="249"/>
                  </a:lnTo>
                  <a:lnTo>
                    <a:pt x="64" y="253"/>
                  </a:lnTo>
                  <a:lnTo>
                    <a:pt x="70" y="257"/>
                  </a:lnTo>
                  <a:lnTo>
                    <a:pt x="76" y="258"/>
                  </a:lnTo>
                  <a:lnTo>
                    <a:pt x="83" y="258"/>
                  </a:lnTo>
                  <a:lnTo>
                    <a:pt x="94" y="255"/>
                  </a:lnTo>
                  <a:lnTo>
                    <a:pt x="105" y="247"/>
                  </a:lnTo>
                  <a:lnTo>
                    <a:pt x="115" y="233"/>
                  </a:lnTo>
                  <a:lnTo>
                    <a:pt x="122" y="211"/>
                  </a:lnTo>
                  <a:lnTo>
                    <a:pt x="124" y="193"/>
                  </a:lnTo>
                  <a:lnTo>
                    <a:pt x="127" y="170"/>
                  </a:lnTo>
                  <a:lnTo>
                    <a:pt x="128" y="142"/>
                  </a:lnTo>
                  <a:lnTo>
                    <a:pt x="35" y="142"/>
                  </a:lnTo>
                  <a:close/>
                  <a:moveTo>
                    <a:pt x="82" y="13"/>
                  </a:moveTo>
                  <a:lnTo>
                    <a:pt x="69" y="15"/>
                  </a:lnTo>
                  <a:lnTo>
                    <a:pt x="58" y="24"/>
                  </a:lnTo>
                  <a:lnTo>
                    <a:pt x="48" y="36"/>
                  </a:lnTo>
                  <a:lnTo>
                    <a:pt x="42" y="55"/>
                  </a:lnTo>
                  <a:lnTo>
                    <a:pt x="39" y="75"/>
                  </a:lnTo>
                  <a:lnTo>
                    <a:pt x="36" y="100"/>
                  </a:lnTo>
                  <a:lnTo>
                    <a:pt x="35" y="130"/>
                  </a:lnTo>
                  <a:lnTo>
                    <a:pt x="128" y="130"/>
                  </a:lnTo>
                  <a:lnTo>
                    <a:pt x="127" y="100"/>
                  </a:lnTo>
                  <a:lnTo>
                    <a:pt x="124" y="73"/>
                  </a:lnTo>
                  <a:lnTo>
                    <a:pt x="119" y="53"/>
                  </a:lnTo>
                  <a:lnTo>
                    <a:pt x="111" y="33"/>
                  </a:lnTo>
                  <a:lnTo>
                    <a:pt x="101" y="19"/>
                  </a:lnTo>
                  <a:lnTo>
                    <a:pt x="95" y="17"/>
                  </a:lnTo>
                  <a:lnTo>
                    <a:pt x="88" y="14"/>
                  </a:lnTo>
                  <a:lnTo>
                    <a:pt x="82" y="13"/>
                  </a:lnTo>
                  <a:close/>
                  <a:moveTo>
                    <a:pt x="83" y="0"/>
                  </a:moveTo>
                  <a:lnTo>
                    <a:pt x="102" y="4"/>
                  </a:lnTo>
                  <a:lnTo>
                    <a:pt x="119" y="14"/>
                  </a:lnTo>
                  <a:lnTo>
                    <a:pt x="134" y="29"/>
                  </a:lnTo>
                  <a:lnTo>
                    <a:pt x="146" y="51"/>
                  </a:lnTo>
                  <a:lnTo>
                    <a:pt x="156" y="76"/>
                  </a:lnTo>
                  <a:lnTo>
                    <a:pt x="162" y="105"/>
                  </a:lnTo>
                  <a:lnTo>
                    <a:pt x="163" y="138"/>
                  </a:lnTo>
                  <a:lnTo>
                    <a:pt x="162" y="170"/>
                  </a:lnTo>
                  <a:lnTo>
                    <a:pt x="156" y="198"/>
                  </a:lnTo>
                  <a:lnTo>
                    <a:pt x="148" y="221"/>
                  </a:lnTo>
                  <a:lnTo>
                    <a:pt x="134" y="242"/>
                  </a:lnTo>
                  <a:lnTo>
                    <a:pt x="119" y="258"/>
                  </a:lnTo>
                  <a:lnTo>
                    <a:pt x="101" y="268"/>
                  </a:lnTo>
                  <a:lnTo>
                    <a:pt x="82" y="272"/>
                  </a:lnTo>
                  <a:lnTo>
                    <a:pt x="65" y="269"/>
                  </a:lnTo>
                  <a:lnTo>
                    <a:pt x="50" y="262"/>
                  </a:lnTo>
                  <a:lnTo>
                    <a:pt x="37" y="253"/>
                  </a:lnTo>
                  <a:lnTo>
                    <a:pt x="26" y="239"/>
                  </a:lnTo>
                  <a:lnTo>
                    <a:pt x="17" y="224"/>
                  </a:lnTo>
                  <a:lnTo>
                    <a:pt x="10" y="207"/>
                  </a:lnTo>
                  <a:lnTo>
                    <a:pt x="3" y="175"/>
                  </a:lnTo>
                  <a:lnTo>
                    <a:pt x="0" y="144"/>
                  </a:lnTo>
                  <a:lnTo>
                    <a:pt x="1" y="109"/>
                  </a:lnTo>
                  <a:lnTo>
                    <a:pt x="7" y="79"/>
                  </a:lnTo>
                  <a:lnTo>
                    <a:pt x="17" y="53"/>
                  </a:lnTo>
                  <a:lnTo>
                    <a:pt x="29" y="30"/>
                  </a:lnTo>
                  <a:lnTo>
                    <a:pt x="46" y="14"/>
                  </a:lnTo>
                  <a:lnTo>
                    <a:pt x="62" y="4"/>
                  </a:lnTo>
                  <a:lnTo>
                    <a:pt x="8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" name="Textfeld 4"/>
          <p:cNvSpPr txBox="1"/>
          <p:nvPr/>
        </p:nvSpPr>
        <p:spPr>
          <a:xfrm>
            <a:off x="2427460" y="3399383"/>
            <a:ext cx="5998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b="1" dirty="0" smtClean="0">
                <a:solidFill>
                  <a:srgbClr val="00B0F0"/>
                </a:solidFill>
                <a:cs typeface="Times" panose="02020603050405020304" pitchFamily="18" charset="0"/>
              </a:rPr>
              <a:t>ω</a:t>
            </a:r>
            <a:r>
              <a:rPr lang="de-DE" sz="2000" b="1" baseline="-25000" dirty="0" err="1" smtClean="0">
                <a:solidFill>
                  <a:srgbClr val="00B0F0"/>
                </a:solidFill>
                <a:cs typeface="Times" panose="02020603050405020304" pitchFamily="18" charset="0"/>
              </a:rPr>
              <a:t>eff</a:t>
            </a:r>
            <a:endParaRPr lang="en-US" b="1" baseline="-25000" dirty="0">
              <a:solidFill>
                <a:srgbClr val="00B0F0"/>
              </a:solidFill>
              <a:cs typeface="Times" panose="02020603050405020304" pitchFamily="18" charset="0"/>
            </a:endParaRPr>
          </a:p>
        </p:txBody>
      </p:sp>
      <p:grpSp>
        <p:nvGrpSpPr>
          <p:cNvPr id="34" name="Gruppieren 33"/>
          <p:cNvGrpSpPr/>
          <p:nvPr/>
        </p:nvGrpSpPr>
        <p:grpSpPr>
          <a:xfrm>
            <a:off x="8472846" y="179646"/>
            <a:ext cx="2179656" cy="1762812"/>
            <a:chOff x="6968772" y="871579"/>
            <a:chExt cx="2179656" cy="1762812"/>
          </a:xfrm>
        </p:grpSpPr>
        <p:sp>
          <p:nvSpPr>
            <p:cNvPr id="35" name="Rectangle 11"/>
            <p:cNvSpPr>
              <a:spLocks noChangeArrowheads="1"/>
            </p:cNvSpPr>
            <p:nvPr/>
          </p:nvSpPr>
          <p:spPr bwMode="auto">
            <a:xfrm>
              <a:off x="7847666" y="883292"/>
              <a:ext cx="1286115" cy="1713031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 w="0">
              <a:solidFill>
                <a:srgbClr val="6DFFDD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 sz="2800">
                <a:latin typeface="Times"/>
              </a:endParaRPr>
            </a:p>
          </p:txBody>
        </p:sp>
        <p:sp>
          <p:nvSpPr>
            <p:cNvPr id="36" name="Freeform 12"/>
            <p:cNvSpPr>
              <a:spLocks noEditPoints="1"/>
            </p:cNvSpPr>
            <p:nvPr/>
          </p:nvSpPr>
          <p:spPr bwMode="auto">
            <a:xfrm>
              <a:off x="7833017" y="871579"/>
              <a:ext cx="1315411" cy="1733529"/>
            </a:xfrm>
            <a:custGeom>
              <a:avLst/>
              <a:gdLst>
                <a:gd name="T0" fmla="*/ 2 w 898"/>
                <a:gd name="T1" fmla="*/ 1 h 1185"/>
                <a:gd name="T2" fmla="*/ 2 w 898"/>
                <a:gd name="T3" fmla="*/ 72 h 1185"/>
                <a:gd name="T4" fmla="*/ 55 w 898"/>
                <a:gd name="T5" fmla="*/ 72 h 1185"/>
                <a:gd name="T6" fmla="*/ 55 w 898"/>
                <a:gd name="T7" fmla="*/ 1 h 1185"/>
                <a:gd name="T8" fmla="*/ 2 w 898"/>
                <a:gd name="T9" fmla="*/ 1 h 1185"/>
                <a:gd name="T10" fmla="*/ 0 w 898"/>
                <a:gd name="T11" fmla="*/ 0 h 1185"/>
                <a:gd name="T12" fmla="*/ 56 w 898"/>
                <a:gd name="T13" fmla="*/ 0 h 1185"/>
                <a:gd name="T14" fmla="*/ 56 w 898"/>
                <a:gd name="T15" fmla="*/ 74 h 1185"/>
                <a:gd name="T16" fmla="*/ 0 w 898"/>
                <a:gd name="T17" fmla="*/ 74 h 1185"/>
                <a:gd name="T18" fmla="*/ 0 w 898"/>
                <a:gd name="T19" fmla="*/ 0 h 118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898"/>
                <a:gd name="T31" fmla="*/ 0 h 1185"/>
                <a:gd name="T32" fmla="*/ 898 w 898"/>
                <a:gd name="T33" fmla="*/ 1185 h 118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898" h="1185">
                  <a:moveTo>
                    <a:pt x="18" y="18"/>
                  </a:moveTo>
                  <a:lnTo>
                    <a:pt x="18" y="1166"/>
                  </a:lnTo>
                  <a:lnTo>
                    <a:pt x="879" y="1166"/>
                  </a:lnTo>
                  <a:lnTo>
                    <a:pt x="879" y="18"/>
                  </a:lnTo>
                  <a:lnTo>
                    <a:pt x="18" y="18"/>
                  </a:lnTo>
                  <a:close/>
                  <a:moveTo>
                    <a:pt x="0" y="0"/>
                  </a:moveTo>
                  <a:lnTo>
                    <a:pt x="898" y="0"/>
                  </a:lnTo>
                  <a:lnTo>
                    <a:pt x="898" y="1185"/>
                  </a:lnTo>
                  <a:lnTo>
                    <a:pt x="0" y="11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37" name="Rectangle 13"/>
            <p:cNvSpPr>
              <a:spLocks noChangeArrowheads="1"/>
            </p:cNvSpPr>
            <p:nvPr/>
          </p:nvSpPr>
          <p:spPr bwMode="auto">
            <a:xfrm>
              <a:off x="7015646" y="1343029"/>
              <a:ext cx="562492" cy="43924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2800"/>
            </a:p>
          </p:txBody>
        </p:sp>
        <p:sp>
          <p:nvSpPr>
            <p:cNvPr id="38" name="Line 14"/>
            <p:cNvSpPr>
              <a:spLocks noChangeShapeType="1"/>
            </p:cNvSpPr>
            <p:nvPr/>
          </p:nvSpPr>
          <p:spPr bwMode="auto">
            <a:xfrm>
              <a:off x="7015646" y="1343029"/>
              <a:ext cx="2930" cy="4392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39" name="Line 15"/>
            <p:cNvSpPr>
              <a:spLocks noChangeShapeType="1"/>
            </p:cNvSpPr>
            <p:nvPr/>
          </p:nvSpPr>
          <p:spPr bwMode="auto">
            <a:xfrm>
              <a:off x="7015646" y="1386953"/>
              <a:ext cx="562492" cy="292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40" name="Line 16"/>
            <p:cNvSpPr>
              <a:spLocks noChangeShapeType="1"/>
            </p:cNvSpPr>
            <p:nvPr/>
          </p:nvSpPr>
          <p:spPr bwMode="auto">
            <a:xfrm flipV="1">
              <a:off x="7578138" y="1343029"/>
              <a:ext cx="2930" cy="4392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41" name="Line 17"/>
            <p:cNvSpPr>
              <a:spLocks noChangeShapeType="1"/>
            </p:cNvSpPr>
            <p:nvPr/>
          </p:nvSpPr>
          <p:spPr bwMode="auto">
            <a:xfrm flipH="1">
              <a:off x="7015646" y="1343029"/>
              <a:ext cx="562492" cy="292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42" name="Freeform 18"/>
            <p:cNvSpPr>
              <a:spLocks/>
            </p:cNvSpPr>
            <p:nvPr/>
          </p:nvSpPr>
          <p:spPr bwMode="auto">
            <a:xfrm>
              <a:off x="7592786" y="1140979"/>
              <a:ext cx="389643" cy="442167"/>
            </a:xfrm>
            <a:custGeom>
              <a:avLst/>
              <a:gdLst>
                <a:gd name="T0" fmla="*/ 0 w 265"/>
                <a:gd name="T1" fmla="*/ 0 h 301"/>
                <a:gd name="T2" fmla="*/ 9 w 265"/>
                <a:gd name="T3" fmla="*/ 5 h 301"/>
                <a:gd name="T4" fmla="*/ 17 w 265"/>
                <a:gd name="T5" fmla="*/ 10 h 301"/>
                <a:gd name="T6" fmla="*/ 9 w 265"/>
                <a:gd name="T7" fmla="*/ 15 h 301"/>
                <a:gd name="T8" fmla="*/ 1 w 265"/>
                <a:gd name="T9" fmla="*/ 19 h 301"/>
                <a:gd name="T10" fmla="*/ 1 w 265"/>
                <a:gd name="T11" fmla="*/ 10 h 301"/>
                <a:gd name="T12" fmla="*/ 0 w 265"/>
                <a:gd name="T13" fmla="*/ 0 h 30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65"/>
                <a:gd name="T22" fmla="*/ 0 h 301"/>
                <a:gd name="T23" fmla="*/ 265 w 265"/>
                <a:gd name="T24" fmla="*/ 301 h 30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65" h="301">
                  <a:moveTo>
                    <a:pt x="0" y="0"/>
                  </a:moveTo>
                  <a:lnTo>
                    <a:pt x="133" y="75"/>
                  </a:lnTo>
                  <a:lnTo>
                    <a:pt x="265" y="149"/>
                  </a:lnTo>
                  <a:lnTo>
                    <a:pt x="134" y="226"/>
                  </a:lnTo>
                  <a:lnTo>
                    <a:pt x="2" y="301"/>
                  </a:lnTo>
                  <a:lnTo>
                    <a:pt x="1" y="1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43" name="Line 19"/>
            <p:cNvSpPr>
              <a:spLocks noChangeShapeType="1"/>
            </p:cNvSpPr>
            <p:nvPr/>
          </p:nvSpPr>
          <p:spPr bwMode="auto">
            <a:xfrm flipH="1">
              <a:off x="7789073" y="1360598"/>
              <a:ext cx="193357" cy="11127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44" name="Line 20"/>
            <p:cNvSpPr>
              <a:spLocks noChangeShapeType="1"/>
            </p:cNvSpPr>
            <p:nvPr/>
          </p:nvSpPr>
          <p:spPr bwMode="auto">
            <a:xfrm flipH="1">
              <a:off x="7595716" y="1471872"/>
              <a:ext cx="193357" cy="11127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45" name="Line 21"/>
            <p:cNvSpPr>
              <a:spLocks noChangeShapeType="1"/>
            </p:cNvSpPr>
            <p:nvPr/>
          </p:nvSpPr>
          <p:spPr bwMode="auto">
            <a:xfrm flipH="1" flipV="1">
              <a:off x="7595716" y="1363527"/>
              <a:ext cx="2930" cy="219619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46" name="Line 22"/>
            <p:cNvSpPr>
              <a:spLocks noChangeShapeType="1"/>
            </p:cNvSpPr>
            <p:nvPr/>
          </p:nvSpPr>
          <p:spPr bwMode="auto">
            <a:xfrm flipH="1" flipV="1">
              <a:off x="7592786" y="1140979"/>
              <a:ext cx="2930" cy="22254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47" name="Line 23"/>
            <p:cNvSpPr>
              <a:spLocks noChangeShapeType="1"/>
            </p:cNvSpPr>
            <p:nvPr/>
          </p:nvSpPr>
          <p:spPr bwMode="auto">
            <a:xfrm>
              <a:off x="7592786" y="1140979"/>
              <a:ext cx="193357" cy="11127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48" name="Line 24"/>
            <p:cNvSpPr>
              <a:spLocks noChangeShapeType="1"/>
            </p:cNvSpPr>
            <p:nvPr/>
          </p:nvSpPr>
          <p:spPr bwMode="auto">
            <a:xfrm>
              <a:off x="7786143" y="1252253"/>
              <a:ext cx="196286" cy="108346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49" name="Freeform 25"/>
            <p:cNvSpPr>
              <a:spLocks noEditPoints="1"/>
            </p:cNvSpPr>
            <p:nvPr/>
          </p:nvSpPr>
          <p:spPr bwMode="auto">
            <a:xfrm>
              <a:off x="7220721" y="927216"/>
              <a:ext cx="134764" cy="210835"/>
            </a:xfrm>
            <a:custGeom>
              <a:avLst/>
              <a:gdLst>
                <a:gd name="T0" fmla="*/ 2 w 94"/>
                <a:gd name="T1" fmla="*/ 0 h 145"/>
                <a:gd name="T2" fmla="*/ 1 w 94"/>
                <a:gd name="T3" fmla="*/ 0 h 145"/>
                <a:gd name="T4" fmla="*/ 1 w 94"/>
                <a:gd name="T5" fmla="*/ 1 h 145"/>
                <a:gd name="T6" fmla="*/ 1 w 94"/>
                <a:gd name="T7" fmla="*/ 4 h 145"/>
                <a:gd name="T8" fmla="*/ 2 w 94"/>
                <a:gd name="T9" fmla="*/ 4 h 145"/>
                <a:gd name="T10" fmla="*/ 3 w 94"/>
                <a:gd name="T11" fmla="*/ 4 h 145"/>
                <a:gd name="T12" fmla="*/ 3 w 94"/>
                <a:gd name="T13" fmla="*/ 3 h 145"/>
                <a:gd name="T14" fmla="*/ 4 w 94"/>
                <a:gd name="T15" fmla="*/ 3 h 145"/>
                <a:gd name="T16" fmla="*/ 4 w 94"/>
                <a:gd name="T17" fmla="*/ 2 h 145"/>
                <a:gd name="T18" fmla="*/ 4 w 94"/>
                <a:gd name="T19" fmla="*/ 1 h 145"/>
                <a:gd name="T20" fmla="*/ 3 w 94"/>
                <a:gd name="T21" fmla="*/ 1 h 145"/>
                <a:gd name="T22" fmla="*/ 3 w 94"/>
                <a:gd name="T23" fmla="*/ 1 h 145"/>
                <a:gd name="T24" fmla="*/ 2 w 94"/>
                <a:gd name="T25" fmla="*/ 1 h 145"/>
                <a:gd name="T26" fmla="*/ 2 w 94"/>
                <a:gd name="T27" fmla="*/ 0 h 145"/>
                <a:gd name="T28" fmla="*/ 2 w 94"/>
                <a:gd name="T29" fmla="*/ 0 h 145"/>
                <a:gd name="T30" fmla="*/ 3 w 94"/>
                <a:gd name="T31" fmla="*/ 0 h 145"/>
                <a:gd name="T32" fmla="*/ 4 w 94"/>
                <a:gd name="T33" fmla="*/ 0 h 145"/>
                <a:gd name="T34" fmla="*/ 4 w 94"/>
                <a:gd name="T35" fmla="*/ 0 h 145"/>
                <a:gd name="T36" fmla="*/ 5 w 94"/>
                <a:gd name="T37" fmla="*/ 1 h 145"/>
                <a:gd name="T38" fmla="*/ 5 w 94"/>
                <a:gd name="T39" fmla="*/ 1 h 145"/>
                <a:gd name="T40" fmla="*/ 5 w 94"/>
                <a:gd name="T41" fmla="*/ 2 h 145"/>
                <a:gd name="T42" fmla="*/ 5 w 94"/>
                <a:gd name="T43" fmla="*/ 3 h 145"/>
                <a:gd name="T44" fmla="*/ 5 w 94"/>
                <a:gd name="T45" fmla="*/ 3 h 145"/>
                <a:gd name="T46" fmla="*/ 4 w 94"/>
                <a:gd name="T47" fmla="*/ 4 h 145"/>
                <a:gd name="T48" fmla="*/ 3 w 94"/>
                <a:gd name="T49" fmla="*/ 4 h 145"/>
                <a:gd name="T50" fmla="*/ 3 w 94"/>
                <a:gd name="T51" fmla="*/ 4 h 145"/>
                <a:gd name="T52" fmla="*/ 4 w 94"/>
                <a:gd name="T53" fmla="*/ 5 h 145"/>
                <a:gd name="T54" fmla="*/ 4 w 94"/>
                <a:gd name="T55" fmla="*/ 5 h 145"/>
                <a:gd name="T56" fmla="*/ 5 w 94"/>
                <a:gd name="T57" fmla="*/ 6 h 145"/>
                <a:gd name="T58" fmla="*/ 5 w 94"/>
                <a:gd name="T59" fmla="*/ 7 h 145"/>
                <a:gd name="T60" fmla="*/ 5 w 94"/>
                <a:gd name="T61" fmla="*/ 8 h 145"/>
                <a:gd name="T62" fmla="*/ 5 w 94"/>
                <a:gd name="T63" fmla="*/ 9 h 145"/>
                <a:gd name="T64" fmla="*/ 4 w 94"/>
                <a:gd name="T65" fmla="*/ 9 h 145"/>
                <a:gd name="T66" fmla="*/ 4 w 94"/>
                <a:gd name="T67" fmla="*/ 8 h 145"/>
                <a:gd name="T68" fmla="*/ 4 w 94"/>
                <a:gd name="T69" fmla="*/ 7 h 145"/>
                <a:gd name="T70" fmla="*/ 4 w 94"/>
                <a:gd name="T71" fmla="*/ 6 h 145"/>
                <a:gd name="T72" fmla="*/ 3 w 94"/>
                <a:gd name="T73" fmla="*/ 6 h 145"/>
                <a:gd name="T74" fmla="*/ 3 w 94"/>
                <a:gd name="T75" fmla="*/ 5 h 145"/>
                <a:gd name="T76" fmla="*/ 2 w 94"/>
                <a:gd name="T77" fmla="*/ 5 h 145"/>
                <a:gd name="T78" fmla="*/ 2 w 94"/>
                <a:gd name="T79" fmla="*/ 5 h 145"/>
                <a:gd name="T80" fmla="*/ 1 w 94"/>
                <a:gd name="T81" fmla="*/ 5 h 145"/>
                <a:gd name="T82" fmla="*/ 1 w 94"/>
                <a:gd name="T83" fmla="*/ 9 h 145"/>
                <a:gd name="T84" fmla="*/ 0 w 94"/>
                <a:gd name="T85" fmla="*/ 9 h 145"/>
                <a:gd name="T86" fmla="*/ 0 w 94"/>
                <a:gd name="T87" fmla="*/ 0 h 145"/>
                <a:gd name="T88" fmla="*/ 1 w 94"/>
                <a:gd name="T89" fmla="*/ 0 h 145"/>
                <a:gd name="T90" fmla="*/ 2 w 94"/>
                <a:gd name="T91" fmla="*/ 0 h 145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94"/>
                <a:gd name="T139" fmla="*/ 0 h 145"/>
                <a:gd name="T140" fmla="*/ 94 w 94"/>
                <a:gd name="T141" fmla="*/ 145 h 145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94" h="145">
                  <a:moveTo>
                    <a:pt x="37" y="15"/>
                  </a:moveTo>
                  <a:lnTo>
                    <a:pt x="26" y="15"/>
                  </a:lnTo>
                  <a:lnTo>
                    <a:pt x="18" y="16"/>
                  </a:lnTo>
                  <a:lnTo>
                    <a:pt x="18" y="68"/>
                  </a:lnTo>
                  <a:lnTo>
                    <a:pt x="38" y="68"/>
                  </a:lnTo>
                  <a:lnTo>
                    <a:pt x="51" y="67"/>
                  </a:lnTo>
                  <a:lnTo>
                    <a:pt x="61" y="62"/>
                  </a:lnTo>
                  <a:lnTo>
                    <a:pt x="68" y="53"/>
                  </a:lnTo>
                  <a:lnTo>
                    <a:pt x="70" y="41"/>
                  </a:lnTo>
                  <a:lnTo>
                    <a:pt x="68" y="31"/>
                  </a:lnTo>
                  <a:lnTo>
                    <a:pt x="64" y="24"/>
                  </a:lnTo>
                  <a:lnTo>
                    <a:pt x="57" y="19"/>
                  </a:lnTo>
                  <a:lnTo>
                    <a:pt x="47" y="16"/>
                  </a:lnTo>
                  <a:lnTo>
                    <a:pt x="37" y="15"/>
                  </a:lnTo>
                  <a:close/>
                  <a:moveTo>
                    <a:pt x="36" y="0"/>
                  </a:moveTo>
                  <a:lnTo>
                    <a:pt x="53" y="1"/>
                  </a:lnTo>
                  <a:lnTo>
                    <a:pt x="67" y="6"/>
                  </a:lnTo>
                  <a:lnTo>
                    <a:pt x="78" y="12"/>
                  </a:lnTo>
                  <a:lnTo>
                    <a:pt x="83" y="20"/>
                  </a:lnTo>
                  <a:lnTo>
                    <a:pt x="87" y="29"/>
                  </a:lnTo>
                  <a:lnTo>
                    <a:pt x="88" y="39"/>
                  </a:lnTo>
                  <a:lnTo>
                    <a:pt x="86" y="52"/>
                  </a:lnTo>
                  <a:lnTo>
                    <a:pt x="81" y="63"/>
                  </a:lnTo>
                  <a:lnTo>
                    <a:pt x="72" y="70"/>
                  </a:lnTo>
                  <a:lnTo>
                    <a:pt x="61" y="76"/>
                  </a:lnTo>
                  <a:lnTo>
                    <a:pt x="61" y="77"/>
                  </a:lnTo>
                  <a:lnTo>
                    <a:pt x="71" y="82"/>
                  </a:lnTo>
                  <a:lnTo>
                    <a:pt x="78" y="92"/>
                  </a:lnTo>
                  <a:lnTo>
                    <a:pt x="83" y="106"/>
                  </a:lnTo>
                  <a:lnTo>
                    <a:pt x="86" y="123"/>
                  </a:lnTo>
                  <a:lnTo>
                    <a:pt x="91" y="136"/>
                  </a:lnTo>
                  <a:lnTo>
                    <a:pt x="94" y="145"/>
                  </a:lnTo>
                  <a:lnTo>
                    <a:pt x="74" y="145"/>
                  </a:lnTo>
                  <a:lnTo>
                    <a:pt x="72" y="138"/>
                  </a:lnTo>
                  <a:lnTo>
                    <a:pt x="69" y="126"/>
                  </a:lnTo>
                  <a:lnTo>
                    <a:pt x="65" y="110"/>
                  </a:lnTo>
                  <a:lnTo>
                    <a:pt x="61" y="98"/>
                  </a:lnTo>
                  <a:lnTo>
                    <a:pt x="55" y="90"/>
                  </a:lnTo>
                  <a:lnTo>
                    <a:pt x="47" y="84"/>
                  </a:lnTo>
                  <a:lnTo>
                    <a:pt x="37" y="82"/>
                  </a:lnTo>
                  <a:lnTo>
                    <a:pt x="18" y="82"/>
                  </a:lnTo>
                  <a:lnTo>
                    <a:pt x="18" y="145"/>
                  </a:lnTo>
                  <a:lnTo>
                    <a:pt x="0" y="145"/>
                  </a:lnTo>
                  <a:lnTo>
                    <a:pt x="0" y="4"/>
                  </a:lnTo>
                  <a:lnTo>
                    <a:pt x="17" y="1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50" name="Freeform 26"/>
            <p:cNvSpPr>
              <a:spLocks/>
            </p:cNvSpPr>
            <p:nvPr/>
          </p:nvSpPr>
          <p:spPr bwMode="auto">
            <a:xfrm>
              <a:off x="7378922" y="1070701"/>
              <a:ext cx="35156" cy="99561"/>
            </a:xfrm>
            <a:custGeom>
              <a:avLst/>
              <a:gdLst>
                <a:gd name="T0" fmla="*/ 1 w 23"/>
                <a:gd name="T1" fmla="*/ 0 h 69"/>
                <a:gd name="T2" fmla="*/ 2 w 23"/>
                <a:gd name="T3" fmla="*/ 0 h 69"/>
                <a:gd name="T4" fmla="*/ 2 w 23"/>
                <a:gd name="T5" fmla="*/ 4 h 69"/>
                <a:gd name="T6" fmla="*/ 1 w 23"/>
                <a:gd name="T7" fmla="*/ 4 h 69"/>
                <a:gd name="T8" fmla="*/ 1 w 23"/>
                <a:gd name="T9" fmla="*/ 0 h 69"/>
                <a:gd name="T10" fmla="*/ 1 w 23"/>
                <a:gd name="T11" fmla="*/ 0 h 69"/>
                <a:gd name="T12" fmla="*/ 1 w 23"/>
                <a:gd name="T13" fmla="*/ 0 h 69"/>
                <a:gd name="T14" fmla="*/ 0 w 23"/>
                <a:gd name="T15" fmla="*/ 0 h 69"/>
                <a:gd name="T16" fmla="*/ 1 w 23"/>
                <a:gd name="T17" fmla="*/ 0 h 6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3"/>
                <a:gd name="T28" fmla="*/ 0 h 69"/>
                <a:gd name="T29" fmla="*/ 23 w 23"/>
                <a:gd name="T30" fmla="*/ 69 h 6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3" h="69">
                  <a:moveTo>
                    <a:pt x="15" y="0"/>
                  </a:moveTo>
                  <a:lnTo>
                    <a:pt x="23" y="0"/>
                  </a:lnTo>
                  <a:lnTo>
                    <a:pt x="23" y="69"/>
                  </a:lnTo>
                  <a:lnTo>
                    <a:pt x="14" y="69"/>
                  </a:lnTo>
                  <a:lnTo>
                    <a:pt x="14" y="9"/>
                  </a:lnTo>
                  <a:lnTo>
                    <a:pt x="13" y="9"/>
                  </a:lnTo>
                  <a:lnTo>
                    <a:pt x="1" y="15"/>
                  </a:lnTo>
                  <a:lnTo>
                    <a:pt x="0" y="8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51" name="Freeform 27"/>
            <p:cNvSpPr>
              <a:spLocks noEditPoints="1"/>
            </p:cNvSpPr>
            <p:nvPr/>
          </p:nvSpPr>
          <p:spPr bwMode="auto">
            <a:xfrm>
              <a:off x="7449234" y="1094127"/>
              <a:ext cx="58593" cy="79063"/>
            </a:xfrm>
            <a:custGeom>
              <a:avLst/>
              <a:gdLst>
                <a:gd name="T0" fmla="*/ 1 w 41"/>
                <a:gd name="T1" fmla="*/ 2 h 54"/>
                <a:gd name="T2" fmla="*/ 1 w 41"/>
                <a:gd name="T3" fmla="*/ 2 h 54"/>
                <a:gd name="T4" fmla="*/ 1 w 41"/>
                <a:gd name="T5" fmla="*/ 2 h 54"/>
                <a:gd name="T6" fmla="*/ 0 w 41"/>
                <a:gd name="T7" fmla="*/ 3 h 54"/>
                <a:gd name="T8" fmla="*/ 0 w 41"/>
                <a:gd name="T9" fmla="*/ 3 h 54"/>
                <a:gd name="T10" fmla="*/ 0 w 41"/>
                <a:gd name="T11" fmla="*/ 3 h 54"/>
                <a:gd name="T12" fmla="*/ 0 w 41"/>
                <a:gd name="T13" fmla="*/ 3 h 54"/>
                <a:gd name="T14" fmla="*/ 0 w 41"/>
                <a:gd name="T15" fmla="*/ 3 h 54"/>
                <a:gd name="T16" fmla="*/ 1 w 41"/>
                <a:gd name="T17" fmla="*/ 3 h 54"/>
                <a:gd name="T18" fmla="*/ 1 w 41"/>
                <a:gd name="T19" fmla="*/ 3 h 54"/>
                <a:gd name="T20" fmla="*/ 1 w 41"/>
                <a:gd name="T21" fmla="*/ 3 h 54"/>
                <a:gd name="T22" fmla="*/ 1 w 41"/>
                <a:gd name="T23" fmla="*/ 3 h 54"/>
                <a:gd name="T24" fmla="*/ 1 w 41"/>
                <a:gd name="T25" fmla="*/ 3 h 54"/>
                <a:gd name="T26" fmla="*/ 1 w 41"/>
                <a:gd name="T27" fmla="*/ 3 h 54"/>
                <a:gd name="T28" fmla="*/ 1 w 41"/>
                <a:gd name="T29" fmla="*/ 3 h 54"/>
                <a:gd name="T30" fmla="*/ 1 w 41"/>
                <a:gd name="T31" fmla="*/ 3 h 54"/>
                <a:gd name="T32" fmla="*/ 1 w 41"/>
                <a:gd name="T33" fmla="*/ 2 h 54"/>
                <a:gd name="T34" fmla="*/ 1 w 41"/>
                <a:gd name="T35" fmla="*/ 0 h 54"/>
                <a:gd name="T36" fmla="*/ 1 w 41"/>
                <a:gd name="T37" fmla="*/ 1 h 54"/>
                <a:gd name="T38" fmla="*/ 2 w 41"/>
                <a:gd name="T39" fmla="*/ 1 h 54"/>
                <a:gd name="T40" fmla="*/ 2 w 41"/>
                <a:gd name="T41" fmla="*/ 1 h 54"/>
                <a:gd name="T42" fmla="*/ 2 w 41"/>
                <a:gd name="T43" fmla="*/ 2 h 54"/>
                <a:gd name="T44" fmla="*/ 2 w 41"/>
                <a:gd name="T45" fmla="*/ 3 h 54"/>
                <a:gd name="T46" fmla="*/ 2 w 41"/>
                <a:gd name="T47" fmla="*/ 3 h 54"/>
                <a:gd name="T48" fmla="*/ 2 w 41"/>
                <a:gd name="T49" fmla="*/ 3 h 54"/>
                <a:gd name="T50" fmla="*/ 2 w 41"/>
                <a:gd name="T51" fmla="*/ 3 h 54"/>
                <a:gd name="T52" fmla="*/ 2 w 41"/>
                <a:gd name="T53" fmla="*/ 3 h 54"/>
                <a:gd name="T54" fmla="*/ 2 w 41"/>
                <a:gd name="T55" fmla="*/ 3 h 54"/>
                <a:gd name="T56" fmla="*/ 1 w 41"/>
                <a:gd name="T57" fmla="*/ 3 h 54"/>
                <a:gd name="T58" fmla="*/ 1 w 41"/>
                <a:gd name="T59" fmla="*/ 3 h 54"/>
                <a:gd name="T60" fmla="*/ 1 w 41"/>
                <a:gd name="T61" fmla="*/ 3 h 54"/>
                <a:gd name="T62" fmla="*/ 1 w 41"/>
                <a:gd name="T63" fmla="*/ 3 h 54"/>
                <a:gd name="T64" fmla="*/ 0 w 41"/>
                <a:gd name="T65" fmla="*/ 3 h 54"/>
                <a:gd name="T66" fmla="*/ 0 w 41"/>
                <a:gd name="T67" fmla="*/ 3 h 54"/>
                <a:gd name="T68" fmla="*/ 0 w 41"/>
                <a:gd name="T69" fmla="*/ 3 h 54"/>
                <a:gd name="T70" fmla="*/ 0 w 41"/>
                <a:gd name="T71" fmla="*/ 3 h 54"/>
                <a:gd name="T72" fmla="*/ 0 w 41"/>
                <a:gd name="T73" fmla="*/ 3 h 54"/>
                <a:gd name="T74" fmla="*/ 0 w 41"/>
                <a:gd name="T75" fmla="*/ 3 h 54"/>
                <a:gd name="T76" fmla="*/ 0 w 41"/>
                <a:gd name="T77" fmla="*/ 2 h 54"/>
                <a:gd name="T78" fmla="*/ 0 w 41"/>
                <a:gd name="T79" fmla="*/ 2 h 54"/>
                <a:gd name="T80" fmla="*/ 1 w 41"/>
                <a:gd name="T81" fmla="*/ 2 h 54"/>
                <a:gd name="T82" fmla="*/ 1 w 41"/>
                <a:gd name="T83" fmla="*/ 2 h 54"/>
                <a:gd name="T84" fmla="*/ 1 w 41"/>
                <a:gd name="T85" fmla="*/ 2 h 54"/>
                <a:gd name="T86" fmla="*/ 1 w 41"/>
                <a:gd name="T87" fmla="*/ 2 h 54"/>
                <a:gd name="T88" fmla="*/ 1 w 41"/>
                <a:gd name="T89" fmla="*/ 1 h 54"/>
                <a:gd name="T90" fmla="*/ 1 w 41"/>
                <a:gd name="T91" fmla="*/ 1 h 54"/>
                <a:gd name="T92" fmla="*/ 1 w 41"/>
                <a:gd name="T93" fmla="*/ 1 h 54"/>
                <a:gd name="T94" fmla="*/ 1 w 41"/>
                <a:gd name="T95" fmla="*/ 1 h 54"/>
                <a:gd name="T96" fmla="*/ 1 w 41"/>
                <a:gd name="T97" fmla="*/ 1 h 54"/>
                <a:gd name="T98" fmla="*/ 1 w 41"/>
                <a:gd name="T99" fmla="*/ 1 h 54"/>
                <a:gd name="T100" fmla="*/ 0 w 41"/>
                <a:gd name="T101" fmla="*/ 1 h 54"/>
                <a:gd name="T102" fmla="*/ 0 w 41"/>
                <a:gd name="T103" fmla="*/ 1 h 54"/>
                <a:gd name="T104" fmla="*/ 0 w 41"/>
                <a:gd name="T105" fmla="*/ 1 h 54"/>
                <a:gd name="T106" fmla="*/ 0 w 41"/>
                <a:gd name="T107" fmla="*/ 1 h 54"/>
                <a:gd name="T108" fmla="*/ 0 w 41"/>
                <a:gd name="T109" fmla="*/ 1 h 54"/>
                <a:gd name="T110" fmla="*/ 0 w 41"/>
                <a:gd name="T111" fmla="*/ 1 h 54"/>
                <a:gd name="T112" fmla="*/ 1 w 41"/>
                <a:gd name="T113" fmla="*/ 0 h 54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41"/>
                <a:gd name="T172" fmla="*/ 0 h 54"/>
                <a:gd name="T173" fmla="*/ 41 w 41"/>
                <a:gd name="T174" fmla="*/ 54 h 54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41" h="54">
                  <a:moveTo>
                    <a:pt x="31" y="26"/>
                  </a:moveTo>
                  <a:lnTo>
                    <a:pt x="24" y="27"/>
                  </a:lnTo>
                  <a:lnTo>
                    <a:pt x="17" y="28"/>
                  </a:lnTo>
                  <a:lnTo>
                    <a:pt x="12" y="33"/>
                  </a:lnTo>
                  <a:lnTo>
                    <a:pt x="10" y="38"/>
                  </a:lnTo>
                  <a:lnTo>
                    <a:pt x="10" y="41"/>
                  </a:lnTo>
                  <a:lnTo>
                    <a:pt x="12" y="44"/>
                  </a:lnTo>
                  <a:lnTo>
                    <a:pt x="13" y="46"/>
                  </a:lnTo>
                  <a:lnTo>
                    <a:pt x="16" y="47"/>
                  </a:lnTo>
                  <a:lnTo>
                    <a:pt x="19" y="47"/>
                  </a:lnTo>
                  <a:lnTo>
                    <a:pt x="23" y="47"/>
                  </a:lnTo>
                  <a:lnTo>
                    <a:pt x="26" y="46"/>
                  </a:lnTo>
                  <a:lnTo>
                    <a:pt x="28" y="43"/>
                  </a:lnTo>
                  <a:lnTo>
                    <a:pt x="30" y="41"/>
                  </a:lnTo>
                  <a:lnTo>
                    <a:pt x="31" y="38"/>
                  </a:lnTo>
                  <a:lnTo>
                    <a:pt x="31" y="36"/>
                  </a:lnTo>
                  <a:lnTo>
                    <a:pt x="31" y="26"/>
                  </a:lnTo>
                  <a:close/>
                  <a:moveTo>
                    <a:pt x="21" y="0"/>
                  </a:moveTo>
                  <a:lnTo>
                    <a:pt x="30" y="2"/>
                  </a:lnTo>
                  <a:lnTo>
                    <a:pt x="37" y="7"/>
                  </a:lnTo>
                  <a:lnTo>
                    <a:pt x="40" y="13"/>
                  </a:lnTo>
                  <a:lnTo>
                    <a:pt x="41" y="22"/>
                  </a:lnTo>
                  <a:lnTo>
                    <a:pt x="41" y="40"/>
                  </a:lnTo>
                  <a:lnTo>
                    <a:pt x="41" y="47"/>
                  </a:lnTo>
                  <a:lnTo>
                    <a:pt x="41" y="53"/>
                  </a:lnTo>
                  <a:lnTo>
                    <a:pt x="32" y="53"/>
                  </a:lnTo>
                  <a:lnTo>
                    <a:pt x="32" y="47"/>
                  </a:lnTo>
                  <a:lnTo>
                    <a:pt x="29" y="49"/>
                  </a:lnTo>
                  <a:lnTo>
                    <a:pt x="26" y="52"/>
                  </a:lnTo>
                  <a:lnTo>
                    <a:pt x="22" y="53"/>
                  </a:lnTo>
                  <a:lnTo>
                    <a:pt x="16" y="54"/>
                  </a:lnTo>
                  <a:lnTo>
                    <a:pt x="11" y="53"/>
                  </a:lnTo>
                  <a:lnTo>
                    <a:pt x="8" y="52"/>
                  </a:lnTo>
                  <a:lnTo>
                    <a:pt x="5" y="50"/>
                  </a:lnTo>
                  <a:lnTo>
                    <a:pt x="2" y="47"/>
                  </a:lnTo>
                  <a:lnTo>
                    <a:pt x="1" y="43"/>
                  </a:lnTo>
                  <a:lnTo>
                    <a:pt x="0" y="39"/>
                  </a:lnTo>
                  <a:lnTo>
                    <a:pt x="2" y="32"/>
                  </a:lnTo>
                  <a:lnTo>
                    <a:pt x="9" y="25"/>
                  </a:lnTo>
                  <a:lnTo>
                    <a:pt x="19" y="22"/>
                  </a:lnTo>
                  <a:lnTo>
                    <a:pt x="31" y="20"/>
                  </a:lnTo>
                  <a:lnTo>
                    <a:pt x="31" y="19"/>
                  </a:lnTo>
                  <a:lnTo>
                    <a:pt x="31" y="18"/>
                  </a:lnTo>
                  <a:lnTo>
                    <a:pt x="31" y="15"/>
                  </a:lnTo>
                  <a:lnTo>
                    <a:pt x="30" y="12"/>
                  </a:lnTo>
                  <a:lnTo>
                    <a:pt x="29" y="11"/>
                  </a:lnTo>
                  <a:lnTo>
                    <a:pt x="27" y="9"/>
                  </a:lnTo>
                  <a:lnTo>
                    <a:pt x="24" y="8"/>
                  </a:lnTo>
                  <a:lnTo>
                    <a:pt x="20" y="7"/>
                  </a:lnTo>
                  <a:lnTo>
                    <a:pt x="15" y="8"/>
                  </a:lnTo>
                  <a:lnTo>
                    <a:pt x="10" y="9"/>
                  </a:lnTo>
                  <a:lnTo>
                    <a:pt x="7" y="11"/>
                  </a:lnTo>
                  <a:lnTo>
                    <a:pt x="5" y="5"/>
                  </a:lnTo>
                  <a:lnTo>
                    <a:pt x="9" y="2"/>
                  </a:lnTo>
                  <a:lnTo>
                    <a:pt x="15" y="1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52" name="Rectangle 70"/>
            <p:cNvSpPr>
              <a:spLocks noChangeArrowheads="1"/>
            </p:cNvSpPr>
            <p:nvPr/>
          </p:nvSpPr>
          <p:spPr bwMode="auto">
            <a:xfrm>
              <a:off x="7373063" y="2394273"/>
              <a:ext cx="606437" cy="43924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2800"/>
            </a:p>
          </p:txBody>
        </p:sp>
        <p:sp>
          <p:nvSpPr>
            <p:cNvPr id="53" name="Line 71"/>
            <p:cNvSpPr>
              <a:spLocks noChangeShapeType="1"/>
            </p:cNvSpPr>
            <p:nvPr/>
          </p:nvSpPr>
          <p:spPr bwMode="auto">
            <a:xfrm>
              <a:off x="7979500" y="2394273"/>
              <a:ext cx="2930" cy="4392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54" name="Line 72"/>
            <p:cNvSpPr>
              <a:spLocks noChangeShapeType="1"/>
            </p:cNvSpPr>
            <p:nvPr/>
          </p:nvSpPr>
          <p:spPr bwMode="auto">
            <a:xfrm flipH="1">
              <a:off x="7373063" y="2438197"/>
              <a:ext cx="606437" cy="292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55" name="Line 73"/>
            <p:cNvSpPr>
              <a:spLocks noChangeShapeType="1"/>
            </p:cNvSpPr>
            <p:nvPr/>
          </p:nvSpPr>
          <p:spPr bwMode="auto">
            <a:xfrm flipV="1">
              <a:off x="7373063" y="2394273"/>
              <a:ext cx="2930" cy="4392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56" name="Line 74"/>
            <p:cNvSpPr>
              <a:spLocks noChangeShapeType="1"/>
            </p:cNvSpPr>
            <p:nvPr/>
          </p:nvSpPr>
          <p:spPr bwMode="auto">
            <a:xfrm>
              <a:off x="7373063" y="2394273"/>
              <a:ext cx="606437" cy="292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57" name="Freeform 75"/>
            <p:cNvSpPr>
              <a:spLocks/>
            </p:cNvSpPr>
            <p:nvPr/>
          </p:nvSpPr>
          <p:spPr bwMode="auto">
            <a:xfrm>
              <a:off x="6968772" y="2192224"/>
              <a:ext cx="386713" cy="442167"/>
            </a:xfrm>
            <a:custGeom>
              <a:avLst/>
              <a:gdLst>
                <a:gd name="T0" fmla="*/ 16 w 265"/>
                <a:gd name="T1" fmla="*/ 0 h 301"/>
                <a:gd name="T2" fmla="*/ 16 w 265"/>
                <a:gd name="T3" fmla="*/ 10 h 301"/>
                <a:gd name="T4" fmla="*/ 16 w 265"/>
                <a:gd name="T5" fmla="*/ 19 h 301"/>
                <a:gd name="T6" fmla="*/ 8 w 265"/>
                <a:gd name="T7" fmla="*/ 15 h 301"/>
                <a:gd name="T8" fmla="*/ 0 w 265"/>
                <a:gd name="T9" fmla="*/ 10 h 301"/>
                <a:gd name="T10" fmla="*/ 8 w 265"/>
                <a:gd name="T11" fmla="*/ 5 h 301"/>
                <a:gd name="T12" fmla="*/ 16 w 265"/>
                <a:gd name="T13" fmla="*/ 0 h 30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65"/>
                <a:gd name="T22" fmla="*/ 0 h 301"/>
                <a:gd name="T23" fmla="*/ 265 w 265"/>
                <a:gd name="T24" fmla="*/ 301 h 30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65" h="301">
                  <a:moveTo>
                    <a:pt x="265" y="0"/>
                  </a:moveTo>
                  <a:lnTo>
                    <a:pt x="264" y="150"/>
                  </a:lnTo>
                  <a:lnTo>
                    <a:pt x="264" y="301"/>
                  </a:lnTo>
                  <a:lnTo>
                    <a:pt x="131" y="226"/>
                  </a:lnTo>
                  <a:lnTo>
                    <a:pt x="0" y="149"/>
                  </a:lnTo>
                  <a:lnTo>
                    <a:pt x="132" y="75"/>
                  </a:lnTo>
                  <a:lnTo>
                    <a:pt x="26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58" name="Line 76"/>
            <p:cNvSpPr>
              <a:spLocks noChangeShapeType="1"/>
            </p:cNvSpPr>
            <p:nvPr/>
          </p:nvSpPr>
          <p:spPr bwMode="auto">
            <a:xfrm>
              <a:off x="6968772" y="2411843"/>
              <a:ext cx="193357" cy="11127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59" name="Line 77"/>
            <p:cNvSpPr>
              <a:spLocks noChangeShapeType="1"/>
            </p:cNvSpPr>
            <p:nvPr/>
          </p:nvSpPr>
          <p:spPr bwMode="auto">
            <a:xfrm>
              <a:off x="7162128" y="2523117"/>
              <a:ext cx="193357" cy="11127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0" name="Line 78"/>
            <p:cNvSpPr>
              <a:spLocks noChangeShapeType="1"/>
            </p:cNvSpPr>
            <p:nvPr/>
          </p:nvSpPr>
          <p:spPr bwMode="auto">
            <a:xfrm flipV="1">
              <a:off x="7355485" y="2411843"/>
              <a:ext cx="2930" cy="22254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1" name="Line 79"/>
            <p:cNvSpPr>
              <a:spLocks noChangeShapeType="1"/>
            </p:cNvSpPr>
            <p:nvPr/>
          </p:nvSpPr>
          <p:spPr bwMode="auto">
            <a:xfrm flipV="1">
              <a:off x="7355485" y="2192224"/>
              <a:ext cx="2930" cy="219619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2" name="Line 80"/>
            <p:cNvSpPr>
              <a:spLocks noChangeShapeType="1"/>
            </p:cNvSpPr>
            <p:nvPr/>
          </p:nvSpPr>
          <p:spPr bwMode="auto">
            <a:xfrm flipH="1">
              <a:off x="7162128" y="2192224"/>
              <a:ext cx="193357" cy="11127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8" name="Line 81"/>
            <p:cNvSpPr>
              <a:spLocks noChangeShapeType="1"/>
            </p:cNvSpPr>
            <p:nvPr/>
          </p:nvSpPr>
          <p:spPr bwMode="auto">
            <a:xfrm flipH="1">
              <a:off x="6968772" y="2303497"/>
              <a:ext cx="193357" cy="108346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71" name="Freeform 85"/>
            <p:cNvSpPr>
              <a:spLocks noEditPoints="1"/>
            </p:cNvSpPr>
            <p:nvPr/>
          </p:nvSpPr>
          <p:spPr bwMode="auto">
            <a:xfrm>
              <a:off x="7428726" y="1823263"/>
              <a:ext cx="134764" cy="210835"/>
            </a:xfrm>
            <a:custGeom>
              <a:avLst/>
              <a:gdLst>
                <a:gd name="T0" fmla="*/ 2 w 94"/>
                <a:gd name="T1" fmla="*/ 1 h 143"/>
                <a:gd name="T2" fmla="*/ 1 w 94"/>
                <a:gd name="T3" fmla="*/ 1 h 143"/>
                <a:gd name="T4" fmla="*/ 1 w 94"/>
                <a:gd name="T5" fmla="*/ 1 h 143"/>
                <a:gd name="T6" fmla="*/ 1 w 94"/>
                <a:gd name="T7" fmla="*/ 5 h 143"/>
                <a:gd name="T8" fmla="*/ 2 w 94"/>
                <a:gd name="T9" fmla="*/ 5 h 143"/>
                <a:gd name="T10" fmla="*/ 3 w 94"/>
                <a:gd name="T11" fmla="*/ 5 h 143"/>
                <a:gd name="T12" fmla="*/ 3 w 94"/>
                <a:gd name="T13" fmla="*/ 4 h 143"/>
                <a:gd name="T14" fmla="*/ 4 w 94"/>
                <a:gd name="T15" fmla="*/ 4 h 143"/>
                <a:gd name="T16" fmla="*/ 4 w 94"/>
                <a:gd name="T17" fmla="*/ 3 h 143"/>
                <a:gd name="T18" fmla="*/ 4 w 94"/>
                <a:gd name="T19" fmla="*/ 2 h 143"/>
                <a:gd name="T20" fmla="*/ 3 w 94"/>
                <a:gd name="T21" fmla="*/ 2 h 143"/>
                <a:gd name="T22" fmla="*/ 3 w 94"/>
                <a:gd name="T23" fmla="*/ 2 h 143"/>
                <a:gd name="T24" fmla="*/ 2 w 94"/>
                <a:gd name="T25" fmla="*/ 1 h 143"/>
                <a:gd name="T26" fmla="*/ 2 w 94"/>
                <a:gd name="T27" fmla="*/ 1 h 143"/>
                <a:gd name="T28" fmla="*/ 2 w 94"/>
                <a:gd name="T29" fmla="*/ 0 h 143"/>
                <a:gd name="T30" fmla="*/ 3 w 94"/>
                <a:gd name="T31" fmla="*/ 1 h 143"/>
                <a:gd name="T32" fmla="*/ 4 w 94"/>
                <a:gd name="T33" fmla="*/ 1 h 143"/>
                <a:gd name="T34" fmla="*/ 4 w 94"/>
                <a:gd name="T35" fmla="*/ 1 h 143"/>
                <a:gd name="T36" fmla="*/ 5 w 94"/>
                <a:gd name="T37" fmla="*/ 2 h 143"/>
                <a:gd name="T38" fmla="*/ 5 w 94"/>
                <a:gd name="T39" fmla="*/ 2 h 143"/>
                <a:gd name="T40" fmla="*/ 5 w 94"/>
                <a:gd name="T41" fmla="*/ 3 h 143"/>
                <a:gd name="T42" fmla="*/ 5 w 94"/>
                <a:gd name="T43" fmla="*/ 4 h 143"/>
                <a:gd name="T44" fmla="*/ 5 w 94"/>
                <a:gd name="T45" fmla="*/ 4 h 143"/>
                <a:gd name="T46" fmla="*/ 4 w 94"/>
                <a:gd name="T47" fmla="*/ 5 h 143"/>
                <a:gd name="T48" fmla="*/ 3 w 94"/>
                <a:gd name="T49" fmla="*/ 5 h 143"/>
                <a:gd name="T50" fmla="*/ 3 w 94"/>
                <a:gd name="T51" fmla="*/ 5 h 143"/>
                <a:gd name="T52" fmla="*/ 4 w 94"/>
                <a:gd name="T53" fmla="*/ 6 h 143"/>
                <a:gd name="T54" fmla="*/ 4 w 94"/>
                <a:gd name="T55" fmla="*/ 6 h 143"/>
                <a:gd name="T56" fmla="*/ 5 w 94"/>
                <a:gd name="T57" fmla="*/ 7 h 143"/>
                <a:gd name="T58" fmla="*/ 5 w 94"/>
                <a:gd name="T59" fmla="*/ 8 h 143"/>
                <a:gd name="T60" fmla="*/ 5 w 94"/>
                <a:gd name="T61" fmla="*/ 9 h 143"/>
                <a:gd name="T62" fmla="*/ 5 w 94"/>
                <a:gd name="T63" fmla="*/ 9 h 143"/>
                <a:gd name="T64" fmla="*/ 4 w 94"/>
                <a:gd name="T65" fmla="*/ 9 h 143"/>
                <a:gd name="T66" fmla="*/ 4 w 94"/>
                <a:gd name="T67" fmla="*/ 9 h 143"/>
                <a:gd name="T68" fmla="*/ 4 w 94"/>
                <a:gd name="T69" fmla="*/ 8 h 143"/>
                <a:gd name="T70" fmla="*/ 4 w 94"/>
                <a:gd name="T71" fmla="*/ 7 h 143"/>
                <a:gd name="T72" fmla="*/ 3 w 94"/>
                <a:gd name="T73" fmla="*/ 7 h 143"/>
                <a:gd name="T74" fmla="*/ 3 w 94"/>
                <a:gd name="T75" fmla="*/ 6 h 143"/>
                <a:gd name="T76" fmla="*/ 2 w 94"/>
                <a:gd name="T77" fmla="*/ 6 h 143"/>
                <a:gd name="T78" fmla="*/ 2 w 94"/>
                <a:gd name="T79" fmla="*/ 6 h 143"/>
                <a:gd name="T80" fmla="*/ 1 w 94"/>
                <a:gd name="T81" fmla="*/ 6 h 143"/>
                <a:gd name="T82" fmla="*/ 1 w 94"/>
                <a:gd name="T83" fmla="*/ 9 h 143"/>
                <a:gd name="T84" fmla="*/ 0 w 94"/>
                <a:gd name="T85" fmla="*/ 9 h 143"/>
                <a:gd name="T86" fmla="*/ 0 w 94"/>
                <a:gd name="T87" fmla="*/ 1 h 143"/>
                <a:gd name="T88" fmla="*/ 1 w 94"/>
                <a:gd name="T89" fmla="*/ 0 h 143"/>
                <a:gd name="T90" fmla="*/ 2 w 94"/>
                <a:gd name="T91" fmla="*/ 0 h 14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94"/>
                <a:gd name="T139" fmla="*/ 0 h 143"/>
                <a:gd name="T140" fmla="*/ 94 w 94"/>
                <a:gd name="T141" fmla="*/ 143 h 143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94" h="143">
                  <a:moveTo>
                    <a:pt x="37" y="14"/>
                  </a:moveTo>
                  <a:lnTo>
                    <a:pt x="26" y="14"/>
                  </a:lnTo>
                  <a:lnTo>
                    <a:pt x="19" y="15"/>
                  </a:lnTo>
                  <a:lnTo>
                    <a:pt x="19" y="68"/>
                  </a:lnTo>
                  <a:lnTo>
                    <a:pt x="38" y="68"/>
                  </a:lnTo>
                  <a:lnTo>
                    <a:pt x="51" y="65"/>
                  </a:lnTo>
                  <a:lnTo>
                    <a:pt x="62" y="60"/>
                  </a:lnTo>
                  <a:lnTo>
                    <a:pt x="68" y="51"/>
                  </a:lnTo>
                  <a:lnTo>
                    <a:pt x="70" y="41"/>
                  </a:lnTo>
                  <a:lnTo>
                    <a:pt x="68" y="31"/>
                  </a:lnTo>
                  <a:lnTo>
                    <a:pt x="64" y="24"/>
                  </a:lnTo>
                  <a:lnTo>
                    <a:pt x="57" y="18"/>
                  </a:lnTo>
                  <a:lnTo>
                    <a:pt x="48" y="15"/>
                  </a:lnTo>
                  <a:lnTo>
                    <a:pt x="37" y="14"/>
                  </a:lnTo>
                  <a:close/>
                  <a:moveTo>
                    <a:pt x="36" y="0"/>
                  </a:moveTo>
                  <a:lnTo>
                    <a:pt x="53" y="1"/>
                  </a:lnTo>
                  <a:lnTo>
                    <a:pt x="67" y="4"/>
                  </a:lnTo>
                  <a:lnTo>
                    <a:pt x="77" y="11"/>
                  </a:lnTo>
                  <a:lnTo>
                    <a:pt x="83" y="18"/>
                  </a:lnTo>
                  <a:lnTo>
                    <a:pt x="87" y="28"/>
                  </a:lnTo>
                  <a:lnTo>
                    <a:pt x="88" y="39"/>
                  </a:lnTo>
                  <a:lnTo>
                    <a:pt x="86" y="51"/>
                  </a:lnTo>
                  <a:lnTo>
                    <a:pt x="81" y="61"/>
                  </a:lnTo>
                  <a:lnTo>
                    <a:pt x="72" y="70"/>
                  </a:lnTo>
                  <a:lnTo>
                    <a:pt x="62" y="75"/>
                  </a:lnTo>
                  <a:lnTo>
                    <a:pt x="71" y="82"/>
                  </a:lnTo>
                  <a:lnTo>
                    <a:pt x="78" y="91"/>
                  </a:lnTo>
                  <a:lnTo>
                    <a:pt x="82" y="104"/>
                  </a:lnTo>
                  <a:lnTo>
                    <a:pt x="86" y="123"/>
                  </a:lnTo>
                  <a:lnTo>
                    <a:pt x="91" y="135"/>
                  </a:lnTo>
                  <a:lnTo>
                    <a:pt x="94" y="143"/>
                  </a:lnTo>
                  <a:lnTo>
                    <a:pt x="74" y="143"/>
                  </a:lnTo>
                  <a:lnTo>
                    <a:pt x="71" y="137"/>
                  </a:lnTo>
                  <a:lnTo>
                    <a:pt x="68" y="125"/>
                  </a:lnTo>
                  <a:lnTo>
                    <a:pt x="65" y="110"/>
                  </a:lnTo>
                  <a:lnTo>
                    <a:pt x="60" y="97"/>
                  </a:lnTo>
                  <a:lnTo>
                    <a:pt x="55" y="88"/>
                  </a:lnTo>
                  <a:lnTo>
                    <a:pt x="48" y="84"/>
                  </a:lnTo>
                  <a:lnTo>
                    <a:pt x="36" y="82"/>
                  </a:lnTo>
                  <a:lnTo>
                    <a:pt x="19" y="82"/>
                  </a:lnTo>
                  <a:lnTo>
                    <a:pt x="19" y="143"/>
                  </a:lnTo>
                  <a:lnTo>
                    <a:pt x="0" y="143"/>
                  </a:lnTo>
                  <a:lnTo>
                    <a:pt x="0" y="2"/>
                  </a:lnTo>
                  <a:lnTo>
                    <a:pt x="16" y="0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72" name="Freeform 86"/>
            <p:cNvSpPr>
              <a:spLocks/>
            </p:cNvSpPr>
            <p:nvPr/>
          </p:nvSpPr>
          <p:spPr bwMode="auto">
            <a:xfrm>
              <a:off x="7578138" y="1963819"/>
              <a:ext cx="64452" cy="102489"/>
            </a:xfrm>
            <a:custGeom>
              <a:avLst/>
              <a:gdLst>
                <a:gd name="T0" fmla="*/ 2 w 43"/>
                <a:gd name="T1" fmla="*/ 0 h 70"/>
                <a:gd name="T2" fmla="*/ 2 w 43"/>
                <a:gd name="T3" fmla="*/ 1 h 70"/>
                <a:gd name="T4" fmla="*/ 3 w 43"/>
                <a:gd name="T5" fmla="*/ 1 h 70"/>
                <a:gd name="T6" fmla="*/ 3 w 43"/>
                <a:gd name="T7" fmla="*/ 1 h 70"/>
                <a:gd name="T8" fmla="*/ 3 w 43"/>
                <a:gd name="T9" fmla="*/ 1 h 70"/>
                <a:gd name="T10" fmla="*/ 3 w 43"/>
                <a:gd name="T11" fmla="*/ 2 h 70"/>
                <a:gd name="T12" fmla="*/ 2 w 43"/>
                <a:gd name="T13" fmla="*/ 2 h 70"/>
                <a:gd name="T14" fmla="*/ 2 w 43"/>
                <a:gd name="T15" fmla="*/ 3 h 70"/>
                <a:gd name="T16" fmla="*/ 1 w 43"/>
                <a:gd name="T17" fmla="*/ 3 h 70"/>
                <a:gd name="T18" fmla="*/ 1 w 43"/>
                <a:gd name="T19" fmla="*/ 3 h 70"/>
                <a:gd name="T20" fmla="*/ 3 w 43"/>
                <a:gd name="T21" fmla="*/ 3 h 70"/>
                <a:gd name="T22" fmla="*/ 3 w 43"/>
                <a:gd name="T23" fmla="*/ 4 h 70"/>
                <a:gd name="T24" fmla="*/ 0 w 43"/>
                <a:gd name="T25" fmla="*/ 4 h 70"/>
                <a:gd name="T26" fmla="*/ 0 w 43"/>
                <a:gd name="T27" fmla="*/ 4 h 70"/>
                <a:gd name="T28" fmla="*/ 1 w 43"/>
                <a:gd name="T29" fmla="*/ 3 h 70"/>
                <a:gd name="T30" fmla="*/ 2 w 43"/>
                <a:gd name="T31" fmla="*/ 2 h 70"/>
                <a:gd name="T32" fmla="*/ 2 w 43"/>
                <a:gd name="T33" fmla="*/ 2 h 70"/>
                <a:gd name="T34" fmla="*/ 2 w 43"/>
                <a:gd name="T35" fmla="*/ 1 h 70"/>
                <a:gd name="T36" fmla="*/ 2 w 43"/>
                <a:gd name="T37" fmla="*/ 1 h 70"/>
                <a:gd name="T38" fmla="*/ 2 w 43"/>
                <a:gd name="T39" fmla="*/ 1 h 70"/>
                <a:gd name="T40" fmla="*/ 2 w 43"/>
                <a:gd name="T41" fmla="*/ 1 h 70"/>
                <a:gd name="T42" fmla="*/ 2 w 43"/>
                <a:gd name="T43" fmla="*/ 1 h 70"/>
                <a:gd name="T44" fmla="*/ 2 w 43"/>
                <a:gd name="T45" fmla="*/ 1 h 70"/>
                <a:gd name="T46" fmla="*/ 2 w 43"/>
                <a:gd name="T47" fmla="*/ 1 h 70"/>
                <a:gd name="T48" fmla="*/ 2 w 43"/>
                <a:gd name="T49" fmla="*/ 1 h 70"/>
                <a:gd name="T50" fmla="*/ 2 w 43"/>
                <a:gd name="T51" fmla="*/ 1 h 70"/>
                <a:gd name="T52" fmla="*/ 1 w 43"/>
                <a:gd name="T53" fmla="*/ 1 h 70"/>
                <a:gd name="T54" fmla="*/ 1 w 43"/>
                <a:gd name="T55" fmla="*/ 1 h 70"/>
                <a:gd name="T56" fmla="*/ 1 w 43"/>
                <a:gd name="T57" fmla="*/ 1 h 70"/>
                <a:gd name="T58" fmla="*/ 1 w 43"/>
                <a:gd name="T59" fmla="*/ 1 h 70"/>
                <a:gd name="T60" fmla="*/ 1 w 43"/>
                <a:gd name="T61" fmla="*/ 1 h 70"/>
                <a:gd name="T62" fmla="*/ 1 w 43"/>
                <a:gd name="T63" fmla="*/ 1 h 70"/>
                <a:gd name="T64" fmla="*/ 2 w 43"/>
                <a:gd name="T65" fmla="*/ 0 h 7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3"/>
                <a:gd name="T100" fmla="*/ 0 h 70"/>
                <a:gd name="T101" fmla="*/ 43 w 43"/>
                <a:gd name="T102" fmla="*/ 70 h 7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3" h="70">
                  <a:moveTo>
                    <a:pt x="20" y="0"/>
                  </a:moveTo>
                  <a:lnTo>
                    <a:pt x="30" y="2"/>
                  </a:lnTo>
                  <a:lnTo>
                    <a:pt x="36" y="6"/>
                  </a:lnTo>
                  <a:lnTo>
                    <a:pt x="40" y="12"/>
                  </a:lnTo>
                  <a:lnTo>
                    <a:pt x="42" y="20"/>
                  </a:lnTo>
                  <a:lnTo>
                    <a:pt x="38" y="32"/>
                  </a:lnTo>
                  <a:lnTo>
                    <a:pt x="31" y="44"/>
                  </a:lnTo>
                  <a:lnTo>
                    <a:pt x="18" y="57"/>
                  </a:lnTo>
                  <a:lnTo>
                    <a:pt x="12" y="62"/>
                  </a:lnTo>
                  <a:lnTo>
                    <a:pt x="43" y="62"/>
                  </a:lnTo>
                  <a:lnTo>
                    <a:pt x="43" y="70"/>
                  </a:lnTo>
                  <a:lnTo>
                    <a:pt x="0" y="70"/>
                  </a:lnTo>
                  <a:lnTo>
                    <a:pt x="0" y="64"/>
                  </a:lnTo>
                  <a:lnTo>
                    <a:pt x="6" y="57"/>
                  </a:lnTo>
                  <a:lnTo>
                    <a:pt x="18" y="46"/>
                  </a:lnTo>
                  <a:lnTo>
                    <a:pt x="25" y="36"/>
                  </a:lnTo>
                  <a:lnTo>
                    <a:pt x="31" y="29"/>
                  </a:lnTo>
                  <a:lnTo>
                    <a:pt x="32" y="21"/>
                  </a:lnTo>
                  <a:lnTo>
                    <a:pt x="32" y="18"/>
                  </a:lnTo>
                  <a:lnTo>
                    <a:pt x="31" y="15"/>
                  </a:lnTo>
                  <a:lnTo>
                    <a:pt x="30" y="12"/>
                  </a:lnTo>
                  <a:lnTo>
                    <a:pt x="29" y="10"/>
                  </a:lnTo>
                  <a:lnTo>
                    <a:pt x="25" y="9"/>
                  </a:lnTo>
                  <a:lnTo>
                    <a:pt x="22" y="8"/>
                  </a:lnTo>
                  <a:lnTo>
                    <a:pt x="19" y="7"/>
                  </a:lnTo>
                  <a:lnTo>
                    <a:pt x="14" y="8"/>
                  </a:lnTo>
                  <a:lnTo>
                    <a:pt x="10" y="9"/>
                  </a:lnTo>
                  <a:lnTo>
                    <a:pt x="7" y="11"/>
                  </a:lnTo>
                  <a:lnTo>
                    <a:pt x="4" y="14"/>
                  </a:lnTo>
                  <a:lnTo>
                    <a:pt x="1" y="7"/>
                  </a:lnTo>
                  <a:lnTo>
                    <a:pt x="9" y="2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73" name="Freeform 87"/>
            <p:cNvSpPr>
              <a:spLocks noEditPoints="1"/>
            </p:cNvSpPr>
            <p:nvPr/>
          </p:nvSpPr>
          <p:spPr bwMode="auto">
            <a:xfrm>
              <a:off x="7657239" y="1990174"/>
              <a:ext cx="58593" cy="76135"/>
            </a:xfrm>
            <a:custGeom>
              <a:avLst/>
              <a:gdLst>
                <a:gd name="T0" fmla="*/ 2 w 41"/>
                <a:gd name="T1" fmla="*/ 1 h 53"/>
                <a:gd name="T2" fmla="*/ 1 w 41"/>
                <a:gd name="T3" fmla="*/ 1 h 53"/>
                <a:gd name="T4" fmla="*/ 1 w 41"/>
                <a:gd name="T5" fmla="*/ 1 h 53"/>
                <a:gd name="T6" fmla="*/ 0 w 41"/>
                <a:gd name="T7" fmla="*/ 1 h 53"/>
                <a:gd name="T8" fmla="*/ 0 w 41"/>
                <a:gd name="T9" fmla="*/ 2 h 53"/>
                <a:gd name="T10" fmla="*/ 0 w 41"/>
                <a:gd name="T11" fmla="*/ 2 h 53"/>
                <a:gd name="T12" fmla="*/ 0 w 41"/>
                <a:gd name="T13" fmla="*/ 2 h 53"/>
                <a:gd name="T14" fmla="*/ 0 w 41"/>
                <a:gd name="T15" fmla="*/ 2 h 53"/>
                <a:gd name="T16" fmla="*/ 0 w 41"/>
                <a:gd name="T17" fmla="*/ 2 h 53"/>
                <a:gd name="T18" fmla="*/ 1 w 41"/>
                <a:gd name="T19" fmla="*/ 2 h 53"/>
                <a:gd name="T20" fmla="*/ 1 w 41"/>
                <a:gd name="T21" fmla="*/ 2 h 53"/>
                <a:gd name="T22" fmla="*/ 1 w 41"/>
                <a:gd name="T23" fmla="*/ 2 h 53"/>
                <a:gd name="T24" fmla="*/ 1 w 41"/>
                <a:gd name="T25" fmla="*/ 2 h 53"/>
                <a:gd name="T26" fmla="*/ 1 w 41"/>
                <a:gd name="T27" fmla="*/ 2 h 53"/>
                <a:gd name="T28" fmla="*/ 2 w 41"/>
                <a:gd name="T29" fmla="*/ 2 h 53"/>
                <a:gd name="T30" fmla="*/ 2 w 41"/>
                <a:gd name="T31" fmla="*/ 2 h 53"/>
                <a:gd name="T32" fmla="*/ 2 w 41"/>
                <a:gd name="T33" fmla="*/ 1 h 53"/>
                <a:gd name="T34" fmla="*/ 1 w 41"/>
                <a:gd name="T35" fmla="*/ 0 h 53"/>
                <a:gd name="T36" fmla="*/ 1 w 41"/>
                <a:gd name="T37" fmla="*/ 0 h 53"/>
                <a:gd name="T38" fmla="*/ 2 w 41"/>
                <a:gd name="T39" fmla="*/ 0 h 53"/>
                <a:gd name="T40" fmla="*/ 2 w 41"/>
                <a:gd name="T41" fmla="*/ 0 h 53"/>
                <a:gd name="T42" fmla="*/ 2 w 41"/>
                <a:gd name="T43" fmla="*/ 1 h 53"/>
                <a:gd name="T44" fmla="*/ 2 w 41"/>
                <a:gd name="T45" fmla="*/ 2 h 53"/>
                <a:gd name="T46" fmla="*/ 2 w 41"/>
                <a:gd name="T47" fmla="*/ 2 h 53"/>
                <a:gd name="T48" fmla="*/ 2 w 41"/>
                <a:gd name="T49" fmla="*/ 3 h 53"/>
                <a:gd name="T50" fmla="*/ 2 w 41"/>
                <a:gd name="T51" fmla="*/ 3 h 53"/>
                <a:gd name="T52" fmla="*/ 2 w 41"/>
                <a:gd name="T53" fmla="*/ 2 h 53"/>
                <a:gd name="T54" fmla="*/ 2 w 41"/>
                <a:gd name="T55" fmla="*/ 2 h 53"/>
                <a:gd name="T56" fmla="*/ 1 w 41"/>
                <a:gd name="T57" fmla="*/ 3 h 53"/>
                <a:gd name="T58" fmla="*/ 1 w 41"/>
                <a:gd name="T59" fmla="*/ 3 h 53"/>
                <a:gd name="T60" fmla="*/ 1 w 41"/>
                <a:gd name="T61" fmla="*/ 3 h 53"/>
                <a:gd name="T62" fmla="*/ 1 w 41"/>
                <a:gd name="T63" fmla="*/ 3 h 53"/>
                <a:gd name="T64" fmla="*/ 0 w 41"/>
                <a:gd name="T65" fmla="*/ 3 h 53"/>
                <a:gd name="T66" fmla="*/ 0 w 41"/>
                <a:gd name="T67" fmla="*/ 3 h 53"/>
                <a:gd name="T68" fmla="*/ 0 w 41"/>
                <a:gd name="T69" fmla="*/ 3 h 53"/>
                <a:gd name="T70" fmla="*/ 0 w 41"/>
                <a:gd name="T71" fmla="*/ 2 h 53"/>
                <a:gd name="T72" fmla="*/ 0 w 41"/>
                <a:gd name="T73" fmla="*/ 2 h 53"/>
                <a:gd name="T74" fmla="*/ 0 w 41"/>
                <a:gd name="T75" fmla="*/ 2 h 53"/>
                <a:gd name="T76" fmla="*/ 0 w 41"/>
                <a:gd name="T77" fmla="*/ 1 h 53"/>
                <a:gd name="T78" fmla="*/ 0 w 41"/>
                <a:gd name="T79" fmla="*/ 1 h 53"/>
                <a:gd name="T80" fmla="*/ 1 w 41"/>
                <a:gd name="T81" fmla="*/ 1 h 53"/>
                <a:gd name="T82" fmla="*/ 2 w 41"/>
                <a:gd name="T83" fmla="*/ 1 h 53"/>
                <a:gd name="T84" fmla="*/ 2 w 41"/>
                <a:gd name="T85" fmla="*/ 1 h 53"/>
                <a:gd name="T86" fmla="*/ 2 w 41"/>
                <a:gd name="T87" fmla="*/ 1 h 53"/>
                <a:gd name="T88" fmla="*/ 1 w 41"/>
                <a:gd name="T89" fmla="*/ 0 h 53"/>
                <a:gd name="T90" fmla="*/ 1 w 41"/>
                <a:gd name="T91" fmla="*/ 0 h 53"/>
                <a:gd name="T92" fmla="*/ 1 w 41"/>
                <a:gd name="T93" fmla="*/ 0 h 53"/>
                <a:gd name="T94" fmla="*/ 1 w 41"/>
                <a:gd name="T95" fmla="*/ 0 h 53"/>
                <a:gd name="T96" fmla="*/ 1 w 41"/>
                <a:gd name="T97" fmla="*/ 0 h 53"/>
                <a:gd name="T98" fmla="*/ 1 w 41"/>
                <a:gd name="T99" fmla="*/ 0 h 53"/>
                <a:gd name="T100" fmla="*/ 0 w 41"/>
                <a:gd name="T101" fmla="*/ 0 h 53"/>
                <a:gd name="T102" fmla="*/ 0 w 41"/>
                <a:gd name="T103" fmla="*/ 0 h 53"/>
                <a:gd name="T104" fmla="*/ 0 w 41"/>
                <a:gd name="T105" fmla="*/ 0 h 53"/>
                <a:gd name="T106" fmla="*/ 0 w 41"/>
                <a:gd name="T107" fmla="*/ 0 h 53"/>
                <a:gd name="T108" fmla="*/ 0 w 41"/>
                <a:gd name="T109" fmla="*/ 0 h 53"/>
                <a:gd name="T110" fmla="*/ 0 w 41"/>
                <a:gd name="T111" fmla="*/ 0 h 53"/>
                <a:gd name="T112" fmla="*/ 1 w 41"/>
                <a:gd name="T113" fmla="*/ 0 h 5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41"/>
                <a:gd name="T172" fmla="*/ 0 h 53"/>
                <a:gd name="T173" fmla="*/ 41 w 41"/>
                <a:gd name="T174" fmla="*/ 53 h 5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41" h="53">
                  <a:moveTo>
                    <a:pt x="32" y="26"/>
                  </a:moveTo>
                  <a:lnTo>
                    <a:pt x="24" y="26"/>
                  </a:lnTo>
                  <a:lnTo>
                    <a:pt x="16" y="28"/>
                  </a:lnTo>
                  <a:lnTo>
                    <a:pt x="12" y="31"/>
                  </a:lnTo>
                  <a:lnTo>
                    <a:pt x="10" y="38"/>
                  </a:lnTo>
                  <a:lnTo>
                    <a:pt x="10" y="41"/>
                  </a:lnTo>
                  <a:lnTo>
                    <a:pt x="11" y="43"/>
                  </a:lnTo>
                  <a:lnTo>
                    <a:pt x="13" y="45"/>
                  </a:lnTo>
                  <a:lnTo>
                    <a:pt x="15" y="46"/>
                  </a:lnTo>
                  <a:lnTo>
                    <a:pt x="19" y="46"/>
                  </a:lnTo>
                  <a:lnTo>
                    <a:pt x="22" y="45"/>
                  </a:lnTo>
                  <a:lnTo>
                    <a:pt x="25" y="44"/>
                  </a:lnTo>
                  <a:lnTo>
                    <a:pt x="28" y="42"/>
                  </a:lnTo>
                  <a:lnTo>
                    <a:pt x="29" y="40"/>
                  </a:lnTo>
                  <a:lnTo>
                    <a:pt x="32" y="38"/>
                  </a:lnTo>
                  <a:lnTo>
                    <a:pt x="32" y="34"/>
                  </a:lnTo>
                  <a:lnTo>
                    <a:pt x="32" y="26"/>
                  </a:lnTo>
                  <a:close/>
                  <a:moveTo>
                    <a:pt x="21" y="0"/>
                  </a:moveTo>
                  <a:lnTo>
                    <a:pt x="30" y="1"/>
                  </a:lnTo>
                  <a:lnTo>
                    <a:pt x="37" y="6"/>
                  </a:lnTo>
                  <a:lnTo>
                    <a:pt x="40" y="13"/>
                  </a:lnTo>
                  <a:lnTo>
                    <a:pt x="40" y="20"/>
                  </a:lnTo>
                  <a:lnTo>
                    <a:pt x="40" y="40"/>
                  </a:lnTo>
                  <a:lnTo>
                    <a:pt x="41" y="46"/>
                  </a:lnTo>
                  <a:lnTo>
                    <a:pt x="41" y="52"/>
                  </a:lnTo>
                  <a:lnTo>
                    <a:pt x="33" y="52"/>
                  </a:lnTo>
                  <a:lnTo>
                    <a:pt x="33" y="45"/>
                  </a:lnTo>
                  <a:lnTo>
                    <a:pt x="32" y="45"/>
                  </a:lnTo>
                  <a:lnTo>
                    <a:pt x="29" y="48"/>
                  </a:lnTo>
                  <a:lnTo>
                    <a:pt x="26" y="50"/>
                  </a:lnTo>
                  <a:lnTo>
                    <a:pt x="21" y="53"/>
                  </a:lnTo>
                  <a:lnTo>
                    <a:pt x="16" y="53"/>
                  </a:lnTo>
                  <a:lnTo>
                    <a:pt x="11" y="53"/>
                  </a:lnTo>
                  <a:lnTo>
                    <a:pt x="8" y="50"/>
                  </a:lnTo>
                  <a:lnTo>
                    <a:pt x="5" y="48"/>
                  </a:lnTo>
                  <a:lnTo>
                    <a:pt x="2" y="45"/>
                  </a:lnTo>
                  <a:lnTo>
                    <a:pt x="1" y="42"/>
                  </a:lnTo>
                  <a:lnTo>
                    <a:pt x="0" y="39"/>
                  </a:lnTo>
                  <a:lnTo>
                    <a:pt x="2" y="30"/>
                  </a:lnTo>
                  <a:lnTo>
                    <a:pt x="9" y="24"/>
                  </a:lnTo>
                  <a:lnTo>
                    <a:pt x="19" y="20"/>
                  </a:lnTo>
                  <a:lnTo>
                    <a:pt x="32" y="19"/>
                  </a:lnTo>
                  <a:lnTo>
                    <a:pt x="32" y="18"/>
                  </a:lnTo>
                  <a:lnTo>
                    <a:pt x="32" y="16"/>
                  </a:lnTo>
                  <a:lnTo>
                    <a:pt x="30" y="14"/>
                  </a:lnTo>
                  <a:lnTo>
                    <a:pt x="30" y="12"/>
                  </a:lnTo>
                  <a:lnTo>
                    <a:pt x="28" y="10"/>
                  </a:lnTo>
                  <a:lnTo>
                    <a:pt x="26" y="7"/>
                  </a:lnTo>
                  <a:lnTo>
                    <a:pt x="24" y="6"/>
                  </a:lnTo>
                  <a:lnTo>
                    <a:pt x="20" y="6"/>
                  </a:lnTo>
                  <a:lnTo>
                    <a:pt x="14" y="6"/>
                  </a:lnTo>
                  <a:lnTo>
                    <a:pt x="10" y="8"/>
                  </a:lnTo>
                  <a:lnTo>
                    <a:pt x="6" y="10"/>
                  </a:lnTo>
                  <a:lnTo>
                    <a:pt x="4" y="4"/>
                  </a:lnTo>
                  <a:lnTo>
                    <a:pt x="9" y="1"/>
                  </a:lnTo>
                  <a:lnTo>
                    <a:pt x="14" y="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90" name="Freeform 100"/>
            <p:cNvSpPr>
              <a:spLocks noEditPoints="1"/>
            </p:cNvSpPr>
            <p:nvPr/>
          </p:nvSpPr>
          <p:spPr bwMode="auto">
            <a:xfrm>
              <a:off x="8000007" y="1603644"/>
              <a:ext cx="181638" cy="272328"/>
            </a:xfrm>
            <a:custGeom>
              <a:avLst/>
              <a:gdLst>
                <a:gd name="T0" fmla="*/ 4 w 124"/>
                <a:gd name="T1" fmla="*/ 1 h 186"/>
                <a:gd name="T2" fmla="*/ 4 w 124"/>
                <a:gd name="T3" fmla="*/ 1 h 186"/>
                <a:gd name="T4" fmla="*/ 3 w 124"/>
                <a:gd name="T5" fmla="*/ 1 h 186"/>
                <a:gd name="T6" fmla="*/ 2 w 124"/>
                <a:gd name="T7" fmla="*/ 3 h 186"/>
                <a:gd name="T8" fmla="*/ 2 w 124"/>
                <a:gd name="T9" fmla="*/ 3 h 186"/>
                <a:gd name="T10" fmla="*/ 2 w 124"/>
                <a:gd name="T11" fmla="*/ 3 h 186"/>
                <a:gd name="T12" fmla="*/ 2 w 124"/>
                <a:gd name="T13" fmla="*/ 3 h 186"/>
                <a:gd name="T14" fmla="*/ 2 w 124"/>
                <a:gd name="T15" fmla="*/ 5 h 186"/>
                <a:gd name="T16" fmla="*/ 2 w 124"/>
                <a:gd name="T17" fmla="*/ 6 h 186"/>
                <a:gd name="T18" fmla="*/ 2 w 124"/>
                <a:gd name="T19" fmla="*/ 6 h 186"/>
                <a:gd name="T20" fmla="*/ 2 w 124"/>
                <a:gd name="T21" fmla="*/ 6 h 186"/>
                <a:gd name="T22" fmla="*/ 3 w 124"/>
                <a:gd name="T23" fmla="*/ 6 h 186"/>
                <a:gd name="T24" fmla="*/ 3 w 124"/>
                <a:gd name="T25" fmla="*/ 7 h 186"/>
                <a:gd name="T26" fmla="*/ 4 w 124"/>
                <a:gd name="T27" fmla="*/ 7 h 186"/>
                <a:gd name="T28" fmla="*/ 5 w 124"/>
                <a:gd name="T29" fmla="*/ 7 h 186"/>
                <a:gd name="T30" fmla="*/ 6 w 124"/>
                <a:gd name="T31" fmla="*/ 6 h 186"/>
                <a:gd name="T32" fmla="*/ 6 w 124"/>
                <a:gd name="T33" fmla="*/ 6 h 186"/>
                <a:gd name="T34" fmla="*/ 7 w 124"/>
                <a:gd name="T35" fmla="*/ 6 h 186"/>
                <a:gd name="T36" fmla="*/ 7 w 124"/>
                <a:gd name="T37" fmla="*/ 5 h 186"/>
                <a:gd name="T38" fmla="*/ 7 w 124"/>
                <a:gd name="T39" fmla="*/ 3 h 186"/>
                <a:gd name="T40" fmla="*/ 6 w 124"/>
                <a:gd name="T41" fmla="*/ 3 h 186"/>
                <a:gd name="T42" fmla="*/ 6 w 124"/>
                <a:gd name="T43" fmla="*/ 1 h 186"/>
                <a:gd name="T44" fmla="*/ 5 w 124"/>
                <a:gd name="T45" fmla="*/ 1 h 186"/>
                <a:gd name="T46" fmla="*/ 4 w 124"/>
                <a:gd name="T47" fmla="*/ 1 h 186"/>
                <a:gd name="T48" fmla="*/ 5 w 124"/>
                <a:gd name="T49" fmla="*/ 0 h 186"/>
                <a:gd name="T50" fmla="*/ 6 w 124"/>
                <a:gd name="T51" fmla="*/ 1 h 186"/>
                <a:gd name="T52" fmla="*/ 7 w 124"/>
                <a:gd name="T53" fmla="*/ 1 h 186"/>
                <a:gd name="T54" fmla="*/ 7 w 124"/>
                <a:gd name="T55" fmla="*/ 1 h 186"/>
                <a:gd name="T56" fmla="*/ 8 w 124"/>
                <a:gd name="T57" fmla="*/ 1 h 186"/>
                <a:gd name="T58" fmla="*/ 8 w 124"/>
                <a:gd name="T59" fmla="*/ 3 h 186"/>
                <a:gd name="T60" fmla="*/ 8 w 124"/>
                <a:gd name="T61" fmla="*/ 5 h 186"/>
                <a:gd name="T62" fmla="*/ 8 w 124"/>
                <a:gd name="T63" fmla="*/ 6 h 186"/>
                <a:gd name="T64" fmla="*/ 8 w 124"/>
                <a:gd name="T65" fmla="*/ 6 h 186"/>
                <a:gd name="T66" fmla="*/ 7 w 124"/>
                <a:gd name="T67" fmla="*/ 7 h 186"/>
                <a:gd name="T68" fmla="*/ 7 w 124"/>
                <a:gd name="T69" fmla="*/ 7 h 186"/>
                <a:gd name="T70" fmla="*/ 6 w 124"/>
                <a:gd name="T71" fmla="*/ 9 h 186"/>
                <a:gd name="T72" fmla="*/ 5 w 124"/>
                <a:gd name="T73" fmla="*/ 9 h 186"/>
                <a:gd name="T74" fmla="*/ 5 w 124"/>
                <a:gd name="T75" fmla="*/ 9 h 186"/>
                <a:gd name="T76" fmla="*/ 3 w 124"/>
                <a:gd name="T77" fmla="*/ 9 h 186"/>
                <a:gd name="T78" fmla="*/ 3 w 124"/>
                <a:gd name="T79" fmla="*/ 7 h 186"/>
                <a:gd name="T80" fmla="*/ 2 w 124"/>
                <a:gd name="T81" fmla="*/ 7 h 186"/>
                <a:gd name="T82" fmla="*/ 2 w 124"/>
                <a:gd name="T83" fmla="*/ 7 h 186"/>
                <a:gd name="T84" fmla="*/ 2 w 124"/>
                <a:gd name="T85" fmla="*/ 12 h 186"/>
                <a:gd name="T86" fmla="*/ 1 w 124"/>
                <a:gd name="T87" fmla="*/ 12 h 186"/>
                <a:gd name="T88" fmla="*/ 1 w 124"/>
                <a:gd name="T89" fmla="*/ 3 h 186"/>
                <a:gd name="T90" fmla="*/ 0 w 124"/>
                <a:gd name="T91" fmla="*/ 1 h 186"/>
                <a:gd name="T92" fmla="*/ 0 w 124"/>
                <a:gd name="T93" fmla="*/ 1 h 186"/>
                <a:gd name="T94" fmla="*/ 2 w 124"/>
                <a:gd name="T95" fmla="*/ 1 h 186"/>
                <a:gd name="T96" fmla="*/ 2 w 124"/>
                <a:gd name="T97" fmla="*/ 1 h 186"/>
                <a:gd name="T98" fmla="*/ 2 w 124"/>
                <a:gd name="T99" fmla="*/ 1 h 186"/>
                <a:gd name="T100" fmla="*/ 2 w 124"/>
                <a:gd name="T101" fmla="*/ 1 h 186"/>
                <a:gd name="T102" fmla="*/ 3 w 124"/>
                <a:gd name="T103" fmla="*/ 1 h 186"/>
                <a:gd name="T104" fmla="*/ 4 w 124"/>
                <a:gd name="T105" fmla="*/ 1 h 186"/>
                <a:gd name="T106" fmla="*/ 5 w 124"/>
                <a:gd name="T107" fmla="*/ 0 h 18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24"/>
                <a:gd name="T163" fmla="*/ 0 h 186"/>
                <a:gd name="T164" fmla="*/ 124 w 124"/>
                <a:gd name="T165" fmla="*/ 186 h 18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24" h="186">
                  <a:moveTo>
                    <a:pt x="61" y="18"/>
                  </a:moveTo>
                  <a:lnTo>
                    <a:pt x="49" y="21"/>
                  </a:lnTo>
                  <a:lnTo>
                    <a:pt x="39" y="27"/>
                  </a:lnTo>
                  <a:lnTo>
                    <a:pt x="31" y="36"/>
                  </a:lnTo>
                  <a:lnTo>
                    <a:pt x="26" y="47"/>
                  </a:lnTo>
                  <a:lnTo>
                    <a:pt x="25" y="53"/>
                  </a:lnTo>
                  <a:lnTo>
                    <a:pt x="24" y="57"/>
                  </a:lnTo>
                  <a:lnTo>
                    <a:pt x="24" y="80"/>
                  </a:lnTo>
                  <a:lnTo>
                    <a:pt x="25" y="85"/>
                  </a:lnTo>
                  <a:lnTo>
                    <a:pt x="25" y="89"/>
                  </a:lnTo>
                  <a:lnTo>
                    <a:pt x="30" y="101"/>
                  </a:lnTo>
                  <a:lnTo>
                    <a:pt x="38" y="110"/>
                  </a:lnTo>
                  <a:lnTo>
                    <a:pt x="48" y="115"/>
                  </a:lnTo>
                  <a:lnTo>
                    <a:pt x="60" y="117"/>
                  </a:lnTo>
                  <a:lnTo>
                    <a:pt x="74" y="115"/>
                  </a:lnTo>
                  <a:lnTo>
                    <a:pt x="85" y="108"/>
                  </a:lnTo>
                  <a:lnTo>
                    <a:pt x="94" y="98"/>
                  </a:lnTo>
                  <a:lnTo>
                    <a:pt x="98" y="84"/>
                  </a:lnTo>
                  <a:lnTo>
                    <a:pt x="100" y="67"/>
                  </a:lnTo>
                  <a:lnTo>
                    <a:pt x="99" y="52"/>
                  </a:lnTo>
                  <a:lnTo>
                    <a:pt x="94" y="39"/>
                  </a:lnTo>
                  <a:lnTo>
                    <a:pt x="86" y="28"/>
                  </a:lnTo>
                  <a:lnTo>
                    <a:pt x="75" y="22"/>
                  </a:lnTo>
                  <a:lnTo>
                    <a:pt x="61" y="18"/>
                  </a:lnTo>
                  <a:close/>
                  <a:moveTo>
                    <a:pt x="69" y="0"/>
                  </a:moveTo>
                  <a:lnTo>
                    <a:pt x="84" y="2"/>
                  </a:lnTo>
                  <a:lnTo>
                    <a:pt x="97" y="9"/>
                  </a:lnTo>
                  <a:lnTo>
                    <a:pt x="109" y="18"/>
                  </a:lnTo>
                  <a:lnTo>
                    <a:pt x="117" y="31"/>
                  </a:lnTo>
                  <a:lnTo>
                    <a:pt x="123" y="47"/>
                  </a:lnTo>
                  <a:lnTo>
                    <a:pt x="124" y="66"/>
                  </a:lnTo>
                  <a:lnTo>
                    <a:pt x="123" y="84"/>
                  </a:lnTo>
                  <a:lnTo>
                    <a:pt x="117" y="100"/>
                  </a:lnTo>
                  <a:lnTo>
                    <a:pt x="111" y="113"/>
                  </a:lnTo>
                  <a:lnTo>
                    <a:pt x="101" y="123"/>
                  </a:lnTo>
                  <a:lnTo>
                    <a:pt x="89" y="130"/>
                  </a:lnTo>
                  <a:lnTo>
                    <a:pt x="77" y="135"/>
                  </a:lnTo>
                  <a:lnTo>
                    <a:pt x="65" y="136"/>
                  </a:lnTo>
                  <a:lnTo>
                    <a:pt x="48" y="134"/>
                  </a:lnTo>
                  <a:lnTo>
                    <a:pt x="34" y="126"/>
                  </a:lnTo>
                  <a:lnTo>
                    <a:pt x="25" y="115"/>
                  </a:lnTo>
                  <a:lnTo>
                    <a:pt x="24" y="115"/>
                  </a:lnTo>
                  <a:lnTo>
                    <a:pt x="24" y="186"/>
                  </a:lnTo>
                  <a:lnTo>
                    <a:pt x="1" y="186"/>
                  </a:lnTo>
                  <a:lnTo>
                    <a:pt x="1" y="45"/>
                  </a:lnTo>
                  <a:lnTo>
                    <a:pt x="0" y="23"/>
                  </a:lnTo>
                  <a:lnTo>
                    <a:pt x="0" y="2"/>
                  </a:lnTo>
                  <a:lnTo>
                    <a:pt x="20" y="2"/>
                  </a:lnTo>
                  <a:lnTo>
                    <a:pt x="21" y="25"/>
                  </a:lnTo>
                  <a:lnTo>
                    <a:pt x="23" y="25"/>
                  </a:lnTo>
                  <a:lnTo>
                    <a:pt x="31" y="14"/>
                  </a:lnTo>
                  <a:lnTo>
                    <a:pt x="41" y="7"/>
                  </a:lnTo>
                  <a:lnTo>
                    <a:pt x="54" y="2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91" name="Freeform 101"/>
            <p:cNvSpPr>
              <a:spLocks noEditPoints="1"/>
            </p:cNvSpPr>
            <p:nvPr/>
          </p:nvSpPr>
          <p:spPr bwMode="auto">
            <a:xfrm>
              <a:off x="8210942" y="1603644"/>
              <a:ext cx="187497" cy="199122"/>
            </a:xfrm>
            <a:custGeom>
              <a:avLst/>
              <a:gdLst>
                <a:gd name="T0" fmla="*/ 4 w 127"/>
                <a:gd name="T1" fmla="*/ 1 h 136"/>
                <a:gd name="T2" fmla="*/ 4 w 127"/>
                <a:gd name="T3" fmla="*/ 1 h 136"/>
                <a:gd name="T4" fmla="*/ 3 w 127"/>
                <a:gd name="T5" fmla="*/ 1 h 136"/>
                <a:gd name="T6" fmla="*/ 3 w 127"/>
                <a:gd name="T7" fmla="*/ 2 h 136"/>
                <a:gd name="T8" fmla="*/ 2 w 127"/>
                <a:gd name="T9" fmla="*/ 2 h 136"/>
                <a:gd name="T10" fmla="*/ 2 w 127"/>
                <a:gd name="T11" fmla="*/ 3 h 136"/>
                <a:gd name="T12" fmla="*/ 2 w 127"/>
                <a:gd name="T13" fmla="*/ 4 h 136"/>
                <a:gd name="T14" fmla="*/ 2 w 127"/>
                <a:gd name="T15" fmla="*/ 5 h 136"/>
                <a:gd name="T16" fmla="*/ 2 w 127"/>
                <a:gd name="T17" fmla="*/ 6 h 136"/>
                <a:gd name="T18" fmla="*/ 3 w 127"/>
                <a:gd name="T19" fmla="*/ 6 h 136"/>
                <a:gd name="T20" fmla="*/ 4 w 127"/>
                <a:gd name="T21" fmla="*/ 7 h 136"/>
                <a:gd name="T22" fmla="*/ 4 w 127"/>
                <a:gd name="T23" fmla="*/ 7 h 136"/>
                <a:gd name="T24" fmla="*/ 5 w 127"/>
                <a:gd name="T25" fmla="*/ 7 h 136"/>
                <a:gd name="T26" fmla="*/ 6 w 127"/>
                <a:gd name="T27" fmla="*/ 6 h 136"/>
                <a:gd name="T28" fmla="*/ 6 w 127"/>
                <a:gd name="T29" fmla="*/ 6 h 136"/>
                <a:gd name="T30" fmla="*/ 7 w 127"/>
                <a:gd name="T31" fmla="*/ 5 h 136"/>
                <a:gd name="T32" fmla="*/ 7 w 127"/>
                <a:gd name="T33" fmla="*/ 4 h 136"/>
                <a:gd name="T34" fmla="*/ 7 w 127"/>
                <a:gd name="T35" fmla="*/ 3 h 136"/>
                <a:gd name="T36" fmla="*/ 7 w 127"/>
                <a:gd name="T37" fmla="*/ 2 h 136"/>
                <a:gd name="T38" fmla="*/ 6 w 127"/>
                <a:gd name="T39" fmla="*/ 2 h 136"/>
                <a:gd name="T40" fmla="*/ 6 w 127"/>
                <a:gd name="T41" fmla="*/ 1 h 136"/>
                <a:gd name="T42" fmla="*/ 5 w 127"/>
                <a:gd name="T43" fmla="*/ 1 h 136"/>
                <a:gd name="T44" fmla="*/ 4 w 127"/>
                <a:gd name="T45" fmla="*/ 1 h 136"/>
                <a:gd name="T46" fmla="*/ 5 w 127"/>
                <a:gd name="T47" fmla="*/ 0 h 136"/>
                <a:gd name="T48" fmla="*/ 6 w 127"/>
                <a:gd name="T49" fmla="*/ 1 h 136"/>
                <a:gd name="T50" fmla="*/ 7 w 127"/>
                <a:gd name="T51" fmla="*/ 1 h 136"/>
                <a:gd name="T52" fmla="*/ 7 w 127"/>
                <a:gd name="T53" fmla="*/ 1 h 136"/>
                <a:gd name="T54" fmla="*/ 8 w 127"/>
                <a:gd name="T55" fmla="*/ 2 h 136"/>
                <a:gd name="T56" fmla="*/ 8 w 127"/>
                <a:gd name="T57" fmla="*/ 3 h 136"/>
                <a:gd name="T58" fmla="*/ 8 w 127"/>
                <a:gd name="T59" fmla="*/ 4 h 136"/>
                <a:gd name="T60" fmla="*/ 8 w 127"/>
                <a:gd name="T61" fmla="*/ 5 h 136"/>
                <a:gd name="T62" fmla="*/ 8 w 127"/>
                <a:gd name="T63" fmla="*/ 6 h 136"/>
                <a:gd name="T64" fmla="*/ 7 w 127"/>
                <a:gd name="T65" fmla="*/ 7 h 136"/>
                <a:gd name="T66" fmla="*/ 7 w 127"/>
                <a:gd name="T67" fmla="*/ 7 h 136"/>
                <a:gd name="T68" fmla="*/ 6 w 127"/>
                <a:gd name="T69" fmla="*/ 9 h 136"/>
                <a:gd name="T70" fmla="*/ 5 w 127"/>
                <a:gd name="T71" fmla="*/ 9 h 136"/>
                <a:gd name="T72" fmla="*/ 4 w 127"/>
                <a:gd name="T73" fmla="*/ 9 h 136"/>
                <a:gd name="T74" fmla="*/ 3 w 127"/>
                <a:gd name="T75" fmla="*/ 9 h 136"/>
                <a:gd name="T76" fmla="*/ 2 w 127"/>
                <a:gd name="T77" fmla="*/ 8 h 136"/>
                <a:gd name="T78" fmla="*/ 2 w 127"/>
                <a:gd name="T79" fmla="*/ 7 h 136"/>
                <a:gd name="T80" fmla="*/ 1 w 127"/>
                <a:gd name="T81" fmla="*/ 6 h 136"/>
                <a:gd name="T82" fmla="*/ 1 w 127"/>
                <a:gd name="T83" fmla="*/ 5 h 136"/>
                <a:gd name="T84" fmla="*/ 0 w 127"/>
                <a:gd name="T85" fmla="*/ 4 h 136"/>
                <a:gd name="T86" fmla="*/ 1 w 127"/>
                <a:gd name="T87" fmla="*/ 3 h 136"/>
                <a:gd name="T88" fmla="*/ 1 w 127"/>
                <a:gd name="T89" fmla="*/ 1 h 136"/>
                <a:gd name="T90" fmla="*/ 2 w 127"/>
                <a:gd name="T91" fmla="*/ 1 h 136"/>
                <a:gd name="T92" fmla="*/ 2 w 127"/>
                <a:gd name="T93" fmla="*/ 1 h 136"/>
                <a:gd name="T94" fmla="*/ 3 w 127"/>
                <a:gd name="T95" fmla="*/ 1 h 136"/>
                <a:gd name="T96" fmla="*/ 5 w 127"/>
                <a:gd name="T97" fmla="*/ 0 h 1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27"/>
                <a:gd name="T148" fmla="*/ 0 h 136"/>
                <a:gd name="T149" fmla="*/ 127 w 127"/>
                <a:gd name="T150" fmla="*/ 136 h 1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27" h="136">
                  <a:moveTo>
                    <a:pt x="64" y="17"/>
                  </a:moveTo>
                  <a:lnTo>
                    <a:pt x="52" y="19"/>
                  </a:lnTo>
                  <a:lnTo>
                    <a:pt x="41" y="26"/>
                  </a:lnTo>
                  <a:lnTo>
                    <a:pt x="34" y="33"/>
                  </a:lnTo>
                  <a:lnTo>
                    <a:pt x="28" y="44"/>
                  </a:lnTo>
                  <a:lnTo>
                    <a:pt x="25" y="56"/>
                  </a:lnTo>
                  <a:lnTo>
                    <a:pt x="25" y="68"/>
                  </a:lnTo>
                  <a:lnTo>
                    <a:pt x="26" y="84"/>
                  </a:lnTo>
                  <a:lnTo>
                    <a:pt x="31" y="98"/>
                  </a:lnTo>
                  <a:lnTo>
                    <a:pt x="40" y="109"/>
                  </a:lnTo>
                  <a:lnTo>
                    <a:pt x="51" y="115"/>
                  </a:lnTo>
                  <a:lnTo>
                    <a:pt x="64" y="119"/>
                  </a:lnTo>
                  <a:lnTo>
                    <a:pt x="77" y="115"/>
                  </a:lnTo>
                  <a:lnTo>
                    <a:pt x="87" y="109"/>
                  </a:lnTo>
                  <a:lnTo>
                    <a:pt x="96" y="98"/>
                  </a:lnTo>
                  <a:lnTo>
                    <a:pt x="101" y="84"/>
                  </a:lnTo>
                  <a:lnTo>
                    <a:pt x="103" y="68"/>
                  </a:lnTo>
                  <a:lnTo>
                    <a:pt x="102" y="56"/>
                  </a:lnTo>
                  <a:lnTo>
                    <a:pt x="99" y="45"/>
                  </a:lnTo>
                  <a:lnTo>
                    <a:pt x="94" y="35"/>
                  </a:lnTo>
                  <a:lnTo>
                    <a:pt x="86" y="26"/>
                  </a:lnTo>
                  <a:lnTo>
                    <a:pt x="77" y="19"/>
                  </a:lnTo>
                  <a:lnTo>
                    <a:pt x="64" y="17"/>
                  </a:lnTo>
                  <a:close/>
                  <a:moveTo>
                    <a:pt x="65" y="0"/>
                  </a:moveTo>
                  <a:lnTo>
                    <a:pt x="82" y="2"/>
                  </a:lnTo>
                  <a:lnTo>
                    <a:pt x="98" y="9"/>
                  </a:lnTo>
                  <a:lnTo>
                    <a:pt x="110" y="18"/>
                  </a:lnTo>
                  <a:lnTo>
                    <a:pt x="120" y="32"/>
                  </a:lnTo>
                  <a:lnTo>
                    <a:pt x="125" y="49"/>
                  </a:lnTo>
                  <a:lnTo>
                    <a:pt x="127" y="67"/>
                  </a:lnTo>
                  <a:lnTo>
                    <a:pt x="125" y="86"/>
                  </a:lnTo>
                  <a:lnTo>
                    <a:pt x="120" y="101"/>
                  </a:lnTo>
                  <a:lnTo>
                    <a:pt x="112" y="114"/>
                  </a:lnTo>
                  <a:lnTo>
                    <a:pt x="101" y="124"/>
                  </a:lnTo>
                  <a:lnTo>
                    <a:pt x="90" y="130"/>
                  </a:lnTo>
                  <a:lnTo>
                    <a:pt x="76" y="135"/>
                  </a:lnTo>
                  <a:lnTo>
                    <a:pt x="63" y="136"/>
                  </a:lnTo>
                  <a:lnTo>
                    <a:pt x="45" y="134"/>
                  </a:lnTo>
                  <a:lnTo>
                    <a:pt x="31" y="128"/>
                  </a:lnTo>
                  <a:lnTo>
                    <a:pt x="18" y="117"/>
                  </a:lnTo>
                  <a:lnTo>
                    <a:pt x="9" y="105"/>
                  </a:lnTo>
                  <a:lnTo>
                    <a:pt x="2" y="88"/>
                  </a:lnTo>
                  <a:lnTo>
                    <a:pt x="0" y="69"/>
                  </a:lnTo>
                  <a:lnTo>
                    <a:pt x="2" y="49"/>
                  </a:lnTo>
                  <a:lnTo>
                    <a:pt x="9" y="31"/>
                  </a:lnTo>
                  <a:lnTo>
                    <a:pt x="20" y="18"/>
                  </a:lnTo>
                  <a:lnTo>
                    <a:pt x="32" y="9"/>
                  </a:lnTo>
                  <a:lnTo>
                    <a:pt x="48" y="2"/>
                  </a:lnTo>
                  <a:lnTo>
                    <a:pt x="6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92" name="Freeform 102"/>
            <p:cNvSpPr>
              <a:spLocks noEditPoints="1"/>
            </p:cNvSpPr>
            <p:nvPr/>
          </p:nvSpPr>
          <p:spPr bwMode="auto">
            <a:xfrm>
              <a:off x="8427736" y="1603644"/>
              <a:ext cx="184568" cy="199122"/>
            </a:xfrm>
            <a:custGeom>
              <a:avLst/>
              <a:gdLst>
                <a:gd name="T0" fmla="*/ 4 w 127"/>
                <a:gd name="T1" fmla="*/ 1 h 136"/>
                <a:gd name="T2" fmla="*/ 3 w 127"/>
                <a:gd name="T3" fmla="*/ 1 h 136"/>
                <a:gd name="T4" fmla="*/ 2 w 127"/>
                <a:gd name="T5" fmla="*/ 1 h 136"/>
                <a:gd name="T6" fmla="*/ 2 w 127"/>
                <a:gd name="T7" fmla="*/ 2 h 136"/>
                <a:gd name="T8" fmla="*/ 1 w 127"/>
                <a:gd name="T9" fmla="*/ 2 h 136"/>
                <a:gd name="T10" fmla="*/ 1 w 127"/>
                <a:gd name="T11" fmla="*/ 3 h 136"/>
                <a:gd name="T12" fmla="*/ 1 w 127"/>
                <a:gd name="T13" fmla="*/ 4 h 136"/>
                <a:gd name="T14" fmla="*/ 1 w 127"/>
                <a:gd name="T15" fmla="*/ 5 h 136"/>
                <a:gd name="T16" fmla="*/ 1 w 127"/>
                <a:gd name="T17" fmla="*/ 6 h 136"/>
                <a:gd name="T18" fmla="*/ 2 w 127"/>
                <a:gd name="T19" fmla="*/ 6 h 136"/>
                <a:gd name="T20" fmla="*/ 3 w 127"/>
                <a:gd name="T21" fmla="*/ 7 h 136"/>
                <a:gd name="T22" fmla="*/ 3 w 127"/>
                <a:gd name="T23" fmla="*/ 7 h 136"/>
                <a:gd name="T24" fmla="*/ 4 w 127"/>
                <a:gd name="T25" fmla="*/ 7 h 136"/>
                <a:gd name="T26" fmla="*/ 5 w 127"/>
                <a:gd name="T27" fmla="*/ 6 h 136"/>
                <a:gd name="T28" fmla="*/ 5 w 127"/>
                <a:gd name="T29" fmla="*/ 6 h 136"/>
                <a:gd name="T30" fmla="*/ 6 w 127"/>
                <a:gd name="T31" fmla="*/ 5 h 136"/>
                <a:gd name="T32" fmla="*/ 6 w 127"/>
                <a:gd name="T33" fmla="*/ 4 h 136"/>
                <a:gd name="T34" fmla="*/ 6 w 127"/>
                <a:gd name="T35" fmla="*/ 3 h 136"/>
                <a:gd name="T36" fmla="*/ 6 w 127"/>
                <a:gd name="T37" fmla="*/ 2 h 136"/>
                <a:gd name="T38" fmla="*/ 5 w 127"/>
                <a:gd name="T39" fmla="*/ 2 h 136"/>
                <a:gd name="T40" fmla="*/ 5 w 127"/>
                <a:gd name="T41" fmla="*/ 1 h 136"/>
                <a:gd name="T42" fmla="*/ 4 w 127"/>
                <a:gd name="T43" fmla="*/ 1 h 136"/>
                <a:gd name="T44" fmla="*/ 4 w 127"/>
                <a:gd name="T45" fmla="*/ 1 h 136"/>
                <a:gd name="T46" fmla="*/ 4 w 127"/>
                <a:gd name="T47" fmla="*/ 0 h 136"/>
                <a:gd name="T48" fmla="*/ 5 w 127"/>
                <a:gd name="T49" fmla="*/ 1 h 136"/>
                <a:gd name="T50" fmla="*/ 6 w 127"/>
                <a:gd name="T51" fmla="*/ 1 h 136"/>
                <a:gd name="T52" fmla="*/ 6 w 127"/>
                <a:gd name="T53" fmla="*/ 1 h 136"/>
                <a:gd name="T54" fmla="*/ 7 w 127"/>
                <a:gd name="T55" fmla="*/ 2 h 136"/>
                <a:gd name="T56" fmla="*/ 7 w 127"/>
                <a:gd name="T57" fmla="*/ 3 h 136"/>
                <a:gd name="T58" fmla="*/ 7 w 127"/>
                <a:gd name="T59" fmla="*/ 4 h 136"/>
                <a:gd name="T60" fmla="*/ 7 w 127"/>
                <a:gd name="T61" fmla="*/ 5 h 136"/>
                <a:gd name="T62" fmla="*/ 7 w 127"/>
                <a:gd name="T63" fmla="*/ 6 h 136"/>
                <a:gd name="T64" fmla="*/ 7 w 127"/>
                <a:gd name="T65" fmla="*/ 7 h 136"/>
                <a:gd name="T66" fmla="*/ 6 w 127"/>
                <a:gd name="T67" fmla="*/ 7 h 136"/>
                <a:gd name="T68" fmla="*/ 5 w 127"/>
                <a:gd name="T69" fmla="*/ 9 h 136"/>
                <a:gd name="T70" fmla="*/ 4 w 127"/>
                <a:gd name="T71" fmla="*/ 9 h 136"/>
                <a:gd name="T72" fmla="*/ 3 w 127"/>
                <a:gd name="T73" fmla="*/ 9 h 136"/>
                <a:gd name="T74" fmla="*/ 2 w 127"/>
                <a:gd name="T75" fmla="*/ 9 h 136"/>
                <a:gd name="T76" fmla="*/ 1 w 127"/>
                <a:gd name="T77" fmla="*/ 8 h 136"/>
                <a:gd name="T78" fmla="*/ 1 w 127"/>
                <a:gd name="T79" fmla="*/ 7 h 136"/>
                <a:gd name="T80" fmla="*/ 0 w 127"/>
                <a:gd name="T81" fmla="*/ 6 h 136"/>
                <a:gd name="T82" fmla="*/ 0 w 127"/>
                <a:gd name="T83" fmla="*/ 5 h 136"/>
                <a:gd name="T84" fmla="*/ 0 w 127"/>
                <a:gd name="T85" fmla="*/ 4 h 136"/>
                <a:gd name="T86" fmla="*/ 0 w 127"/>
                <a:gd name="T87" fmla="*/ 3 h 136"/>
                <a:gd name="T88" fmla="*/ 0 w 127"/>
                <a:gd name="T89" fmla="*/ 1 h 136"/>
                <a:gd name="T90" fmla="*/ 1 w 127"/>
                <a:gd name="T91" fmla="*/ 1 h 136"/>
                <a:gd name="T92" fmla="*/ 2 w 127"/>
                <a:gd name="T93" fmla="*/ 1 h 136"/>
                <a:gd name="T94" fmla="*/ 2 w 127"/>
                <a:gd name="T95" fmla="*/ 1 h 136"/>
                <a:gd name="T96" fmla="*/ 4 w 127"/>
                <a:gd name="T97" fmla="*/ 0 h 1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27"/>
                <a:gd name="T148" fmla="*/ 0 h 136"/>
                <a:gd name="T149" fmla="*/ 127 w 127"/>
                <a:gd name="T150" fmla="*/ 136 h 1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27" h="136">
                  <a:moveTo>
                    <a:pt x="64" y="17"/>
                  </a:moveTo>
                  <a:lnTo>
                    <a:pt x="51" y="19"/>
                  </a:lnTo>
                  <a:lnTo>
                    <a:pt x="42" y="26"/>
                  </a:lnTo>
                  <a:lnTo>
                    <a:pt x="34" y="33"/>
                  </a:lnTo>
                  <a:lnTo>
                    <a:pt x="29" y="44"/>
                  </a:lnTo>
                  <a:lnTo>
                    <a:pt x="25" y="56"/>
                  </a:lnTo>
                  <a:lnTo>
                    <a:pt x="24" y="68"/>
                  </a:lnTo>
                  <a:lnTo>
                    <a:pt x="25" y="84"/>
                  </a:lnTo>
                  <a:lnTo>
                    <a:pt x="31" y="98"/>
                  </a:lnTo>
                  <a:lnTo>
                    <a:pt x="39" y="109"/>
                  </a:lnTo>
                  <a:lnTo>
                    <a:pt x="50" y="115"/>
                  </a:lnTo>
                  <a:lnTo>
                    <a:pt x="63" y="119"/>
                  </a:lnTo>
                  <a:lnTo>
                    <a:pt x="76" y="115"/>
                  </a:lnTo>
                  <a:lnTo>
                    <a:pt x="87" y="109"/>
                  </a:lnTo>
                  <a:lnTo>
                    <a:pt x="95" y="98"/>
                  </a:lnTo>
                  <a:lnTo>
                    <a:pt x="101" y="84"/>
                  </a:lnTo>
                  <a:lnTo>
                    <a:pt x="103" y="68"/>
                  </a:lnTo>
                  <a:lnTo>
                    <a:pt x="102" y="56"/>
                  </a:lnTo>
                  <a:lnTo>
                    <a:pt x="99" y="45"/>
                  </a:lnTo>
                  <a:lnTo>
                    <a:pt x="93" y="35"/>
                  </a:lnTo>
                  <a:lnTo>
                    <a:pt x="87" y="26"/>
                  </a:lnTo>
                  <a:lnTo>
                    <a:pt x="76" y="19"/>
                  </a:lnTo>
                  <a:lnTo>
                    <a:pt x="64" y="17"/>
                  </a:lnTo>
                  <a:close/>
                  <a:moveTo>
                    <a:pt x="64" y="0"/>
                  </a:moveTo>
                  <a:lnTo>
                    <a:pt x="83" y="2"/>
                  </a:lnTo>
                  <a:lnTo>
                    <a:pt x="98" y="9"/>
                  </a:lnTo>
                  <a:lnTo>
                    <a:pt x="109" y="18"/>
                  </a:lnTo>
                  <a:lnTo>
                    <a:pt x="119" y="32"/>
                  </a:lnTo>
                  <a:lnTo>
                    <a:pt x="124" y="49"/>
                  </a:lnTo>
                  <a:lnTo>
                    <a:pt x="127" y="67"/>
                  </a:lnTo>
                  <a:lnTo>
                    <a:pt x="126" y="86"/>
                  </a:lnTo>
                  <a:lnTo>
                    <a:pt x="119" y="101"/>
                  </a:lnTo>
                  <a:lnTo>
                    <a:pt x="112" y="114"/>
                  </a:lnTo>
                  <a:lnTo>
                    <a:pt x="101" y="124"/>
                  </a:lnTo>
                  <a:lnTo>
                    <a:pt x="89" y="130"/>
                  </a:lnTo>
                  <a:lnTo>
                    <a:pt x="76" y="135"/>
                  </a:lnTo>
                  <a:lnTo>
                    <a:pt x="62" y="136"/>
                  </a:lnTo>
                  <a:lnTo>
                    <a:pt x="46" y="134"/>
                  </a:lnTo>
                  <a:lnTo>
                    <a:pt x="31" y="128"/>
                  </a:lnTo>
                  <a:lnTo>
                    <a:pt x="18" y="117"/>
                  </a:lnTo>
                  <a:lnTo>
                    <a:pt x="8" y="105"/>
                  </a:lnTo>
                  <a:lnTo>
                    <a:pt x="2" y="88"/>
                  </a:lnTo>
                  <a:lnTo>
                    <a:pt x="0" y="69"/>
                  </a:lnTo>
                  <a:lnTo>
                    <a:pt x="2" y="49"/>
                  </a:lnTo>
                  <a:lnTo>
                    <a:pt x="8" y="31"/>
                  </a:lnTo>
                  <a:lnTo>
                    <a:pt x="19" y="18"/>
                  </a:lnTo>
                  <a:lnTo>
                    <a:pt x="32" y="9"/>
                  </a:lnTo>
                  <a:lnTo>
                    <a:pt x="47" y="2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93" name="Rectangle 103"/>
            <p:cNvSpPr>
              <a:spLocks noChangeArrowheads="1"/>
            </p:cNvSpPr>
            <p:nvPr/>
          </p:nvSpPr>
          <p:spPr bwMode="auto">
            <a:xfrm>
              <a:off x="8656248" y="1518724"/>
              <a:ext cx="35156" cy="278184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2800"/>
            </a:p>
          </p:txBody>
        </p:sp>
        <p:sp>
          <p:nvSpPr>
            <p:cNvPr id="94" name="Freeform 104"/>
            <p:cNvSpPr>
              <a:spLocks noEditPoints="1"/>
            </p:cNvSpPr>
            <p:nvPr/>
          </p:nvSpPr>
          <p:spPr bwMode="auto">
            <a:xfrm>
              <a:off x="8817379" y="1603644"/>
              <a:ext cx="152342" cy="199122"/>
            </a:xfrm>
            <a:custGeom>
              <a:avLst/>
              <a:gdLst>
                <a:gd name="T0" fmla="*/ 5 w 104"/>
                <a:gd name="T1" fmla="*/ 4 h 136"/>
                <a:gd name="T2" fmla="*/ 5 w 104"/>
                <a:gd name="T3" fmla="*/ 4 h 136"/>
                <a:gd name="T4" fmla="*/ 3 w 104"/>
                <a:gd name="T5" fmla="*/ 4 h 136"/>
                <a:gd name="T6" fmla="*/ 3 w 104"/>
                <a:gd name="T7" fmla="*/ 4 h 136"/>
                <a:gd name="T8" fmla="*/ 2 w 104"/>
                <a:gd name="T9" fmla="*/ 4 h 136"/>
                <a:gd name="T10" fmla="*/ 2 w 104"/>
                <a:gd name="T11" fmla="*/ 5 h 136"/>
                <a:gd name="T12" fmla="*/ 2 w 104"/>
                <a:gd name="T13" fmla="*/ 6 h 136"/>
                <a:gd name="T14" fmla="*/ 2 w 104"/>
                <a:gd name="T15" fmla="*/ 6 h 136"/>
                <a:gd name="T16" fmla="*/ 2 w 104"/>
                <a:gd name="T17" fmla="*/ 7 h 136"/>
                <a:gd name="T18" fmla="*/ 3 w 104"/>
                <a:gd name="T19" fmla="*/ 7 h 136"/>
                <a:gd name="T20" fmla="*/ 3 w 104"/>
                <a:gd name="T21" fmla="*/ 7 h 136"/>
                <a:gd name="T22" fmla="*/ 3 w 104"/>
                <a:gd name="T23" fmla="*/ 7 h 136"/>
                <a:gd name="T24" fmla="*/ 5 w 104"/>
                <a:gd name="T25" fmla="*/ 7 h 136"/>
                <a:gd name="T26" fmla="*/ 5 w 104"/>
                <a:gd name="T27" fmla="*/ 6 h 136"/>
                <a:gd name="T28" fmla="*/ 5 w 104"/>
                <a:gd name="T29" fmla="*/ 6 h 136"/>
                <a:gd name="T30" fmla="*/ 5 w 104"/>
                <a:gd name="T31" fmla="*/ 5 h 136"/>
                <a:gd name="T32" fmla="*/ 5 w 104"/>
                <a:gd name="T33" fmla="*/ 5 h 136"/>
                <a:gd name="T34" fmla="*/ 5 w 104"/>
                <a:gd name="T35" fmla="*/ 4 h 136"/>
                <a:gd name="T36" fmla="*/ 3 w 104"/>
                <a:gd name="T37" fmla="*/ 0 h 136"/>
                <a:gd name="T38" fmla="*/ 5 w 104"/>
                <a:gd name="T39" fmla="*/ 1 h 136"/>
                <a:gd name="T40" fmla="*/ 5 w 104"/>
                <a:gd name="T41" fmla="*/ 1 h 136"/>
                <a:gd name="T42" fmla="*/ 6 w 104"/>
                <a:gd name="T43" fmla="*/ 1 h 136"/>
                <a:gd name="T44" fmla="*/ 6 w 104"/>
                <a:gd name="T45" fmla="*/ 1 h 136"/>
                <a:gd name="T46" fmla="*/ 7 w 104"/>
                <a:gd name="T47" fmla="*/ 1 h 136"/>
                <a:gd name="T48" fmla="*/ 7 w 104"/>
                <a:gd name="T49" fmla="*/ 2 h 136"/>
                <a:gd name="T50" fmla="*/ 7 w 104"/>
                <a:gd name="T51" fmla="*/ 3 h 136"/>
                <a:gd name="T52" fmla="*/ 7 w 104"/>
                <a:gd name="T53" fmla="*/ 6 h 136"/>
                <a:gd name="T54" fmla="*/ 7 w 104"/>
                <a:gd name="T55" fmla="*/ 7 h 136"/>
                <a:gd name="T56" fmla="*/ 7 w 104"/>
                <a:gd name="T57" fmla="*/ 9 h 136"/>
                <a:gd name="T58" fmla="*/ 6 w 104"/>
                <a:gd name="T59" fmla="*/ 9 h 136"/>
                <a:gd name="T60" fmla="*/ 5 w 104"/>
                <a:gd name="T61" fmla="*/ 7 h 136"/>
                <a:gd name="T62" fmla="*/ 5 w 104"/>
                <a:gd name="T63" fmla="*/ 7 h 136"/>
                <a:gd name="T64" fmla="*/ 5 w 104"/>
                <a:gd name="T65" fmla="*/ 7 h 136"/>
                <a:gd name="T66" fmla="*/ 4 w 104"/>
                <a:gd name="T67" fmla="*/ 9 h 136"/>
                <a:gd name="T68" fmla="*/ 3 w 104"/>
                <a:gd name="T69" fmla="*/ 9 h 136"/>
                <a:gd name="T70" fmla="*/ 3 w 104"/>
                <a:gd name="T71" fmla="*/ 9 h 136"/>
                <a:gd name="T72" fmla="*/ 2 w 104"/>
                <a:gd name="T73" fmla="*/ 9 h 136"/>
                <a:gd name="T74" fmla="*/ 1 w 104"/>
                <a:gd name="T75" fmla="*/ 8 h 136"/>
                <a:gd name="T76" fmla="*/ 1 w 104"/>
                <a:gd name="T77" fmla="*/ 7 h 136"/>
                <a:gd name="T78" fmla="*/ 1 w 104"/>
                <a:gd name="T79" fmla="*/ 6 h 136"/>
                <a:gd name="T80" fmla="*/ 0 w 104"/>
                <a:gd name="T81" fmla="*/ 6 h 136"/>
                <a:gd name="T82" fmla="*/ 1 w 104"/>
                <a:gd name="T83" fmla="*/ 5 h 136"/>
                <a:gd name="T84" fmla="*/ 1 w 104"/>
                <a:gd name="T85" fmla="*/ 4 h 136"/>
                <a:gd name="T86" fmla="*/ 2 w 104"/>
                <a:gd name="T87" fmla="*/ 3 h 136"/>
                <a:gd name="T88" fmla="*/ 3 w 104"/>
                <a:gd name="T89" fmla="*/ 3 h 136"/>
                <a:gd name="T90" fmla="*/ 3 w 104"/>
                <a:gd name="T91" fmla="*/ 3 h 136"/>
                <a:gd name="T92" fmla="*/ 5 w 104"/>
                <a:gd name="T93" fmla="*/ 3 h 136"/>
                <a:gd name="T94" fmla="*/ 5 w 104"/>
                <a:gd name="T95" fmla="*/ 2 h 136"/>
                <a:gd name="T96" fmla="*/ 5 w 104"/>
                <a:gd name="T97" fmla="*/ 2 h 136"/>
                <a:gd name="T98" fmla="*/ 5 w 104"/>
                <a:gd name="T99" fmla="*/ 2 h 136"/>
                <a:gd name="T100" fmla="*/ 5 w 104"/>
                <a:gd name="T101" fmla="*/ 1 h 136"/>
                <a:gd name="T102" fmla="*/ 5 w 104"/>
                <a:gd name="T103" fmla="*/ 1 h 136"/>
                <a:gd name="T104" fmla="*/ 3 w 104"/>
                <a:gd name="T105" fmla="*/ 1 h 136"/>
                <a:gd name="T106" fmla="*/ 3 w 104"/>
                <a:gd name="T107" fmla="*/ 1 h 136"/>
                <a:gd name="T108" fmla="*/ 3 w 104"/>
                <a:gd name="T109" fmla="*/ 1 h 136"/>
                <a:gd name="T110" fmla="*/ 2 w 104"/>
                <a:gd name="T111" fmla="*/ 1 h 136"/>
                <a:gd name="T112" fmla="*/ 1 w 104"/>
                <a:gd name="T113" fmla="*/ 1 h 136"/>
                <a:gd name="T114" fmla="*/ 1 w 104"/>
                <a:gd name="T115" fmla="*/ 1 h 136"/>
                <a:gd name="T116" fmla="*/ 2 w 104"/>
                <a:gd name="T117" fmla="*/ 1 h 136"/>
                <a:gd name="T118" fmla="*/ 3 w 104"/>
                <a:gd name="T119" fmla="*/ 1 h 136"/>
                <a:gd name="T120" fmla="*/ 3 w 104"/>
                <a:gd name="T121" fmla="*/ 0 h 1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04"/>
                <a:gd name="T184" fmla="*/ 0 h 136"/>
                <a:gd name="T185" fmla="*/ 104 w 104"/>
                <a:gd name="T186" fmla="*/ 136 h 1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04" h="136">
                  <a:moveTo>
                    <a:pt x="79" y="67"/>
                  </a:moveTo>
                  <a:lnTo>
                    <a:pt x="66" y="67"/>
                  </a:lnTo>
                  <a:lnTo>
                    <a:pt x="53" y="68"/>
                  </a:lnTo>
                  <a:lnTo>
                    <a:pt x="42" y="71"/>
                  </a:lnTo>
                  <a:lnTo>
                    <a:pt x="32" y="77"/>
                  </a:lnTo>
                  <a:lnTo>
                    <a:pt x="26" y="85"/>
                  </a:lnTo>
                  <a:lnTo>
                    <a:pt x="23" y="96"/>
                  </a:lnTo>
                  <a:lnTo>
                    <a:pt x="25" y="106"/>
                  </a:lnTo>
                  <a:lnTo>
                    <a:pt x="31" y="113"/>
                  </a:lnTo>
                  <a:lnTo>
                    <a:pt x="37" y="117"/>
                  </a:lnTo>
                  <a:lnTo>
                    <a:pt x="46" y="119"/>
                  </a:lnTo>
                  <a:lnTo>
                    <a:pt x="58" y="116"/>
                  </a:lnTo>
                  <a:lnTo>
                    <a:pt x="67" y="112"/>
                  </a:lnTo>
                  <a:lnTo>
                    <a:pt x="74" y="105"/>
                  </a:lnTo>
                  <a:lnTo>
                    <a:pt x="78" y="97"/>
                  </a:lnTo>
                  <a:lnTo>
                    <a:pt x="78" y="93"/>
                  </a:lnTo>
                  <a:lnTo>
                    <a:pt x="79" y="89"/>
                  </a:lnTo>
                  <a:lnTo>
                    <a:pt x="79" y="67"/>
                  </a:lnTo>
                  <a:close/>
                  <a:moveTo>
                    <a:pt x="52" y="0"/>
                  </a:moveTo>
                  <a:lnTo>
                    <a:pt x="67" y="1"/>
                  </a:lnTo>
                  <a:lnTo>
                    <a:pt x="79" y="7"/>
                  </a:lnTo>
                  <a:lnTo>
                    <a:pt x="89" y="13"/>
                  </a:lnTo>
                  <a:lnTo>
                    <a:pt x="94" y="22"/>
                  </a:lnTo>
                  <a:lnTo>
                    <a:pt x="99" y="31"/>
                  </a:lnTo>
                  <a:lnTo>
                    <a:pt x="101" y="42"/>
                  </a:lnTo>
                  <a:lnTo>
                    <a:pt x="102" y="53"/>
                  </a:lnTo>
                  <a:lnTo>
                    <a:pt x="102" y="101"/>
                  </a:lnTo>
                  <a:lnTo>
                    <a:pt x="102" y="119"/>
                  </a:lnTo>
                  <a:lnTo>
                    <a:pt x="104" y="133"/>
                  </a:lnTo>
                  <a:lnTo>
                    <a:pt x="82" y="133"/>
                  </a:lnTo>
                  <a:lnTo>
                    <a:pt x="80" y="116"/>
                  </a:lnTo>
                  <a:lnTo>
                    <a:pt x="79" y="116"/>
                  </a:lnTo>
                  <a:lnTo>
                    <a:pt x="73" y="124"/>
                  </a:lnTo>
                  <a:lnTo>
                    <a:pt x="64" y="130"/>
                  </a:lnTo>
                  <a:lnTo>
                    <a:pt x="53" y="135"/>
                  </a:lnTo>
                  <a:lnTo>
                    <a:pt x="39" y="136"/>
                  </a:lnTo>
                  <a:lnTo>
                    <a:pt x="25" y="134"/>
                  </a:lnTo>
                  <a:lnTo>
                    <a:pt x="15" y="128"/>
                  </a:lnTo>
                  <a:lnTo>
                    <a:pt x="6" y="120"/>
                  </a:lnTo>
                  <a:lnTo>
                    <a:pt x="2" y="110"/>
                  </a:lnTo>
                  <a:lnTo>
                    <a:pt x="0" y="98"/>
                  </a:lnTo>
                  <a:lnTo>
                    <a:pt x="3" y="84"/>
                  </a:lnTo>
                  <a:lnTo>
                    <a:pt x="9" y="72"/>
                  </a:lnTo>
                  <a:lnTo>
                    <a:pt x="20" y="63"/>
                  </a:lnTo>
                  <a:lnTo>
                    <a:pt x="36" y="56"/>
                  </a:lnTo>
                  <a:lnTo>
                    <a:pt x="56" y="52"/>
                  </a:lnTo>
                  <a:lnTo>
                    <a:pt x="78" y="50"/>
                  </a:lnTo>
                  <a:lnTo>
                    <a:pt x="78" y="47"/>
                  </a:lnTo>
                  <a:lnTo>
                    <a:pt x="78" y="42"/>
                  </a:lnTo>
                  <a:lnTo>
                    <a:pt x="77" y="35"/>
                  </a:lnTo>
                  <a:lnTo>
                    <a:pt x="74" y="28"/>
                  </a:lnTo>
                  <a:lnTo>
                    <a:pt x="68" y="23"/>
                  </a:lnTo>
                  <a:lnTo>
                    <a:pt x="60" y="19"/>
                  </a:lnTo>
                  <a:lnTo>
                    <a:pt x="49" y="17"/>
                  </a:lnTo>
                  <a:lnTo>
                    <a:pt x="36" y="18"/>
                  </a:lnTo>
                  <a:lnTo>
                    <a:pt x="24" y="22"/>
                  </a:lnTo>
                  <a:lnTo>
                    <a:pt x="15" y="27"/>
                  </a:lnTo>
                  <a:lnTo>
                    <a:pt x="9" y="11"/>
                  </a:lnTo>
                  <a:lnTo>
                    <a:pt x="21" y="5"/>
                  </a:lnTo>
                  <a:lnTo>
                    <a:pt x="36" y="1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95" name="Freeform 119"/>
            <p:cNvSpPr>
              <a:spLocks noEditPoints="1"/>
            </p:cNvSpPr>
            <p:nvPr/>
          </p:nvSpPr>
          <p:spPr bwMode="auto">
            <a:xfrm>
              <a:off x="8231449" y="2253717"/>
              <a:ext cx="208005" cy="222548"/>
            </a:xfrm>
            <a:custGeom>
              <a:avLst/>
              <a:gdLst>
                <a:gd name="T0" fmla="*/ 4 w 142"/>
                <a:gd name="T1" fmla="*/ 1 h 151"/>
                <a:gd name="T2" fmla="*/ 3 w 142"/>
                <a:gd name="T3" fmla="*/ 3 h 151"/>
                <a:gd name="T4" fmla="*/ 1 w 142"/>
                <a:gd name="T5" fmla="*/ 9 h 151"/>
                <a:gd name="T6" fmla="*/ 7 w 142"/>
                <a:gd name="T7" fmla="*/ 9 h 151"/>
                <a:gd name="T8" fmla="*/ 5 w 142"/>
                <a:gd name="T9" fmla="*/ 3 h 151"/>
                <a:gd name="T10" fmla="*/ 4 w 142"/>
                <a:gd name="T11" fmla="*/ 2 h 151"/>
                <a:gd name="T12" fmla="*/ 4 w 142"/>
                <a:gd name="T13" fmla="*/ 1 h 151"/>
                <a:gd name="T14" fmla="*/ 3 w 142"/>
                <a:gd name="T15" fmla="*/ 0 h 151"/>
                <a:gd name="T16" fmla="*/ 5 w 142"/>
                <a:gd name="T17" fmla="*/ 0 h 151"/>
                <a:gd name="T18" fmla="*/ 9 w 142"/>
                <a:gd name="T19" fmla="*/ 10 h 151"/>
                <a:gd name="T20" fmla="*/ 0 w 142"/>
                <a:gd name="T21" fmla="*/ 10 h 151"/>
                <a:gd name="T22" fmla="*/ 3 w 142"/>
                <a:gd name="T23" fmla="*/ 0 h 15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42"/>
                <a:gd name="T37" fmla="*/ 0 h 151"/>
                <a:gd name="T38" fmla="*/ 142 w 142"/>
                <a:gd name="T39" fmla="*/ 151 h 151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42" h="151">
                  <a:moveTo>
                    <a:pt x="69" y="16"/>
                  </a:moveTo>
                  <a:lnTo>
                    <a:pt x="60" y="44"/>
                  </a:lnTo>
                  <a:lnTo>
                    <a:pt x="28" y="133"/>
                  </a:lnTo>
                  <a:lnTo>
                    <a:pt x="112" y="133"/>
                  </a:lnTo>
                  <a:lnTo>
                    <a:pt x="80" y="47"/>
                  </a:lnTo>
                  <a:lnTo>
                    <a:pt x="73" y="29"/>
                  </a:lnTo>
                  <a:lnTo>
                    <a:pt x="69" y="16"/>
                  </a:lnTo>
                  <a:close/>
                  <a:moveTo>
                    <a:pt x="58" y="0"/>
                  </a:moveTo>
                  <a:lnTo>
                    <a:pt x="80" y="0"/>
                  </a:lnTo>
                  <a:lnTo>
                    <a:pt x="142" y="151"/>
                  </a:lnTo>
                  <a:lnTo>
                    <a:pt x="0" y="151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96" name="Freeform 120"/>
            <p:cNvSpPr>
              <a:spLocks/>
            </p:cNvSpPr>
            <p:nvPr/>
          </p:nvSpPr>
          <p:spPr bwMode="auto">
            <a:xfrm>
              <a:off x="8451173" y="2312282"/>
              <a:ext cx="216794" cy="166911"/>
            </a:xfrm>
            <a:custGeom>
              <a:avLst/>
              <a:gdLst>
                <a:gd name="T0" fmla="*/ 2 w 148"/>
                <a:gd name="T1" fmla="*/ 0 h 113"/>
                <a:gd name="T2" fmla="*/ 1 w 148"/>
                <a:gd name="T3" fmla="*/ 3 h 113"/>
                <a:gd name="T4" fmla="*/ 1 w 148"/>
                <a:gd name="T5" fmla="*/ 5 h 113"/>
                <a:gd name="T6" fmla="*/ 1 w 148"/>
                <a:gd name="T7" fmla="*/ 6 h 113"/>
                <a:gd name="T8" fmla="*/ 2 w 148"/>
                <a:gd name="T9" fmla="*/ 7 h 113"/>
                <a:gd name="T10" fmla="*/ 2 w 148"/>
                <a:gd name="T11" fmla="*/ 7 h 113"/>
                <a:gd name="T12" fmla="*/ 3 w 148"/>
                <a:gd name="T13" fmla="*/ 6 h 113"/>
                <a:gd name="T14" fmla="*/ 3 w 148"/>
                <a:gd name="T15" fmla="*/ 6 h 113"/>
                <a:gd name="T16" fmla="*/ 4 w 148"/>
                <a:gd name="T17" fmla="*/ 5 h 113"/>
                <a:gd name="T18" fmla="*/ 4 w 148"/>
                <a:gd name="T19" fmla="*/ 2 h 113"/>
                <a:gd name="T20" fmla="*/ 5 w 148"/>
                <a:gd name="T21" fmla="*/ 4 h 113"/>
                <a:gd name="T22" fmla="*/ 5 w 148"/>
                <a:gd name="T23" fmla="*/ 5 h 113"/>
                <a:gd name="T24" fmla="*/ 5 w 148"/>
                <a:gd name="T25" fmla="*/ 6 h 113"/>
                <a:gd name="T26" fmla="*/ 6 w 148"/>
                <a:gd name="T27" fmla="*/ 6 h 113"/>
                <a:gd name="T28" fmla="*/ 6 w 148"/>
                <a:gd name="T29" fmla="*/ 7 h 113"/>
                <a:gd name="T30" fmla="*/ 7 w 148"/>
                <a:gd name="T31" fmla="*/ 6 h 113"/>
                <a:gd name="T32" fmla="*/ 7 w 148"/>
                <a:gd name="T33" fmla="*/ 6 h 113"/>
                <a:gd name="T34" fmla="*/ 9 w 148"/>
                <a:gd name="T35" fmla="*/ 4 h 113"/>
                <a:gd name="T36" fmla="*/ 7 w 148"/>
                <a:gd name="T37" fmla="*/ 2 h 113"/>
                <a:gd name="T38" fmla="*/ 9 w 148"/>
                <a:gd name="T39" fmla="*/ 0 h 113"/>
                <a:gd name="T40" fmla="*/ 9 w 148"/>
                <a:gd name="T41" fmla="*/ 3 h 113"/>
                <a:gd name="T42" fmla="*/ 9 w 148"/>
                <a:gd name="T43" fmla="*/ 5 h 113"/>
                <a:gd name="T44" fmla="*/ 9 w 148"/>
                <a:gd name="T45" fmla="*/ 7 h 113"/>
                <a:gd name="T46" fmla="*/ 7 w 148"/>
                <a:gd name="T47" fmla="*/ 7 h 113"/>
                <a:gd name="T48" fmla="*/ 6 w 148"/>
                <a:gd name="T49" fmla="*/ 7 h 113"/>
                <a:gd name="T50" fmla="*/ 5 w 148"/>
                <a:gd name="T51" fmla="*/ 7 h 113"/>
                <a:gd name="T52" fmla="*/ 5 w 148"/>
                <a:gd name="T53" fmla="*/ 7 h 113"/>
                <a:gd name="T54" fmla="*/ 2 w 148"/>
                <a:gd name="T55" fmla="*/ 8 h 113"/>
                <a:gd name="T56" fmla="*/ 1 w 148"/>
                <a:gd name="T57" fmla="*/ 7 h 113"/>
                <a:gd name="T58" fmla="*/ 1 w 148"/>
                <a:gd name="T59" fmla="*/ 6 h 113"/>
                <a:gd name="T60" fmla="*/ 0 w 148"/>
                <a:gd name="T61" fmla="*/ 4 h 113"/>
                <a:gd name="T62" fmla="*/ 1 w 148"/>
                <a:gd name="T63" fmla="*/ 2 h 113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48"/>
                <a:gd name="T97" fmla="*/ 0 h 113"/>
                <a:gd name="T98" fmla="*/ 148 w 148"/>
                <a:gd name="T99" fmla="*/ 113 h 113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48" h="113">
                  <a:moveTo>
                    <a:pt x="17" y="0"/>
                  </a:moveTo>
                  <a:lnTo>
                    <a:pt x="34" y="0"/>
                  </a:lnTo>
                  <a:lnTo>
                    <a:pt x="26" y="21"/>
                  </a:lnTo>
                  <a:lnTo>
                    <a:pt x="21" y="40"/>
                  </a:lnTo>
                  <a:lnTo>
                    <a:pt x="19" y="58"/>
                  </a:lnTo>
                  <a:lnTo>
                    <a:pt x="20" y="74"/>
                  </a:lnTo>
                  <a:lnTo>
                    <a:pt x="26" y="87"/>
                  </a:lnTo>
                  <a:lnTo>
                    <a:pt x="29" y="92"/>
                  </a:lnTo>
                  <a:lnTo>
                    <a:pt x="33" y="95"/>
                  </a:lnTo>
                  <a:lnTo>
                    <a:pt x="37" y="98"/>
                  </a:lnTo>
                  <a:lnTo>
                    <a:pt x="43" y="98"/>
                  </a:lnTo>
                  <a:lnTo>
                    <a:pt x="47" y="98"/>
                  </a:lnTo>
                  <a:lnTo>
                    <a:pt x="51" y="95"/>
                  </a:lnTo>
                  <a:lnTo>
                    <a:pt x="55" y="93"/>
                  </a:lnTo>
                  <a:lnTo>
                    <a:pt x="59" y="89"/>
                  </a:lnTo>
                  <a:lnTo>
                    <a:pt x="61" y="85"/>
                  </a:lnTo>
                  <a:lnTo>
                    <a:pt x="63" y="80"/>
                  </a:lnTo>
                  <a:lnTo>
                    <a:pt x="64" y="72"/>
                  </a:lnTo>
                  <a:lnTo>
                    <a:pt x="64" y="60"/>
                  </a:lnTo>
                  <a:lnTo>
                    <a:pt x="64" y="28"/>
                  </a:lnTo>
                  <a:lnTo>
                    <a:pt x="83" y="28"/>
                  </a:lnTo>
                  <a:lnTo>
                    <a:pt x="83" y="60"/>
                  </a:lnTo>
                  <a:lnTo>
                    <a:pt x="84" y="72"/>
                  </a:lnTo>
                  <a:lnTo>
                    <a:pt x="85" y="80"/>
                  </a:lnTo>
                  <a:lnTo>
                    <a:pt x="87" y="85"/>
                  </a:lnTo>
                  <a:lnTo>
                    <a:pt x="89" y="89"/>
                  </a:lnTo>
                  <a:lnTo>
                    <a:pt x="93" y="93"/>
                  </a:lnTo>
                  <a:lnTo>
                    <a:pt x="97" y="95"/>
                  </a:lnTo>
                  <a:lnTo>
                    <a:pt x="101" y="98"/>
                  </a:lnTo>
                  <a:lnTo>
                    <a:pt x="105" y="98"/>
                  </a:lnTo>
                  <a:lnTo>
                    <a:pt x="111" y="98"/>
                  </a:lnTo>
                  <a:lnTo>
                    <a:pt x="115" y="95"/>
                  </a:lnTo>
                  <a:lnTo>
                    <a:pt x="118" y="92"/>
                  </a:lnTo>
                  <a:lnTo>
                    <a:pt x="122" y="87"/>
                  </a:lnTo>
                  <a:lnTo>
                    <a:pt x="127" y="74"/>
                  </a:lnTo>
                  <a:lnTo>
                    <a:pt x="129" y="58"/>
                  </a:lnTo>
                  <a:lnTo>
                    <a:pt x="127" y="40"/>
                  </a:lnTo>
                  <a:lnTo>
                    <a:pt x="122" y="21"/>
                  </a:lnTo>
                  <a:lnTo>
                    <a:pt x="114" y="0"/>
                  </a:lnTo>
                  <a:lnTo>
                    <a:pt x="131" y="0"/>
                  </a:lnTo>
                  <a:lnTo>
                    <a:pt x="141" y="19"/>
                  </a:lnTo>
                  <a:lnTo>
                    <a:pt x="146" y="38"/>
                  </a:lnTo>
                  <a:lnTo>
                    <a:pt x="148" y="57"/>
                  </a:lnTo>
                  <a:lnTo>
                    <a:pt x="146" y="73"/>
                  </a:lnTo>
                  <a:lnTo>
                    <a:pt x="143" y="87"/>
                  </a:lnTo>
                  <a:lnTo>
                    <a:pt x="136" y="99"/>
                  </a:lnTo>
                  <a:lnTo>
                    <a:pt x="128" y="106"/>
                  </a:lnTo>
                  <a:lnTo>
                    <a:pt x="118" y="110"/>
                  </a:lnTo>
                  <a:lnTo>
                    <a:pt x="107" y="113"/>
                  </a:lnTo>
                  <a:lnTo>
                    <a:pt x="97" y="110"/>
                  </a:lnTo>
                  <a:lnTo>
                    <a:pt x="87" y="106"/>
                  </a:lnTo>
                  <a:lnTo>
                    <a:pt x="79" y="99"/>
                  </a:lnTo>
                  <a:lnTo>
                    <a:pt x="74" y="88"/>
                  </a:lnTo>
                  <a:lnTo>
                    <a:pt x="65" y="102"/>
                  </a:lnTo>
                  <a:lnTo>
                    <a:pt x="55" y="109"/>
                  </a:lnTo>
                  <a:lnTo>
                    <a:pt x="41" y="113"/>
                  </a:lnTo>
                  <a:lnTo>
                    <a:pt x="29" y="110"/>
                  </a:lnTo>
                  <a:lnTo>
                    <a:pt x="19" y="106"/>
                  </a:lnTo>
                  <a:lnTo>
                    <a:pt x="11" y="98"/>
                  </a:lnTo>
                  <a:lnTo>
                    <a:pt x="5" y="86"/>
                  </a:lnTo>
                  <a:lnTo>
                    <a:pt x="1" y="73"/>
                  </a:lnTo>
                  <a:lnTo>
                    <a:pt x="0" y="57"/>
                  </a:lnTo>
                  <a:lnTo>
                    <a:pt x="2" y="38"/>
                  </a:lnTo>
                  <a:lnTo>
                    <a:pt x="7" y="19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97" name="Freeform 121"/>
            <p:cNvSpPr>
              <a:spLocks noEditPoints="1"/>
            </p:cNvSpPr>
            <p:nvPr/>
          </p:nvSpPr>
          <p:spPr bwMode="auto">
            <a:xfrm>
              <a:off x="8685545" y="2400130"/>
              <a:ext cx="87889" cy="105417"/>
            </a:xfrm>
            <a:custGeom>
              <a:avLst/>
              <a:gdLst>
                <a:gd name="T0" fmla="*/ 2 w 60"/>
                <a:gd name="T1" fmla="*/ 1 h 71"/>
                <a:gd name="T2" fmla="*/ 2 w 60"/>
                <a:gd name="T3" fmla="*/ 1 h 71"/>
                <a:gd name="T4" fmla="*/ 2 w 60"/>
                <a:gd name="T5" fmla="*/ 2 h 71"/>
                <a:gd name="T6" fmla="*/ 2 w 60"/>
                <a:gd name="T7" fmla="*/ 3 h 71"/>
                <a:gd name="T8" fmla="*/ 3 w 60"/>
                <a:gd name="T9" fmla="*/ 3 h 71"/>
                <a:gd name="T10" fmla="*/ 3 w 60"/>
                <a:gd name="T11" fmla="*/ 2 h 71"/>
                <a:gd name="T12" fmla="*/ 2 w 60"/>
                <a:gd name="T13" fmla="*/ 1 h 71"/>
                <a:gd name="T14" fmla="*/ 2 w 60"/>
                <a:gd name="T15" fmla="*/ 1 h 71"/>
                <a:gd name="T16" fmla="*/ 2 w 60"/>
                <a:gd name="T17" fmla="*/ 1 h 71"/>
                <a:gd name="T18" fmla="*/ 2 w 60"/>
                <a:gd name="T19" fmla="*/ 0 h 71"/>
                <a:gd name="T20" fmla="*/ 3 w 60"/>
                <a:gd name="T21" fmla="*/ 0 h 71"/>
                <a:gd name="T22" fmla="*/ 4 w 60"/>
                <a:gd name="T23" fmla="*/ 5 h 71"/>
                <a:gd name="T24" fmla="*/ 4 w 60"/>
                <a:gd name="T25" fmla="*/ 5 h 71"/>
                <a:gd name="T26" fmla="*/ 3 w 60"/>
                <a:gd name="T27" fmla="*/ 4 h 71"/>
                <a:gd name="T28" fmla="*/ 2 w 60"/>
                <a:gd name="T29" fmla="*/ 4 h 71"/>
                <a:gd name="T30" fmla="*/ 1 w 60"/>
                <a:gd name="T31" fmla="*/ 5 h 71"/>
                <a:gd name="T32" fmla="*/ 0 w 60"/>
                <a:gd name="T33" fmla="*/ 5 h 71"/>
                <a:gd name="T34" fmla="*/ 2 w 60"/>
                <a:gd name="T35" fmla="*/ 0 h 7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0"/>
                <a:gd name="T55" fmla="*/ 0 h 71"/>
                <a:gd name="T56" fmla="*/ 60 w 60"/>
                <a:gd name="T57" fmla="*/ 71 h 71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0" h="71">
                  <a:moveTo>
                    <a:pt x="30" y="8"/>
                  </a:moveTo>
                  <a:lnTo>
                    <a:pt x="28" y="15"/>
                  </a:lnTo>
                  <a:lnTo>
                    <a:pt x="26" y="21"/>
                  </a:lnTo>
                  <a:lnTo>
                    <a:pt x="19" y="42"/>
                  </a:lnTo>
                  <a:lnTo>
                    <a:pt x="41" y="42"/>
                  </a:lnTo>
                  <a:lnTo>
                    <a:pt x="33" y="21"/>
                  </a:lnTo>
                  <a:lnTo>
                    <a:pt x="31" y="14"/>
                  </a:lnTo>
                  <a:lnTo>
                    <a:pt x="30" y="8"/>
                  </a:lnTo>
                  <a:close/>
                  <a:moveTo>
                    <a:pt x="25" y="0"/>
                  </a:moveTo>
                  <a:lnTo>
                    <a:pt x="36" y="0"/>
                  </a:lnTo>
                  <a:lnTo>
                    <a:pt x="60" y="71"/>
                  </a:lnTo>
                  <a:lnTo>
                    <a:pt x="51" y="71"/>
                  </a:lnTo>
                  <a:lnTo>
                    <a:pt x="43" y="49"/>
                  </a:lnTo>
                  <a:lnTo>
                    <a:pt x="17" y="49"/>
                  </a:lnTo>
                  <a:lnTo>
                    <a:pt x="10" y="71"/>
                  </a:lnTo>
                  <a:lnTo>
                    <a:pt x="0" y="71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</p:grpSp>
      <p:sp>
        <p:nvSpPr>
          <p:cNvPr id="98" name="Textfeld 97"/>
          <p:cNvSpPr txBox="1"/>
          <p:nvPr/>
        </p:nvSpPr>
        <p:spPr>
          <a:xfrm>
            <a:off x="3793038" y="2265438"/>
            <a:ext cx="23904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Eigenvalues</a:t>
            </a:r>
            <a:endParaRPr lang="en-US" sz="1800" b="1" dirty="0">
              <a:solidFill>
                <a:schemeClr val="tx2">
                  <a:lumMod val="75000"/>
                </a:schemeClr>
              </a:solidFill>
              <a:latin typeface="+mj-lt"/>
            </a:endParaRPr>
          </a:p>
        </p:txBody>
      </p:sp>
      <p:graphicFrame>
        <p:nvGraphicFramePr>
          <p:cNvPr id="99" name="Objekt 9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1700522"/>
              </p:ext>
            </p:extLst>
          </p:nvPr>
        </p:nvGraphicFramePr>
        <p:xfrm>
          <a:off x="3863752" y="2879896"/>
          <a:ext cx="1249362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701" name="Formel" r:id="rId8" imgW="609480" imgH="241200" progId="Equation.3">
                  <p:embed/>
                </p:oleObj>
              </mc:Choice>
              <mc:Fallback>
                <p:oleObj name="Formel" r:id="rId8" imgW="609480" imgH="241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63752" y="2879896"/>
                        <a:ext cx="1249362" cy="49530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0" name="Objekt 9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9063702"/>
              </p:ext>
            </p:extLst>
          </p:nvPr>
        </p:nvGraphicFramePr>
        <p:xfrm>
          <a:off x="3488680" y="3430588"/>
          <a:ext cx="3327400" cy="601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702" name="Formel" r:id="rId10" imgW="1625400" imgH="291960" progId="Equation.3">
                  <p:embed/>
                </p:oleObj>
              </mc:Choice>
              <mc:Fallback>
                <p:oleObj name="Formel" r:id="rId10" imgW="1625400" imgH="2919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88680" y="3430588"/>
                        <a:ext cx="3327400" cy="601662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1" name="Objekt 10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3866409"/>
              </p:ext>
            </p:extLst>
          </p:nvPr>
        </p:nvGraphicFramePr>
        <p:xfrm>
          <a:off x="3503712" y="4491632"/>
          <a:ext cx="3497263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703" name="Formel" r:id="rId12" imgW="1726920" imgH="533160" progId="Equation.3">
                  <p:embed/>
                </p:oleObj>
              </mc:Choice>
              <mc:Fallback>
                <p:oleObj name="Formel" r:id="rId12" imgW="1726920" imgH="5331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03712" y="4491632"/>
                        <a:ext cx="3497263" cy="10795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3" name="Grafik 142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256240" y="5172472"/>
            <a:ext cx="4724400" cy="1381125"/>
          </a:xfrm>
          <a:prstGeom prst="rect">
            <a:avLst/>
          </a:prstGeom>
        </p:spPr>
      </p:pic>
      <p:pic>
        <p:nvPicPr>
          <p:cNvPr id="144" name="Picture 2" descr="D:\mzaiss\Eigene Dateien\Dropbox\global\funcpool\sim\SL3.gif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146121" y="2803365"/>
            <a:ext cx="5000309" cy="3750232"/>
          </a:xfrm>
          <a:prstGeom prst="rect">
            <a:avLst/>
          </a:prstGeom>
          <a:noFill/>
        </p:spPr>
      </p:pic>
      <p:sp>
        <p:nvSpPr>
          <p:cNvPr id="102" name="Rechteck 101"/>
          <p:cNvSpPr/>
          <p:nvPr/>
        </p:nvSpPr>
        <p:spPr>
          <a:xfrm>
            <a:off x="-18404" y="6313789"/>
            <a:ext cx="64087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200" dirty="0" smtClean="0"/>
              <a:t>Trott </a:t>
            </a:r>
            <a:r>
              <a:rPr lang="de-DE" sz="1200" dirty="0" err="1" smtClean="0"/>
              <a:t>and</a:t>
            </a:r>
            <a:r>
              <a:rPr lang="de-DE" sz="1200" dirty="0" smtClean="0"/>
              <a:t> Palmer 2002, Jin et al. MRM 2011</a:t>
            </a:r>
            <a:endParaRPr lang="de-DE" sz="1200" dirty="0"/>
          </a:p>
        </p:txBody>
      </p:sp>
      <p:sp>
        <p:nvSpPr>
          <p:cNvPr id="4" name="Rechteck 3"/>
          <p:cNvSpPr/>
          <p:nvPr/>
        </p:nvSpPr>
        <p:spPr bwMode="auto">
          <a:xfrm>
            <a:off x="47328" y="2879896"/>
            <a:ext cx="2979976" cy="3141392"/>
          </a:xfrm>
          <a:prstGeom prst="rect">
            <a:avLst/>
          </a:prstGeom>
          <a:solidFill>
            <a:schemeClr val="bg2"/>
          </a:solidFill>
          <a:ln w="952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301384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820000">
                                      <p:cBhvr>
                                        <p:cTn id="21" dur="2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63" grpId="0"/>
      <p:bldP spid="98" grpId="0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Matrix exponential</a:t>
            </a:r>
            <a:endParaRPr lang="en-US" dirty="0"/>
          </a:p>
        </p:txBody>
      </p:sp>
      <p:graphicFrame>
        <p:nvGraphicFramePr>
          <p:cNvPr id="12" name="Objek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0228914"/>
              </p:ext>
            </p:extLst>
          </p:nvPr>
        </p:nvGraphicFramePr>
        <p:xfrm>
          <a:off x="436563" y="777875"/>
          <a:ext cx="9404350" cy="1358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560" name="Formel" r:id="rId3" imgW="5460840" imgH="787320" progId="Equation.3">
                  <p:embed/>
                </p:oleObj>
              </mc:Choice>
              <mc:Fallback>
                <p:oleObj name="Formel" r:id="rId3" imgW="5460840" imgH="78732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36563" y="777875"/>
                        <a:ext cx="9404350" cy="1358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Grafik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67778" y="3284984"/>
            <a:ext cx="4310974" cy="3239533"/>
          </a:xfrm>
          <a:prstGeom prst="rect">
            <a:avLst/>
          </a:prstGeom>
        </p:spPr>
      </p:pic>
      <p:pic>
        <p:nvPicPr>
          <p:cNvPr id="13" name="Grafik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99456" y="2420888"/>
            <a:ext cx="5140993" cy="3859904"/>
          </a:xfrm>
          <a:prstGeom prst="rect">
            <a:avLst/>
          </a:prstGeom>
          <a:solidFill>
            <a:schemeClr val="bg2"/>
          </a:solidFill>
          <a:ln w="38100">
            <a:solidFill>
              <a:schemeClr val="tx1"/>
            </a:solidFill>
          </a:ln>
        </p:spPr>
      </p:pic>
      <p:sp>
        <p:nvSpPr>
          <p:cNvPr id="4" name="Rechteck 3"/>
          <p:cNvSpPr/>
          <p:nvPr/>
        </p:nvSpPr>
        <p:spPr bwMode="auto">
          <a:xfrm>
            <a:off x="7176120" y="579438"/>
            <a:ext cx="3096344" cy="1625426"/>
          </a:xfrm>
          <a:prstGeom prst="rect">
            <a:avLst/>
          </a:prstGeom>
          <a:solidFill>
            <a:schemeClr val="bg2"/>
          </a:solidFill>
          <a:ln w="952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/>
            </a:endParaRPr>
          </a:p>
        </p:txBody>
      </p:sp>
      <p:graphicFrame>
        <p:nvGraphicFramePr>
          <p:cNvPr id="7" name="Objek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8036684"/>
              </p:ext>
            </p:extLst>
          </p:nvPr>
        </p:nvGraphicFramePr>
        <p:xfrm>
          <a:off x="3354027" y="3284984"/>
          <a:ext cx="831850" cy="373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561" name="Formel" r:id="rId7" imgW="482400" imgH="215640" progId="Equation.3">
                  <p:embed/>
                </p:oleObj>
              </mc:Choice>
              <mc:Fallback>
                <p:oleObj name="Formel" r:id="rId7" imgW="482400" imgH="2156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354027" y="3284984"/>
                        <a:ext cx="831850" cy="373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k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6224687"/>
              </p:ext>
            </p:extLst>
          </p:nvPr>
        </p:nvGraphicFramePr>
        <p:xfrm>
          <a:off x="1908175" y="4437063"/>
          <a:ext cx="854075" cy="373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562" name="Formel" r:id="rId9" imgW="495000" imgH="215640" progId="Equation.3">
                  <p:embed/>
                </p:oleObj>
              </mc:Choice>
              <mc:Fallback>
                <p:oleObj name="Formel" r:id="rId9" imgW="495000" imgH="2156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908175" y="4437063"/>
                        <a:ext cx="854075" cy="373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156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>
          <a:xfrm>
            <a:off x="208612" y="992189"/>
            <a:ext cx="11929533" cy="5334000"/>
          </a:xfrm>
        </p:spPr>
        <p:txBody>
          <a:bodyPr/>
          <a:lstStyle/>
          <a:p>
            <a:r>
              <a:rPr lang="en-US" dirty="0" smtClean="0"/>
              <a:t>Steady-state</a:t>
            </a:r>
            <a:endParaRPr lang="en-US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Steady-state and R</a:t>
            </a:r>
            <a:r>
              <a:rPr lang="en-US" baseline="-25000" dirty="0" smtClean="0"/>
              <a:t>1</a:t>
            </a:r>
            <a:r>
              <a:rPr lang="el-GR" baseline="-25000" dirty="0" smtClean="0"/>
              <a:t>ρ</a:t>
            </a:r>
            <a:r>
              <a:rPr lang="en-US" dirty="0" smtClean="0"/>
              <a:t> solution</a:t>
            </a:r>
            <a:endParaRPr lang="en-US" dirty="0"/>
          </a:p>
        </p:txBody>
      </p:sp>
      <p:graphicFrame>
        <p:nvGraphicFramePr>
          <p:cNvPr id="4" name="Object 9"/>
          <p:cNvGraphicFramePr>
            <a:graphicFrameLocks noChangeAspect="1"/>
          </p:cNvGraphicFramePr>
          <p:nvPr>
            <p:extLst/>
          </p:nvPr>
        </p:nvGraphicFramePr>
        <p:xfrm>
          <a:off x="5807968" y="166688"/>
          <a:ext cx="6046788" cy="611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838" name="Formel" r:id="rId3" imgW="2514600" imgH="253800" progId="Equation.3">
                  <p:embed/>
                </p:oleObj>
              </mc:Choice>
              <mc:Fallback>
                <p:oleObj name="Formel" r:id="rId3" imgW="2514600" imgH="253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07968" y="166688"/>
                        <a:ext cx="6046788" cy="611188"/>
                      </a:xfrm>
                      <a:prstGeom prst="rect">
                        <a:avLst/>
                      </a:prstGeom>
                      <a:solidFill>
                        <a:schemeClr val="bg2"/>
                      </a:solidFill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4244544"/>
              </p:ext>
            </p:extLst>
          </p:nvPr>
        </p:nvGraphicFramePr>
        <p:xfrm>
          <a:off x="59267" y="979067"/>
          <a:ext cx="7199312" cy="186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839" name="Formel" r:id="rId5" imgW="4127400" imgH="1066680" progId="Equation.3">
                  <p:embed/>
                </p:oleObj>
              </mc:Choice>
              <mc:Fallback>
                <p:oleObj name="Formel" r:id="rId5" imgW="4127400" imgH="10666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267" y="979067"/>
                        <a:ext cx="7199312" cy="186690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Grafik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879142" y="3141564"/>
            <a:ext cx="3252476" cy="3324753"/>
          </a:xfrm>
          <a:prstGeom prst="rect">
            <a:avLst/>
          </a:prstGeom>
        </p:spPr>
      </p:pic>
      <p:graphicFrame>
        <p:nvGraphicFramePr>
          <p:cNvPr id="12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6090145"/>
              </p:ext>
            </p:extLst>
          </p:nvPr>
        </p:nvGraphicFramePr>
        <p:xfrm>
          <a:off x="10126328" y="4797152"/>
          <a:ext cx="2018344" cy="5760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840" name="Formel" r:id="rId8" imgW="1650960" imgH="469800" progId="Equation.3">
                  <p:embed/>
                </p:oleObj>
              </mc:Choice>
              <mc:Fallback>
                <p:oleObj name="Formel" r:id="rId8" imgW="1650960" imgH="469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126328" y="4797152"/>
                        <a:ext cx="2018344" cy="576064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k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4527075"/>
              </p:ext>
            </p:extLst>
          </p:nvPr>
        </p:nvGraphicFramePr>
        <p:xfrm>
          <a:off x="479376" y="3933056"/>
          <a:ext cx="5217824" cy="14401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841" name="Formel" r:id="rId10" imgW="2755800" imgH="761760" progId="Equation.3">
                  <p:embed/>
                </p:oleObj>
              </mc:Choice>
              <mc:Fallback>
                <p:oleObj name="Formel" r:id="rId10" imgW="2755800" imgH="76176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79376" y="3933056"/>
                        <a:ext cx="5217824" cy="14401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9" name="Gruppieren 8"/>
          <p:cNvGrpSpPr/>
          <p:nvPr/>
        </p:nvGrpSpPr>
        <p:grpSpPr>
          <a:xfrm>
            <a:off x="335360" y="4869160"/>
            <a:ext cx="5472608" cy="1296144"/>
            <a:chOff x="335360" y="4293096"/>
            <a:chExt cx="5472608" cy="1296144"/>
          </a:xfrm>
        </p:grpSpPr>
        <p:sp>
          <p:nvSpPr>
            <p:cNvPr id="7" name="Rechteck 6"/>
            <p:cNvSpPr/>
            <p:nvPr/>
          </p:nvSpPr>
          <p:spPr bwMode="auto">
            <a:xfrm>
              <a:off x="335360" y="4293096"/>
              <a:ext cx="5472608" cy="1296144"/>
            </a:xfrm>
            <a:prstGeom prst="rect">
              <a:avLst/>
            </a:prstGeom>
            <a:noFill/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"/>
              </a:endParaRPr>
            </a:p>
          </p:txBody>
        </p:sp>
        <p:sp>
          <p:nvSpPr>
            <p:cNvPr id="8" name="Textfeld 7"/>
            <p:cNvSpPr txBox="1"/>
            <p:nvPr/>
          </p:nvSpPr>
          <p:spPr>
            <a:xfrm>
              <a:off x="479376" y="5011465"/>
              <a:ext cx="528221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FF0000"/>
                  </a:solidFill>
                  <a:latin typeface="+mj-lt"/>
                </a:rPr>
                <a:t>Direct water saturation Z-spectrum</a:t>
              </a:r>
              <a:endParaRPr lang="en-US" b="1" dirty="0">
                <a:solidFill>
                  <a:srgbClr val="FF0000"/>
                </a:solidFill>
                <a:latin typeface="+mj-lt"/>
              </a:endParaRPr>
            </a:p>
          </p:txBody>
        </p:sp>
      </p:grpSp>
      <p:sp>
        <p:nvSpPr>
          <p:cNvPr id="17" name="Rechteck 16"/>
          <p:cNvSpPr/>
          <p:nvPr/>
        </p:nvSpPr>
        <p:spPr bwMode="auto">
          <a:xfrm>
            <a:off x="4583832" y="873572"/>
            <a:ext cx="3096344" cy="2376264"/>
          </a:xfrm>
          <a:prstGeom prst="rect">
            <a:avLst/>
          </a:prstGeom>
          <a:solidFill>
            <a:schemeClr val="bg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/>
            </a:endParaRPr>
          </a:p>
        </p:txBody>
      </p:sp>
      <p:grpSp>
        <p:nvGrpSpPr>
          <p:cNvPr id="13" name="Gruppieren 12"/>
          <p:cNvGrpSpPr/>
          <p:nvPr/>
        </p:nvGrpSpPr>
        <p:grpSpPr>
          <a:xfrm>
            <a:off x="7018602" y="2680598"/>
            <a:ext cx="5140993" cy="3859904"/>
            <a:chOff x="7018602" y="2680598"/>
            <a:chExt cx="5140993" cy="3859904"/>
          </a:xfrm>
        </p:grpSpPr>
        <p:pic>
          <p:nvPicPr>
            <p:cNvPr id="16" name="Grafik 15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7018602" y="2680598"/>
              <a:ext cx="5140993" cy="3859904"/>
            </a:xfrm>
            <a:prstGeom prst="rect">
              <a:avLst/>
            </a:prstGeom>
            <a:solidFill>
              <a:schemeClr val="bg2"/>
            </a:solidFill>
            <a:ln w="38100">
              <a:solidFill>
                <a:schemeClr val="tx1"/>
              </a:solidFill>
            </a:ln>
          </p:spPr>
        </p:pic>
        <p:graphicFrame>
          <p:nvGraphicFramePr>
            <p:cNvPr id="14" name="Objekt 1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227154972"/>
                </p:ext>
              </p:extLst>
            </p:nvPr>
          </p:nvGraphicFramePr>
          <p:xfrm>
            <a:off x="8704411" y="3321273"/>
            <a:ext cx="831850" cy="3730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3842" name="Formel" r:id="rId13" imgW="482400" imgH="215640" progId="Equation.3">
                    <p:embed/>
                  </p:oleObj>
                </mc:Choice>
                <mc:Fallback>
                  <p:oleObj name="Formel" r:id="rId13" imgW="482400" imgH="215640" progId="Equation.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8704411" y="3321273"/>
                          <a:ext cx="831850" cy="37306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" name="Objekt 1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865107731"/>
                </p:ext>
              </p:extLst>
            </p:nvPr>
          </p:nvGraphicFramePr>
          <p:xfrm>
            <a:off x="11544509" y="3915794"/>
            <a:ext cx="596900" cy="6508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3843" name="Formel" r:id="rId15" imgW="406080" imgH="444240" progId="Equation.3">
                    <p:embed/>
                  </p:oleObj>
                </mc:Choice>
                <mc:Fallback>
                  <p:oleObj name="Formel" r:id="rId15" imgW="406080" imgH="444240" progId="Equation.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6"/>
                        <a:stretch>
                          <a:fillRect/>
                        </a:stretch>
                      </p:blipFill>
                      <p:spPr>
                        <a:xfrm>
                          <a:off x="11544509" y="3915794"/>
                          <a:ext cx="596900" cy="65087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8" name="Rechteck 17"/>
          <p:cNvSpPr/>
          <p:nvPr/>
        </p:nvSpPr>
        <p:spPr>
          <a:xfrm>
            <a:off x="407368" y="3456568"/>
            <a:ext cx="39677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800" b="1" dirty="0" smtClean="0">
                <a:solidFill>
                  <a:srgbClr val="002060"/>
                </a:solidFill>
                <a:latin typeface="+mj-lt"/>
              </a:rPr>
              <a:t>Full </a:t>
            </a:r>
            <a:r>
              <a:rPr lang="en-US" sz="1800" b="1" dirty="0" smtClean="0">
                <a:solidFill>
                  <a:srgbClr val="002060"/>
                </a:solidFill>
                <a:latin typeface="+mj-lt"/>
              </a:rPr>
              <a:t>solution for off-res. </a:t>
            </a:r>
            <a:r>
              <a:rPr lang="en-US" sz="1800" b="1" dirty="0" smtClean="0">
                <a:solidFill>
                  <a:srgbClr val="002060"/>
                </a:solidFill>
                <a:latin typeface="+mj-lt"/>
              </a:rPr>
              <a:t>irradiation</a:t>
            </a:r>
            <a:endParaRPr lang="en-US" sz="1800" b="1" dirty="0">
              <a:solidFill>
                <a:srgbClr val="00206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817068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~ </a:t>
            </a:r>
            <a:r>
              <a:rPr lang="en-US" dirty="0" err="1" smtClean="0"/>
              <a:t>monoexponential</a:t>
            </a:r>
            <a:r>
              <a:rPr lang="en-US" dirty="0" smtClean="0"/>
              <a:t> R</a:t>
            </a:r>
            <a:r>
              <a:rPr lang="en-US" baseline="-25000" dirty="0" smtClean="0"/>
              <a:t>1</a:t>
            </a:r>
            <a:r>
              <a:rPr lang="el-GR" baseline="-25000" dirty="0" smtClean="0"/>
              <a:t>ρ</a:t>
            </a:r>
            <a:r>
              <a:rPr lang="de-DE" dirty="0" smtClean="0"/>
              <a:t>(</a:t>
            </a:r>
            <a:r>
              <a:rPr lang="el-GR" dirty="0" smtClean="0"/>
              <a:t>Δω</a:t>
            </a:r>
            <a:r>
              <a:rPr lang="de-DE" dirty="0" smtClean="0"/>
              <a:t>) </a:t>
            </a:r>
            <a:r>
              <a:rPr lang="en-US" dirty="0" smtClean="0"/>
              <a:t>decay towards steady-state</a:t>
            </a:r>
            <a:endParaRPr lang="en-US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Off-resonant </a:t>
            </a:r>
            <a:r>
              <a:rPr lang="en-US" dirty="0" smtClean="0"/>
              <a:t>irradiation and CEST</a:t>
            </a:r>
            <a:endParaRPr lang="en-US" dirty="0"/>
          </a:p>
        </p:txBody>
      </p:sp>
      <p:grpSp>
        <p:nvGrpSpPr>
          <p:cNvPr id="4" name="Gruppieren 3"/>
          <p:cNvGrpSpPr/>
          <p:nvPr/>
        </p:nvGrpSpPr>
        <p:grpSpPr>
          <a:xfrm>
            <a:off x="711711" y="1957092"/>
            <a:ext cx="5140993" cy="3859904"/>
            <a:chOff x="7018602" y="2680598"/>
            <a:chExt cx="5140993" cy="3859904"/>
          </a:xfrm>
        </p:grpSpPr>
        <p:pic>
          <p:nvPicPr>
            <p:cNvPr id="5" name="Grafik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018602" y="2680598"/>
              <a:ext cx="5140993" cy="3859904"/>
            </a:xfrm>
            <a:prstGeom prst="rect">
              <a:avLst/>
            </a:prstGeom>
            <a:solidFill>
              <a:schemeClr val="bg2"/>
            </a:solidFill>
            <a:ln w="38100">
              <a:solidFill>
                <a:schemeClr val="tx1"/>
              </a:solidFill>
            </a:ln>
          </p:spPr>
        </p:pic>
        <p:graphicFrame>
          <p:nvGraphicFramePr>
            <p:cNvPr id="6" name="Objekt 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63409487"/>
                </p:ext>
              </p:extLst>
            </p:nvPr>
          </p:nvGraphicFramePr>
          <p:xfrm>
            <a:off x="8704411" y="3321273"/>
            <a:ext cx="831850" cy="3730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2741" name="Formel" r:id="rId4" imgW="482400" imgH="215640" progId="Equation.3">
                    <p:embed/>
                  </p:oleObj>
                </mc:Choice>
                <mc:Fallback>
                  <p:oleObj name="Formel" r:id="rId4" imgW="482400" imgH="215640" progId="Equation.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8704411" y="3321273"/>
                          <a:ext cx="831850" cy="37306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" name="Objekt 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740693896"/>
                </p:ext>
              </p:extLst>
            </p:nvPr>
          </p:nvGraphicFramePr>
          <p:xfrm>
            <a:off x="11544509" y="3915794"/>
            <a:ext cx="596900" cy="6508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2742" name="Formel" r:id="rId6" imgW="406080" imgH="444240" progId="Equation.3">
                    <p:embed/>
                  </p:oleObj>
                </mc:Choice>
                <mc:Fallback>
                  <p:oleObj name="Formel" r:id="rId6" imgW="406080" imgH="444240" progId="Equation.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11544509" y="3915794"/>
                          <a:ext cx="596900" cy="65087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3" name="Group 4"/>
          <p:cNvGrpSpPr>
            <a:grpSpLocks noChangeAspect="1"/>
          </p:cNvGrpSpPr>
          <p:nvPr/>
        </p:nvGrpSpPr>
        <p:grpSpPr bwMode="auto">
          <a:xfrm>
            <a:off x="7104112" y="2047875"/>
            <a:ext cx="4357687" cy="3219450"/>
            <a:chOff x="2820" y="2166"/>
            <a:chExt cx="2745" cy="2028"/>
          </a:xfrm>
        </p:grpSpPr>
        <p:sp>
          <p:nvSpPr>
            <p:cNvPr id="19" name="AutoShape 3"/>
            <p:cNvSpPr>
              <a:spLocks noChangeAspect="1" noChangeArrowheads="1" noTextEdit="1"/>
            </p:cNvSpPr>
            <p:nvPr/>
          </p:nvSpPr>
          <p:spPr bwMode="auto">
            <a:xfrm>
              <a:off x="2820" y="2166"/>
              <a:ext cx="2745" cy="1968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21" name="Rectangle 6"/>
            <p:cNvSpPr>
              <a:spLocks noChangeArrowheads="1"/>
            </p:cNvSpPr>
            <p:nvPr/>
          </p:nvSpPr>
          <p:spPr bwMode="auto">
            <a:xfrm>
              <a:off x="3107" y="2212"/>
              <a:ext cx="2426" cy="1667"/>
            </a:xfrm>
            <a:prstGeom prst="rect">
              <a:avLst/>
            </a:prstGeom>
            <a:noFill/>
            <a:ln w="14288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22" name="Line 7"/>
            <p:cNvSpPr>
              <a:spLocks noChangeShapeType="1"/>
            </p:cNvSpPr>
            <p:nvPr/>
          </p:nvSpPr>
          <p:spPr bwMode="auto">
            <a:xfrm flipH="1">
              <a:off x="3107" y="2212"/>
              <a:ext cx="2426" cy="1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23" name="Freeform 8"/>
            <p:cNvSpPr>
              <a:spLocks/>
            </p:cNvSpPr>
            <p:nvPr/>
          </p:nvSpPr>
          <p:spPr bwMode="auto">
            <a:xfrm>
              <a:off x="3107" y="2212"/>
              <a:ext cx="2426" cy="1667"/>
            </a:xfrm>
            <a:custGeom>
              <a:avLst/>
              <a:gdLst/>
              <a:ahLst/>
              <a:cxnLst>
                <a:cxn ang="0">
                  <a:pos x="523" y="359"/>
                </a:cxn>
                <a:cxn ang="0">
                  <a:pos x="0" y="359"/>
                </a:cxn>
                <a:cxn ang="0">
                  <a:pos x="0" y="0"/>
                </a:cxn>
              </a:cxnLst>
              <a:rect l="0" t="0" r="r" b="b"/>
              <a:pathLst>
                <a:path w="523" h="359">
                  <a:moveTo>
                    <a:pt x="523" y="359"/>
                  </a:moveTo>
                  <a:lnTo>
                    <a:pt x="0" y="359"/>
                  </a:lnTo>
                  <a:lnTo>
                    <a:pt x="0" y="0"/>
                  </a:lnTo>
                </a:path>
              </a:pathLst>
            </a:custGeom>
            <a:noFill/>
            <a:ln w="1428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24" name="Line 9"/>
            <p:cNvSpPr>
              <a:spLocks noChangeShapeType="1"/>
            </p:cNvSpPr>
            <p:nvPr/>
          </p:nvSpPr>
          <p:spPr bwMode="auto">
            <a:xfrm flipV="1">
              <a:off x="5533" y="2212"/>
              <a:ext cx="1" cy="1667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25" name="Freeform 10"/>
            <p:cNvSpPr>
              <a:spLocks/>
            </p:cNvSpPr>
            <p:nvPr/>
          </p:nvSpPr>
          <p:spPr bwMode="auto">
            <a:xfrm>
              <a:off x="3107" y="2212"/>
              <a:ext cx="2426" cy="1667"/>
            </a:xfrm>
            <a:custGeom>
              <a:avLst/>
              <a:gdLst/>
              <a:ahLst/>
              <a:cxnLst>
                <a:cxn ang="0">
                  <a:pos x="523" y="359"/>
                </a:cxn>
                <a:cxn ang="0">
                  <a:pos x="0" y="359"/>
                </a:cxn>
                <a:cxn ang="0">
                  <a:pos x="0" y="0"/>
                </a:cxn>
              </a:cxnLst>
              <a:rect l="0" t="0" r="r" b="b"/>
              <a:pathLst>
                <a:path w="523" h="359">
                  <a:moveTo>
                    <a:pt x="523" y="359"/>
                  </a:moveTo>
                  <a:lnTo>
                    <a:pt x="0" y="359"/>
                  </a:lnTo>
                  <a:lnTo>
                    <a:pt x="0" y="0"/>
                  </a:lnTo>
                </a:path>
              </a:pathLst>
            </a:custGeom>
            <a:noFill/>
            <a:ln w="1428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26" name="Line 11"/>
            <p:cNvSpPr>
              <a:spLocks noChangeShapeType="1"/>
            </p:cNvSpPr>
            <p:nvPr/>
          </p:nvSpPr>
          <p:spPr bwMode="auto">
            <a:xfrm flipV="1">
              <a:off x="5533" y="3851"/>
              <a:ext cx="1" cy="28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27" name="Line 12"/>
            <p:cNvSpPr>
              <a:spLocks noChangeShapeType="1"/>
            </p:cNvSpPr>
            <p:nvPr/>
          </p:nvSpPr>
          <p:spPr bwMode="auto">
            <a:xfrm>
              <a:off x="5533" y="2217"/>
              <a:ext cx="1" cy="23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28" name="Rectangle 13"/>
            <p:cNvSpPr>
              <a:spLocks noChangeArrowheads="1"/>
            </p:cNvSpPr>
            <p:nvPr/>
          </p:nvSpPr>
          <p:spPr bwMode="auto">
            <a:xfrm>
              <a:off x="5482" y="3893"/>
              <a:ext cx="79" cy="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de-DE" sz="1100" b="1">
                  <a:solidFill>
                    <a:srgbClr val="000000"/>
                  </a:solidFill>
                  <a:latin typeface="+mj-lt"/>
                  <a:cs typeface="Arial" pitchFamily="34" charset="0"/>
                </a:rPr>
                <a:t>-5</a:t>
              </a:r>
              <a:endParaRPr lang="de-DE" sz="1800">
                <a:latin typeface="+mj-lt"/>
                <a:cs typeface="Arial" pitchFamily="34" charset="0"/>
              </a:endParaRPr>
            </a:p>
          </p:txBody>
        </p:sp>
        <p:sp>
          <p:nvSpPr>
            <p:cNvPr id="29" name="Line 14"/>
            <p:cNvSpPr>
              <a:spLocks noChangeShapeType="1"/>
            </p:cNvSpPr>
            <p:nvPr/>
          </p:nvSpPr>
          <p:spPr bwMode="auto">
            <a:xfrm flipV="1">
              <a:off x="5287" y="3851"/>
              <a:ext cx="1" cy="28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30" name="Line 15"/>
            <p:cNvSpPr>
              <a:spLocks noChangeShapeType="1"/>
            </p:cNvSpPr>
            <p:nvPr/>
          </p:nvSpPr>
          <p:spPr bwMode="auto">
            <a:xfrm>
              <a:off x="5287" y="2217"/>
              <a:ext cx="1" cy="23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31" name="Rectangle 16"/>
            <p:cNvSpPr>
              <a:spLocks noChangeArrowheads="1"/>
            </p:cNvSpPr>
            <p:nvPr/>
          </p:nvSpPr>
          <p:spPr bwMode="auto">
            <a:xfrm>
              <a:off x="5236" y="3893"/>
              <a:ext cx="79" cy="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de-DE" sz="1100" b="1">
                  <a:solidFill>
                    <a:srgbClr val="000000"/>
                  </a:solidFill>
                  <a:latin typeface="+mj-lt"/>
                  <a:cs typeface="Arial" pitchFamily="34" charset="0"/>
                </a:rPr>
                <a:t>-4</a:t>
              </a:r>
              <a:endParaRPr lang="de-DE" sz="1800">
                <a:latin typeface="+mj-lt"/>
                <a:cs typeface="Arial" pitchFamily="34" charset="0"/>
              </a:endParaRPr>
            </a:p>
          </p:txBody>
        </p:sp>
        <p:sp>
          <p:nvSpPr>
            <p:cNvPr id="32" name="Line 17"/>
            <p:cNvSpPr>
              <a:spLocks noChangeShapeType="1"/>
            </p:cNvSpPr>
            <p:nvPr/>
          </p:nvSpPr>
          <p:spPr bwMode="auto">
            <a:xfrm flipV="1">
              <a:off x="5046" y="3851"/>
              <a:ext cx="1" cy="28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33" name="Line 18"/>
            <p:cNvSpPr>
              <a:spLocks noChangeShapeType="1"/>
            </p:cNvSpPr>
            <p:nvPr/>
          </p:nvSpPr>
          <p:spPr bwMode="auto">
            <a:xfrm>
              <a:off x="5046" y="2217"/>
              <a:ext cx="1" cy="23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34" name="Rectangle 19"/>
            <p:cNvSpPr>
              <a:spLocks noChangeArrowheads="1"/>
            </p:cNvSpPr>
            <p:nvPr/>
          </p:nvSpPr>
          <p:spPr bwMode="auto">
            <a:xfrm>
              <a:off x="4995" y="3893"/>
              <a:ext cx="79" cy="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de-DE" sz="1100" b="1">
                  <a:solidFill>
                    <a:srgbClr val="000000"/>
                  </a:solidFill>
                  <a:latin typeface="+mj-lt"/>
                  <a:cs typeface="Arial" pitchFamily="34" charset="0"/>
                </a:rPr>
                <a:t>-3</a:t>
              </a:r>
              <a:endParaRPr lang="de-DE" sz="1800">
                <a:latin typeface="+mj-lt"/>
                <a:cs typeface="Arial" pitchFamily="34" charset="0"/>
              </a:endParaRPr>
            </a:p>
          </p:txBody>
        </p:sp>
        <p:sp>
          <p:nvSpPr>
            <p:cNvPr id="35" name="Line 20"/>
            <p:cNvSpPr>
              <a:spLocks noChangeShapeType="1"/>
            </p:cNvSpPr>
            <p:nvPr/>
          </p:nvSpPr>
          <p:spPr bwMode="auto">
            <a:xfrm flipV="1">
              <a:off x="4805" y="3851"/>
              <a:ext cx="1" cy="28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36" name="Line 21"/>
            <p:cNvSpPr>
              <a:spLocks noChangeShapeType="1"/>
            </p:cNvSpPr>
            <p:nvPr/>
          </p:nvSpPr>
          <p:spPr bwMode="auto">
            <a:xfrm>
              <a:off x="4805" y="2217"/>
              <a:ext cx="1" cy="23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37" name="Rectangle 22"/>
            <p:cNvSpPr>
              <a:spLocks noChangeArrowheads="1"/>
            </p:cNvSpPr>
            <p:nvPr/>
          </p:nvSpPr>
          <p:spPr bwMode="auto">
            <a:xfrm>
              <a:off x="4754" y="3893"/>
              <a:ext cx="79" cy="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de-DE" sz="1100" b="1">
                  <a:solidFill>
                    <a:srgbClr val="000000"/>
                  </a:solidFill>
                  <a:latin typeface="+mj-lt"/>
                  <a:cs typeface="Arial" pitchFamily="34" charset="0"/>
                </a:rPr>
                <a:t>-2</a:t>
              </a:r>
              <a:endParaRPr lang="de-DE" sz="1800">
                <a:latin typeface="+mj-lt"/>
                <a:cs typeface="Arial" pitchFamily="34" charset="0"/>
              </a:endParaRPr>
            </a:p>
          </p:txBody>
        </p:sp>
        <p:sp>
          <p:nvSpPr>
            <p:cNvPr id="38" name="Line 23"/>
            <p:cNvSpPr>
              <a:spLocks noChangeShapeType="1"/>
            </p:cNvSpPr>
            <p:nvPr/>
          </p:nvSpPr>
          <p:spPr bwMode="auto">
            <a:xfrm flipV="1">
              <a:off x="4559" y="3851"/>
              <a:ext cx="1" cy="28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39" name="Line 24"/>
            <p:cNvSpPr>
              <a:spLocks noChangeShapeType="1"/>
            </p:cNvSpPr>
            <p:nvPr/>
          </p:nvSpPr>
          <p:spPr bwMode="auto">
            <a:xfrm>
              <a:off x="4559" y="2217"/>
              <a:ext cx="1" cy="23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40" name="Rectangle 25"/>
            <p:cNvSpPr>
              <a:spLocks noChangeArrowheads="1"/>
            </p:cNvSpPr>
            <p:nvPr/>
          </p:nvSpPr>
          <p:spPr bwMode="auto">
            <a:xfrm>
              <a:off x="4508" y="3893"/>
              <a:ext cx="79" cy="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de-DE" sz="1100" b="1">
                  <a:solidFill>
                    <a:srgbClr val="000000"/>
                  </a:solidFill>
                  <a:latin typeface="+mj-lt"/>
                  <a:cs typeface="Arial" pitchFamily="34" charset="0"/>
                </a:rPr>
                <a:t>-1</a:t>
              </a:r>
              <a:endParaRPr lang="de-DE" sz="1800">
                <a:latin typeface="+mj-lt"/>
                <a:cs typeface="Arial" pitchFamily="34" charset="0"/>
              </a:endParaRPr>
            </a:p>
          </p:txBody>
        </p:sp>
        <p:sp>
          <p:nvSpPr>
            <p:cNvPr id="41" name="Line 26"/>
            <p:cNvSpPr>
              <a:spLocks noChangeShapeType="1"/>
            </p:cNvSpPr>
            <p:nvPr/>
          </p:nvSpPr>
          <p:spPr bwMode="auto">
            <a:xfrm flipV="1">
              <a:off x="4318" y="3851"/>
              <a:ext cx="1" cy="28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42" name="Line 27"/>
            <p:cNvSpPr>
              <a:spLocks noChangeShapeType="1"/>
            </p:cNvSpPr>
            <p:nvPr/>
          </p:nvSpPr>
          <p:spPr bwMode="auto">
            <a:xfrm>
              <a:off x="4318" y="2217"/>
              <a:ext cx="1" cy="23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43" name="Rectangle 28"/>
            <p:cNvSpPr>
              <a:spLocks noChangeArrowheads="1"/>
            </p:cNvSpPr>
            <p:nvPr/>
          </p:nvSpPr>
          <p:spPr bwMode="auto">
            <a:xfrm>
              <a:off x="4295" y="3893"/>
              <a:ext cx="49" cy="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de-DE" sz="1100" b="1">
                  <a:solidFill>
                    <a:srgbClr val="000000"/>
                  </a:solidFill>
                  <a:latin typeface="+mj-lt"/>
                  <a:cs typeface="Arial" pitchFamily="34" charset="0"/>
                </a:rPr>
                <a:t>0</a:t>
              </a:r>
              <a:endParaRPr lang="de-DE" sz="1800">
                <a:latin typeface="+mj-lt"/>
                <a:cs typeface="Arial" pitchFamily="34" charset="0"/>
              </a:endParaRPr>
            </a:p>
          </p:txBody>
        </p:sp>
        <p:sp>
          <p:nvSpPr>
            <p:cNvPr id="44" name="Line 29"/>
            <p:cNvSpPr>
              <a:spLocks noChangeShapeType="1"/>
            </p:cNvSpPr>
            <p:nvPr/>
          </p:nvSpPr>
          <p:spPr bwMode="auto">
            <a:xfrm flipV="1">
              <a:off x="4077" y="3851"/>
              <a:ext cx="1" cy="28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45" name="Line 30"/>
            <p:cNvSpPr>
              <a:spLocks noChangeShapeType="1"/>
            </p:cNvSpPr>
            <p:nvPr/>
          </p:nvSpPr>
          <p:spPr bwMode="auto">
            <a:xfrm>
              <a:off x="4077" y="2217"/>
              <a:ext cx="1" cy="23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46" name="Rectangle 31"/>
            <p:cNvSpPr>
              <a:spLocks noChangeArrowheads="1"/>
            </p:cNvSpPr>
            <p:nvPr/>
          </p:nvSpPr>
          <p:spPr bwMode="auto">
            <a:xfrm>
              <a:off x="4053" y="3893"/>
              <a:ext cx="49" cy="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de-DE" sz="1100" b="1">
                  <a:solidFill>
                    <a:srgbClr val="000000"/>
                  </a:solidFill>
                  <a:latin typeface="+mj-lt"/>
                  <a:cs typeface="Arial" pitchFamily="34" charset="0"/>
                </a:rPr>
                <a:t>1</a:t>
              </a:r>
              <a:endParaRPr lang="de-DE" sz="1800">
                <a:latin typeface="+mj-lt"/>
                <a:cs typeface="Arial" pitchFamily="34" charset="0"/>
              </a:endParaRPr>
            </a:p>
          </p:txBody>
        </p:sp>
        <p:sp>
          <p:nvSpPr>
            <p:cNvPr id="47" name="Line 32"/>
            <p:cNvSpPr>
              <a:spLocks noChangeShapeType="1"/>
            </p:cNvSpPr>
            <p:nvPr/>
          </p:nvSpPr>
          <p:spPr bwMode="auto">
            <a:xfrm flipV="1">
              <a:off x="3831" y="3851"/>
              <a:ext cx="1" cy="28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48" name="Line 33"/>
            <p:cNvSpPr>
              <a:spLocks noChangeShapeType="1"/>
            </p:cNvSpPr>
            <p:nvPr/>
          </p:nvSpPr>
          <p:spPr bwMode="auto">
            <a:xfrm>
              <a:off x="3831" y="2217"/>
              <a:ext cx="1" cy="23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49" name="Rectangle 34"/>
            <p:cNvSpPr>
              <a:spLocks noChangeArrowheads="1"/>
            </p:cNvSpPr>
            <p:nvPr/>
          </p:nvSpPr>
          <p:spPr bwMode="auto">
            <a:xfrm>
              <a:off x="3808" y="3893"/>
              <a:ext cx="49" cy="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de-DE" sz="1100" b="1">
                  <a:solidFill>
                    <a:srgbClr val="000000"/>
                  </a:solidFill>
                  <a:latin typeface="+mj-lt"/>
                  <a:cs typeface="Arial" pitchFamily="34" charset="0"/>
                </a:rPr>
                <a:t>2</a:t>
              </a:r>
              <a:endParaRPr lang="de-DE" sz="1800">
                <a:latin typeface="+mj-lt"/>
                <a:cs typeface="Arial" pitchFamily="34" charset="0"/>
              </a:endParaRPr>
            </a:p>
          </p:txBody>
        </p:sp>
        <p:sp>
          <p:nvSpPr>
            <p:cNvPr id="50" name="Line 35"/>
            <p:cNvSpPr>
              <a:spLocks noChangeShapeType="1"/>
            </p:cNvSpPr>
            <p:nvPr/>
          </p:nvSpPr>
          <p:spPr bwMode="auto">
            <a:xfrm flipV="1">
              <a:off x="3590" y="3851"/>
              <a:ext cx="1" cy="28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51" name="Line 36"/>
            <p:cNvSpPr>
              <a:spLocks noChangeShapeType="1"/>
            </p:cNvSpPr>
            <p:nvPr/>
          </p:nvSpPr>
          <p:spPr bwMode="auto">
            <a:xfrm>
              <a:off x="3590" y="2217"/>
              <a:ext cx="1" cy="23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52" name="Rectangle 37"/>
            <p:cNvSpPr>
              <a:spLocks noChangeArrowheads="1"/>
            </p:cNvSpPr>
            <p:nvPr/>
          </p:nvSpPr>
          <p:spPr bwMode="auto">
            <a:xfrm>
              <a:off x="3567" y="3893"/>
              <a:ext cx="49" cy="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de-DE" sz="1100" b="1">
                  <a:solidFill>
                    <a:srgbClr val="000000"/>
                  </a:solidFill>
                  <a:latin typeface="+mj-lt"/>
                  <a:cs typeface="Arial" pitchFamily="34" charset="0"/>
                </a:rPr>
                <a:t>3</a:t>
              </a:r>
              <a:endParaRPr lang="de-DE" sz="1800">
                <a:latin typeface="+mj-lt"/>
                <a:cs typeface="Arial" pitchFamily="34" charset="0"/>
              </a:endParaRPr>
            </a:p>
          </p:txBody>
        </p:sp>
        <p:sp>
          <p:nvSpPr>
            <p:cNvPr id="53" name="Line 38"/>
            <p:cNvSpPr>
              <a:spLocks noChangeShapeType="1"/>
            </p:cNvSpPr>
            <p:nvPr/>
          </p:nvSpPr>
          <p:spPr bwMode="auto">
            <a:xfrm flipV="1">
              <a:off x="3349" y="3851"/>
              <a:ext cx="1" cy="28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54" name="Line 39"/>
            <p:cNvSpPr>
              <a:spLocks noChangeShapeType="1"/>
            </p:cNvSpPr>
            <p:nvPr/>
          </p:nvSpPr>
          <p:spPr bwMode="auto">
            <a:xfrm>
              <a:off x="3349" y="2217"/>
              <a:ext cx="1" cy="23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55" name="Rectangle 40"/>
            <p:cNvSpPr>
              <a:spLocks noChangeArrowheads="1"/>
            </p:cNvSpPr>
            <p:nvPr/>
          </p:nvSpPr>
          <p:spPr bwMode="auto">
            <a:xfrm>
              <a:off x="3325" y="3893"/>
              <a:ext cx="49" cy="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de-DE" sz="1100" b="1">
                  <a:solidFill>
                    <a:srgbClr val="000000"/>
                  </a:solidFill>
                  <a:latin typeface="+mj-lt"/>
                  <a:cs typeface="Arial" pitchFamily="34" charset="0"/>
                </a:rPr>
                <a:t>4</a:t>
              </a:r>
              <a:endParaRPr lang="de-DE" sz="1800">
                <a:latin typeface="+mj-lt"/>
                <a:cs typeface="Arial" pitchFamily="34" charset="0"/>
              </a:endParaRPr>
            </a:p>
          </p:txBody>
        </p:sp>
        <p:sp>
          <p:nvSpPr>
            <p:cNvPr id="56" name="Line 41"/>
            <p:cNvSpPr>
              <a:spLocks noChangeShapeType="1"/>
            </p:cNvSpPr>
            <p:nvPr/>
          </p:nvSpPr>
          <p:spPr bwMode="auto">
            <a:xfrm flipV="1">
              <a:off x="3107" y="3851"/>
              <a:ext cx="1" cy="28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57" name="Line 42"/>
            <p:cNvSpPr>
              <a:spLocks noChangeShapeType="1"/>
            </p:cNvSpPr>
            <p:nvPr/>
          </p:nvSpPr>
          <p:spPr bwMode="auto">
            <a:xfrm>
              <a:off x="3107" y="2217"/>
              <a:ext cx="1" cy="23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58" name="Rectangle 43"/>
            <p:cNvSpPr>
              <a:spLocks noChangeArrowheads="1"/>
            </p:cNvSpPr>
            <p:nvPr/>
          </p:nvSpPr>
          <p:spPr bwMode="auto">
            <a:xfrm>
              <a:off x="3084" y="3893"/>
              <a:ext cx="49" cy="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de-DE" sz="1100" b="1">
                  <a:solidFill>
                    <a:srgbClr val="000000"/>
                  </a:solidFill>
                  <a:latin typeface="+mj-lt"/>
                  <a:cs typeface="Arial" pitchFamily="34" charset="0"/>
                </a:rPr>
                <a:t>5</a:t>
              </a:r>
              <a:endParaRPr lang="de-DE" sz="1800">
                <a:latin typeface="+mj-lt"/>
                <a:cs typeface="Arial" pitchFamily="34" charset="0"/>
              </a:endParaRPr>
            </a:p>
          </p:txBody>
        </p:sp>
        <p:sp>
          <p:nvSpPr>
            <p:cNvPr id="59" name="Line 44"/>
            <p:cNvSpPr>
              <a:spLocks noChangeShapeType="1"/>
            </p:cNvSpPr>
            <p:nvPr/>
          </p:nvSpPr>
          <p:spPr bwMode="auto">
            <a:xfrm>
              <a:off x="3107" y="3600"/>
              <a:ext cx="24" cy="1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60" name="Line 45"/>
            <p:cNvSpPr>
              <a:spLocks noChangeShapeType="1"/>
            </p:cNvSpPr>
            <p:nvPr/>
          </p:nvSpPr>
          <p:spPr bwMode="auto">
            <a:xfrm flipH="1">
              <a:off x="5505" y="3600"/>
              <a:ext cx="28" cy="1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61" name="Rectangle 46"/>
            <p:cNvSpPr>
              <a:spLocks noChangeArrowheads="1"/>
            </p:cNvSpPr>
            <p:nvPr/>
          </p:nvSpPr>
          <p:spPr bwMode="auto">
            <a:xfrm>
              <a:off x="3043" y="3549"/>
              <a:ext cx="49" cy="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de-DE" sz="1100" b="1">
                  <a:solidFill>
                    <a:srgbClr val="000000"/>
                  </a:solidFill>
                  <a:latin typeface="+mj-lt"/>
                  <a:cs typeface="Arial" pitchFamily="34" charset="0"/>
                </a:rPr>
                <a:t>0</a:t>
              </a:r>
              <a:endParaRPr lang="de-DE" sz="1800">
                <a:latin typeface="+mj-lt"/>
                <a:cs typeface="Arial" pitchFamily="34" charset="0"/>
              </a:endParaRPr>
            </a:p>
          </p:txBody>
        </p:sp>
        <p:sp>
          <p:nvSpPr>
            <p:cNvPr id="62" name="Line 47"/>
            <p:cNvSpPr>
              <a:spLocks noChangeShapeType="1"/>
            </p:cNvSpPr>
            <p:nvPr/>
          </p:nvSpPr>
          <p:spPr bwMode="auto">
            <a:xfrm>
              <a:off x="3107" y="3322"/>
              <a:ext cx="24" cy="1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63" name="Line 48"/>
            <p:cNvSpPr>
              <a:spLocks noChangeShapeType="1"/>
            </p:cNvSpPr>
            <p:nvPr/>
          </p:nvSpPr>
          <p:spPr bwMode="auto">
            <a:xfrm flipH="1">
              <a:off x="5505" y="3322"/>
              <a:ext cx="28" cy="1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64" name="Rectangle 49"/>
            <p:cNvSpPr>
              <a:spLocks noChangeArrowheads="1"/>
            </p:cNvSpPr>
            <p:nvPr/>
          </p:nvSpPr>
          <p:spPr bwMode="auto">
            <a:xfrm>
              <a:off x="2973" y="3271"/>
              <a:ext cx="123" cy="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de-DE" sz="1100" b="1">
                  <a:solidFill>
                    <a:srgbClr val="000000"/>
                  </a:solidFill>
                  <a:latin typeface="+mj-lt"/>
                  <a:cs typeface="Arial" pitchFamily="34" charset="0"/>
                </a:rPr>
                <a:t>0.2</a:t>
              </a:r>
              <a:endParaRPr lang="de-DE" sz="1800">
                <a:latin typeface="+mj-lt"/>
                <a:cs typeface="Arial" pitchFamily="34" charset="0"/>
              </a:endParaRPr>
            </a:p>
          </p:txBody>
        </p:sp>
        <p:sp>
          <p:nvSpPr>
            <p:cNvPr id="65" name="Line 50"/>
            <p:cNvSpPr>
              <a:spLocks noChangeShapeType="1"/>
            </p:cNvSpPr>
            <p:nvPr/>
          </p:nvSpPr>
          <p:spPr bwMode="auto">
            <a:xfrm>
              <a:off x="3107" y="3043"/>
              <a:ext cx="24" cy="1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66" name="Line 51"/>
            <p:cNvSpPr>
              <a:spLocks noChangeShapeType="1"/>
            </p:cNvSpPr>
            <p:nvPr/>
          </p:nvSpPr>
          <p:spPr bwMode="auto">
            <a:xfrm flipH="1">
              <a:off x="5505" y="3043"/>
              <a:ext cx="28" cy="1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67" name="Rectangle 52"/>
            <p:cNvSpPr>
              <a:spLocks noChangeArrowheads="1"/>
            </p:cNvSpPr>
            <p:nvPr/>
          </p:nvSpPr>
          <p:spPr bwMode="auto">
            <a:xfrm>
              <a:off x="2973" y="2992"/>
              <a:ext cx="123" cy="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de-DE" sz="1100" b="1">
                  <a:solidFill>
                    <a:srgbClr val="000000"/>
                  </a:solidFill>
                  <a:latin typeface="+mj-lt"/>
                  <a:cs typeface="Arial" pitchFamily="34" charset="0"/>
                </a:rPr>
                <a:t>0.4</a:t>
              </a:r>
              <a:endParaRPr lang="de-DE" sz="1800">
                <a:latin typeface="+mj-lt"/>
                <a:cs typeface="Arial" pitchFamily="34" charset="0"/>
              </a:endParaRPr>
            </a:p>
          </p:txBody>
        </p:sp>
        <p:sp>
          <p:nvSpPr>
            <p:cNvPr id="68" name="Line 53"/>
            <p:cNvSpPr>
              <a:spLocks noChangeShapeType="1"/>
            </p:cNvSpPr>
            <p:nvPr/>
          </p:nvSpPr>
          <p:spPr bwMode="auto">
            <a:xfrm>
              <a:off x="3107" y="2769"/>
              <a:ext cx="24" cy="1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69" name="Line 54"/>
            <p:cNvSpPr>
              <a:spLocks noChangeShapeType="1"/>
            </p:cNvSpPr>
            <p:nvPr/>
          </p:nvSpPr>
          <p:spPr bwMode="auto">
            <a:xfrm flipH="1">
              <a:off x="5505" y="2769"/>
              <a:ext cx="28" cy="1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70" name="Rectangle 55"/>
            <p:cNvSpPr>
              <a:spLocks noChangeArrowheads="1"/>
            </p:cNvSpPr>
            <p:nvPr/>
          </p:nvSpPr>
          <p:spPr bwMode="auto">
            <a:xfrm>
              <a:off x="2973" y="2718"/>
              <a:ext cx="123" cy="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de-DE" sz="1100" b="1">
                  <a:solidFill>
                    <a:srgbClr val="000000"/>
                  </a:solidFill>
                  <a:latin typeface="+mj-lt"/>
                  <a:cs typeface="Arial" pitchFamily="34" charset="0"/>
                </a:rPr>
                <a:t>0.6</a:t>
              </a:r>
              <a:endParaRPr lang="de-DE" sz="1800">
                <a:latin typeface="+mj-lt"/>
                <a:cs typeface="Arial" pitchFamily="34" charset="0"/>
              </a:endParaRPr>
            </a:p>
          </p:txBody>
        </p:sp>
        <p:sp>
          <p:nvSpPr>
            <p:cNvPr id="71" name="Line 56"/>
            <p:cNvSpPr>
              <a:spLocks noChangeShapeType="1"/>
            </p:cNvSpPr>
            <p:nvPr/>
          </p:nvSpPr>
          <p:spPr bwMode="auto">
            <a:xfrm>
              <a:off x="3107" y="2491"/>
              <a:ext cx="24" cy="1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72" name="Line 57"/>
            <p:cNvSpPr>
              <a:spLocks noChangeShapeType="1"/>
            </p:cNvSpPr>
            <p:nvPr/>
          </p:nvSpPr>
          <p:spPr bwMode="auto">
            <a:xfrm flipH="1">
              <a:off x="5505" y="2491"/>
              <a:ext cx="28" cy="1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73" name="Rectangle 58"/>
            <p:cNvSpPr>
              <a:spLocks noChangeArrowheads="1"/>
            </p:cNvSpPr>
            <p:nvPr/>
          </p:nvSpPr>
          <p:spPr bwMode="auto">
            <a:xfrm>
              <a:off x="2973" y="2440"/>
              <a:ext cx="123" cy="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de-DE" sz="1100" b="1">
                  <a:solidFill>
                    <a:srgbClr val="000000"/>
                  </a:solidFill>
                  <a:latin typeface="+mj-lt"/>
                  <a:cs typeface="Arial" pitchFamily="34" charset="0"/>
                </a:rPr>
                <a:t>0.8</a:t>
              </a:r>
              <a:endParaRPr lang="de-DE" sz="1800">
                <a:latin typeface="+mj-lt"/>
                <a:cs typeface="Arial" pitchFamily="34" charset="0"/>
              </a:endParaRPr>
            </a:p>
          </p:txBody>
        </p:sp>
        <p:sp>
          <p:nvSpPr>
            <p:cNvPr id="74" name="Line 59"/>
            <p:cNvSpPr>
              <a:spLocks noChangeShapeType="1"/>
            </p:cNvSpPr>
            <p:nvPr/>
          </p:nvSpPr>
          <p:spPr bwMode="auto">
            <a:xfrm>
              <a:off x="3107" y="2217"/>
              <a:ext cx="24" cy="1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75" name="Line 60"/>
            <p:cNvSpPr>
              <a:spLocks noChangeShapeType="1"/>
            </p:cNvSpPr>
            <p:nvPr/>
          </p:nvSpPr>
          <p:spPr bwMode="auto">
            <a:xfrm flipH="1">
              <a:off x="5505" y="2217"/>
              <a:ext cx="28" cy="1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76" name="Rectangle 61"/>
            <p:cNvSpPr>
              <a:spLocks noChangeArrowheads="1"/>
            </p:cNvSpPr>
            <p:nvPr/>
          </p:nvSpPr>
          <p:spPr bwMode="auto">
            <a:xfrm>
              <a:off x="3043" y="2166"/>
              <a:ext cx="49" cy="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de-DE" sz="1100" b="1">
                  <a:solidFill>
                    <a:srgbClr val="000000"/>
                  </a:solidFill>
                  <a:latin typeface="+mj-lt"/>
                  <a:cs typeface="Arial" pitchFamily="34" charset="0"/>
                </a:rPr>
                <a:t>1</a:t>
              </a:r>
              <a:endParaRPr lang="de-DE" sz="1800">
                <a:latin typeface="+mj-lt"/>
                <a:cs typeface="Arial" pitchFamily="34" charset="0"/>
              </a:endParaRPr>
            </a:p>
          </p:txBody>
        </p:sp>
        <p:sp>
          <p:nvSpPr>
            <p:cNvPr id="77" name="Line 62"/>
            <p:cNvSpPr>
              <a:spLocks noChangeShapeType="1"/>
            </p:cNvSpPr>
            <p:nvPr/>
          </p:nvSpPr>
          <p:spPr bwMode="auto">
            <a:xfrm flipH="1">
              <a:off x="3107" y="2212"/>
              <a:ext cx="2426" cy="1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78" name="Freeform 63"/>
            <p:cNvSpPr>
              <a:spLocks/>
            </p:cNvSpPr>
            <p:nvPr/>
          </p:nvSpPr>
          <p:spPr bwMode="auto">
            <a:xfrm>
              <a:off x="3107" y="2212"/>
              <a:ext cx="2426" cy="1667"/>
            </a:xfrm>
            <a:custGeom>
              <a:avLst/>
              <a:gdLst/>
              <a:ahLst/>
              <a:cxnLst>
                <a:cxn ang="0">
                  <a:pos x="523" y="359"/>
                </a:cxn>
                <a:cxn ang="0">
                  <a:pos x="0" y="359"/>
                </a:cxn>
                <a:cxn ang="0">
                  <a:pos x="0" y="0"/>
                </a:cxn>
              </a:cxnLst>
              <a:rect l="0" t="0" r="r" b="b"/>
              <a:pathLst>
                <a:path w="523" h="359">
                  <a:moveTo>
                    <a:pt x="523" y="359"/>
                  </a:moveTo>
                  <a:lnTo>
                    <a:pt x="0" y="359"/>
                  </a:lnTo>
                  <a:lnTo>
                    <a:pt x="0" y="0"/>
                  </a:lnTo>
                </a:path>
              </a:pathLst>
            </a:custGeom>
            <a:noFill/>
            <a:ln w="1428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79" name="Line 64"/>
            <p:cNvSpPr>
              <a:spLocks noChangeShapeType="1"/>
            </p:cNvSpPr>
            <p:nvPr/>
          </p:nvSpPr>
          <p:spPr bwMode="auto">
            <a:xfrm flipV="1">
              <a:off x="5533" y="2212"/>
              <a:ext cx="1" cy="1667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80" name="Rectangle 65"/>
            <p:cNvSpPr>
              <a:spLocks noChangeArrowheads="1"/>
            </p:cNvSpPr>
            <p:nvPr/>
          </p:nvSpPr>
          <p:spPr bwMode="auto">
            <a:xfrm>
              <a:off x="3696" y="3990"/>
              <a:ext cx="1064" cy="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de-DE" sz="1100" b="1" dirty="0" err="1">
                  <a:solidFill>
                    <a:srgbClr val="000000"/>
                  </a:solidFill>
                  <a:latin typeface="+mj-lt"/>
                  <a:cs typeface="Arial" pitchFamily="34" charset="0"/>
                </a:rPr>
                <a:t>irradiation</a:t>
              </a:r>
              <a:r>
                <a:rPr lang="de-DE" sz="1100" b="1" dirty="0">
                  <a:solidFill>
                    <a:srgbClr val="000000"/>
                  </a:solidFill>
                  <a:latin typeface="+mj-lt"/>
                  <a:cs typeface="Arial" pitchFamily="34" charset="0"/>
                </a:rPr>
                <a:t> </a:t>
              </a:r>
              <a:r>
                <a:rPr lang="de-DE" sz="1100" b="1" dirty="0" err="1">
                  <a:solidFill>
                    <a:srgbClr val="000000"/>
                  </a:solidFill>
                  <a:latin typeface="+mj-lt"/>
                  <a:cs typeface="Arial" pitchFamily="34" charset="0"/>
                </a:rPr>
                <a:t>frequency</a:t>
              </a:r>
              <a:r>
                <a:rPr lang="de-DE" sz="1100" b="1" dirty="0">
                  <a:solidFill>
                    <a:srgbClr val="000000"/>
                  </a:solidFill>
                  <a:latin typeface="+mj-lt"/>
                  <a:cs typeface="Arial" pitchFamily="34" charset="0"/>
                </a:rPr>
                <a:t> </a:t>
              </a:r>
              <a:r>
                <a:rPr lang="de-DE" sz="1100" b="1" dirty="0" err="1">
                  <a:solidFill>
                    <a:srgbClr val="000000"/>
                  </a:solidFill>
                  <a:latin typeface="Symbol" pitchFamily="18" charset="2"/>
                  <a:cs typeface="Arial" pitchFamily="34" charset="0"/>
                </a:rPr>
                <a:t>Dw</a:t>
              </a:r>
              <a:r>
                <a:rPr lang="de-DE" sz="1100" b="1" dirty="0">
                  <a:solidFill>
                    <a:srgbClr val="000000"/>
                  </a:solidFill>
                  <a:latin typeface="Symbol" pitchFamily="18" charset="2"/>
                  <a:cs typeface="Arial" pitchFamily="34" charset="0"/>
                </a:rPr>
                <a:t> </a:t>
              </a:r>
              <a:endParaRPr lang="de-DE" sz="1800" dirty="0">
                <a:latin typeface="Symbol" pitchFamily="18" charset="2"/>
                <a:cs typeface="Arial" pitchFamily="34" charset="0"/>
              </a:endParaRPr>
            </a:p>
          </p:txBody>
        </p:sp>
        <p:sp>
          <p:nvSpPr>
            <p:cNvPr id="81" name="Rectangle 66"/>
            <p:cNvSpPr>
              <a:spLocks noChangeArrowheads="1"/>
            </p:cNvSpPr>
            <p:nvPr/>
          </p:nvSpPr>
          <p:spPr bwMode="auto">
            <a:xfrm>
              <a:off x="4604" y="4020"/>
              <a:ext cx="0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endParaRPr lang="de-DE" sz="1800" dirty="0">
                <a:latin typeface="+mj-lt"/>
                <a:cs typeface="Arial" pitchFamily="34" charset="0"/>
              </a:endParaRPr>
            </a:p>
          </p:txBody>
        </p:sp>
        <p:sp>
          <p:nvSpPr>
            <p:cNvPr id="82" name="Rectangle 68"/>
            <p:cNvSpPr>
              <a:spLocks noChangeArrowheads="1"/>
            </p:cNvSpPr>
            <p:nvPr/>
          </p:nvSpPr>
          <p:spPr bwMode="auto">
            <a:xfrm>
              <a:off x="4830" y="4003"/>
              <a:ext cx="271" cy="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de-DE" sz="1100" b="1" dirty="0">
                  <a:solidFill>
                    <a:srgbClr val="000000"/>
                  </a:solidFill>
                  <a:latin typeface="+mj-lt"/>
                  <a:cs typeface="Arial" pitchFamily="34" charset="0"/>
                </a:rPr>
                <a:t> [ppm]</a:t>
              </a:r>
              <a:endParaRPr lang="de-DE" sz="1800" dirty="0">
                <a:latin typeface="+mj-lt"/>
                <a:cs typeface="Arial" pitchFamily="34" charset="0"/>
              </a:endParaRPr>
            </a:p>
          </p:txBody>
        </p:sp>
        <p:sp>
          <p:nvSpPr>
            <p:cNvPr id="83" name="Rectangle 69"/>
            <p:cNvSpPr>
              <a:spLocks noChangeArrowheads="1"/>
            </p:cNvSpPr>
            <p:nvPr/>
          </p:nvSpPr>
          <p:spPr bwMode="auto">
            <a:xfrm rot="16200000">
              <a:off x="2770" y="2967"/>
              <a:ext cx="267" cy="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de-DE" sz="1100" b="1">
                  <a:solidFill>
                    <a:srgbClr val="000000"/>
                  </a:solidFill>
                  <a:latin typeface="+mj-lt"/>
                  <a:cs typeface="Arial" pitchFamily="34" charset="0"/>
                </a:rPr>
                <a:t>Signal</a:t>
              </a:r>
              <a:endParaRPr lang="de-DE" sz="1800">
                <a:latin typeface="+mj-lt"/>
                <a:cs typeface="Arial" pitchFamily="34" charset="0"/>
              </a:endParaRPr>
            </a:p>
          </p:txBody>
        </p:sp>
        <p:sp>
          <p:nvSpPr>
            <p:cNvPr id="84" name="Rectangle 70"/>
            <p:cNvSpPr>
              <a:spLocks noChangeArrowheads="1"/>
            </p:cNvSpPr>
            <p:nvPr/>
          </p:nvSpPr>
          <p:spPr bwMode="auto">
            <a:xfrm>
              <a:off x="3094" y="3837"/>
              <a:ext cx="24" cy="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de-DE" sz="1100" b="1">
                  <a:solidFill>
                    <a:srgbClr val="000000"/>
                  </a:solidFill>
                  <a:latin typeface="+mj-lt"/>
                  <a:cs typeface="Arial" pitchFamily="34" charset="0"/>
                </a:rPr>
                <a:t> </a:t>
              </a:r>
              <a:endParaRPr lang="de-DE" sz="1800">
                <a:latin typeface="+mj-lt"/>
                <a:cs typeface="Arial" pitchFamily="34" charset="0"/>
              </a:endParaRPr>
            </a:p>
          </p:txBody>
        </p:sp>
        <p:sp>
          <p:nvSpPr>
            <p:cNvPr id="85" name="Rectangle 71"/>
            <p:cNvSpPr>
              <a:spLocks noChangeArrowheads="1"/>
            </p:cNvSpPr>
            <p:nvPr/>
          </p:nvSpPr>
          <p:spPr bwMode="auto">
            <a:xfrm>
              <a:off x="5523" y="2171"/>
              <a:ext cx="24" cy="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de-DE" sz="1100" b="1">
                  <a:solidFill>
                    <a:srgbClr val="000000"/>
                  </a:solidFill>
                  <a:latin typeface="+mj-lt"/>
                  <a:cs typeface="Arial" pitchFamily="34" charset="0"/>
                </a:rPr>
                <a:t> </a:t>
              </a:r>
              <a:endParaRPr lang="de-DE" sz="1800">
                <a:latin typeface="+mj-lt"/>
                <a:cs typeface="Arial" pitchFamily="34" charset="0"/>
              </a:endParaRPr>
            </a:p>
          </p:txBody>
        </p:sp>
        <p:sp>
          <p:nvSpPr>
            <p:cNvPr id="86" name="Freeform 72"/>
            <p:cNvSpPr>
              <a:spLocks/>
            </p:cNvSpPr>
            <p:nvPr/>
          </p:nvSpPr>
          <p:spPr bwMode="auto">
            <a:xfrm>
              <a:off x="3107" y="2301"/>
              <a:ext cx="2426" cy="1299"/>
            </a:xfrm>
            <a:custGeom>
              <a:avLst/>
              <a:gdLst/>
              <a:ahLst/>
              <a:cxnLst>
                <a:cxn ang="0">
                  <a:pos x="2398" y="0"/>
                </a:cxn>
                <a:cxn ang="0">
                  <a:pos x="2351" y="9"/>
                </a:cxn>
                <a:cxn ang="0">
                  <a:pos x="2300" y="18"/>
                </a:cxn>
                <a:cxn ang="0">
                  <a:pos x="2254" y="27"/>
                </a:cxn>
                <a:cxn ang="0">
                  <a:pos x="2203" y="37"/>
                </a:cxn>
                <a:cxn ang="0">
                  <a:pos x="2157" y="46"/>
                </a:cxn>
                <a:cxn ang="0">
                  <a:pos x="2110" y="60"/>
                </a:cxn>
                <a:cxn ang="0">
                  <a:pos x="2059" y="74"/>
                </a:cxn>
                <a:cxn ang="0">
                  <a:pos x="2013" y="92"/>
                </a:cxn>
                <a:cxn ang="0">
                  <a:pos x="1962" y="116"/>
                </a:cxn>
                <a:cxn ang="0">
                  <a:pos x="1915" y="139"/>
                </a:cxn>
                <a:cxn ang="0">
                  <a:pos x="1864" y="167"/>
                </a:cxn>
                <a:cxn ang="0">
                  <a:pos x="1818" y="199"/>
                </a:cxn>
                <a:cxn ang="0">
                  <a:pos x="1767" y="241"/>
                </a:cxn>
                <a:cxn ang="0">
                  <a:pos x="1721" y="292"/>
                </a:cxn>
                <a:cxn ang="0">
                  <a:pos x="1670" y="348"/>
                </a:cxn>
                <a:cxn ang="0">
                  <a:pos x="1623" y="417"/>
                </a:cxn>
                <a:cxn ang="0">
                  <a:pos x="1572" y="501"/>
                </a:cxn>
                <a:cxn ang="0">
                  <a:pos x="1526" y="598"/>
                </a:cxn>
                <a:cxn ang="0">
                  <a:pos x="1480" y="714"/>
                </a:cxn>
                <a:cxn ang="0">
                  <a:pos x="1429" y="844"/>
                </a:cxn>
                <a:cxn ang="0">
                  <a:pos x="1382" y="984"/>
                </a:cxn>
                <a:cxn ang="0">
                  <a:pos x="1331" y="1118"/>
                </a:cxn>
                <a:cxn ang="0">
                  <a:pos x="1285" y="1225"/>
                </a:cxn>
                <a:cxn ang="0">
                  <a:pos x="1234" y="1290"/>
                </a:cxn>
                <a:cxn ang="0">
                  <a:pos x="1188" y="1290"/>
                </a:cxn>
                <a:cxn ang="0">
                  <a:pos x="1137" y="1230"/>
                </a:cxn>
                <a:cxn ang="0">
                  <a:pos x="1090" y="1118"/>
                </a:cxn>
                <a:cxn ang="0">
                  <a:pos x="1039" y="984"/>
                </a:cxn>
                <a:cxn ang="0">
                  <a:pos x="993" y="849"/>
                </a:cxn>
                <a:cxn ang="0">
                  <a:pos x="942" y="719"/>
                </a:cxn>
                <a:cxn ang="0">
                  <a:pos x="895" y="608"/>
                </a:cxn>
                <a:cxn ang="0">
                  <a:pos x="849" y="506"/>
                </a:cxn>
                <a:cxn ang="0">
                  <a:pos x="798" y="427"/>
                </a:cxn>
                <a:cxn ang="0">
                  <a:pos x="752" y="357"/>
                </a:cxn>
                <a:cxn ang="0">
                  <a:pos x="701" y="301"/>
                </a:cxn>
                <a:cxn ang="0">
                  <a:pos x="654" y="255"/>
                </a:cxn>
                <a:cxn ang="0">
                  <a:pos x="603" y="218"/>
                </a:cxn>
                <a:cxn ang="0">
                  <a:pos x="557" y="185"/>
                </a:cxn>
                <a:cxn ang="0">
                  <a:pos x="506" y="162"/>
                </a:cxn>
                <a:cxn ang="0">
                  <a:pos x="460" y="148"/>
                </a:cxn>
                <a:cxn ang="0">
                  <a:pos x="409" y="139"/>
                </a:cxn>
                <a:cxn ang="0">
                  <a:pos x="362" y="148"/>
                </a:cxn>
                <a:cxn ang="0">
                  <a:pos x="311" y="185"/>
                </a:cxn>
                <a:cxn ang="0">
                  <a:pos x="265" y="236"/>
                </a:cxn>
                <a:cxn ang="0">
                  <a:pos x="218" y="218"/>
                </a:cxn>
                <a:cxn ang="0">
                  <a:pos x="167" y="134"/>
                </a:cxn>
                <a:cxn ang="0">
                  <a:pos x="121" y="74"/>
                </a:cxn>
                <a:cxn ang="0">
                  <a:pos x="70" y="41"/>
                </a:cxn>
                <a:cxn ang="0">
                  <a:pos x="24" y="23"/>
                </a:cxn>
              </a:cxnLst>
              <a:rect l="0" t="0" r="r" b="b"/>
              <a:pathLst>
                <a:path w="2426" h="1299">
                  <a:moveTo>
                    <a:pt x="2426" y="0"/>
                  </a:moveTo>
                  <a:lnTo>
                    <a:pt x="2398" y="0"/>
                  </a:lnTo>
                  <a:lnTo>
                    <a:pt x="2375" y="4"/>
                  </a:lnTo>
                  <a:lnTo>
                    <a:pt x="2351" y="9"/>
                  </a:lnTo>
                  <a:lnTo>
                    <a:pt x="2328" y="14"/>
                  </a:lnTo>
                  <a:lnTo>
                    <a:pt x="2300" y="18"/>
                  </a:lnTo>
                  <a:lnTo>
                    <a:pt x="2277" y="23"/>
                  </a:lnTo>
                  <a:lnTo>
                    <a:pt x="2254" y="27"/>
                  </a:lnTo>
                  <a:lnTo>
                    <a:pt x="2231" y="32"/>
                  </a:lnTo>
                  <a:lnTo>
                    <a:pt x="2203" y="37"/>
                  </a:lnTo>
                  <a:lnTo>
                    <a:pt x="2180" y="41"/>
                  </a:lnTo>
                  <a:lnTo>
                    <a:pt x="2157" y="46"/>
                  </a:lnTo>
                  <a:lnTo>
                    <a:pt x="2133" y="55"/>
                  </a:lnTo>
                  <a:lnTo>
                    <a:pt x="2110" y="60"/>
                  </a:lnTo>
                  <a:lnTo>
                    <a:pt x="2082" y="69"/>
                  </a:lnTo>
                  <a:lnTo>
                    <a:pt x="2059" y="74"/>
                  </a:lnTo>
                  <a:lnTo>
                    <a:pt x="2036" y="83"/>
                  </a:lnTo>
                  <a:lnTo>
                    <a:pt x="2013" y="92"/>
                  </a:lnTo>
                  <a:lnTo>
                    <a:pt x="1985" y="102"/>
                  </a:lnTo>
                  <a:lnTo>
                    <a:pt x="1962" y="116"/>
                  </a:lnTo>
                  <a:lnTo>
                    <a:pt x="1939" y="125"/>
                  </a:lnTo>
                  <a:lnTo>
                    <a:pt x="1915" y="139"/>
                  </a:lnTo>
                  <a:lnTo>
                    <a:pt x="1888" y="153"/>
                  </a:lnTo>
                  <a:lnTo>
                    <a:pt x="1864" y="167"/>
                  </a:lnTo>
                  <a:lnTo>
                    <a:pt x="1841" y="185"/>
                  </a:lnTo>
                  <a:lnTo>
                    <a:pt x="1818" y="199"/>
                  </a:lnTo>
                  <a:lnTo>
                    <a:pt x="1795" y="222"/>
                  </a:lnTo>
                  <a:lnTo>
                    <a:pt x="1767" y="241"/>
                  </a:lnTo>
                  <a:lnTo>
                    <a:pt x="1744" y="264"/>
                  </a:lnTo>
                  <a:lnTo>
                    <a:pt x="1721" y="292"/>
                  </a:lnTo>
                  <a:lnTo>
                    <a:pt x="1698" y="315"/>
                  </a:lnTo>
                  <a:lnTo>
                    <a:pt x="1670" y="348"/>
                  </a:lnTo>
                  <a:lnTo>
                    <a:pt x="1647" y="380"/>
                  </a:lnTo>
                  <a:lnTo>
                    <a:pt x="1623" y="417"/>
                  </a:lnTo>
                  <a:lnTo>
                    <a:pt x="1600" y="459"/>
                  </a:lnTo>
                  <a:lnTo>
                    <a:pt x="1572" y="501"/>
                  </a:lnTo>
                  <a:lnTo>
                    <a:pt x="1549" y="547"/>
                  </a:lnTo>
                  <a:lnTo>
                    <a:pt x="1526" y="598"/>
                  </a:lnTo>
                  <a:lnTo>
                    <a:pt x="1503" y="654"/>
                  </a:lnTo>
                  <a:lnTo>
                    <a:pt x="1480" y="714"/>
                  </a:lnTo>
                  <a:lnTo>
                    <a:pt x="1452" y="779"/>
                  </a:lnTo>
                  <a:lnTo>
                    <a:pt x="1429" y="844"/>
                  </a:lnTo>
                  <a:lnTo>
                    <a:pt x="1405" y="914"/>
                  </a:lnTo>
                  <a:lnTo>
                    <a:pt x="1382" y="984"/>
                  </a:lnTo>
                  <a:lnTo>
                    <a:pt x="1354" y="1053"/>
                  </a:lnTo>
                  <a:lnTo>
                    <a:pt x="1331" y="1118"/>
                  </a:lnTo>
                  <a:lnTo>
                    <a:pt x="1308" y="1179"/>
                  </a:lnTo>
                  <a:lnTo>
                    <a:pt x="1285" y="1225"/>
                  </a:lnTo>
                  <a:lnTo>
                    <a:pt x="1257" y="1267"/>
                  </a:lnTo>
                  <a:lnTo>
                    <a:pt x="1234" y="1290"/>
                  </a:lnTo>
                  <a:lnTo>
                    <a:pt x="1211" y="1299"/>
                  </a:lnTo>
                  <a:lnTo>
                    <a:pt x="1188" y="1290"/>
                  </a:lnTo>
                  <a:lnTo>
                    <a:pt x="1164" y="1267"/>
                  </a:lnTo>
                  <a:lnTo>
                    <a:pt x="1137" y="1230"/>
                  </a:lnTo>
                  <a:lnTo>
                    <a:pt x="1113" y="1179"/>
                  </a:lnTo>
                  <a:lnTo>
                    <a:pt x="1090" y="1118"/>
                  </a:lnTo>
                  <a:lnTo>
                    <a:pt x="1067" y="1053"/>
                  </a:lnTo>
                  <a:lnTo>
                    <a:pt x="1039" y="984"/>
                  </a:lnTo>
                  <a:lnTo>
                    <a:pt x="1016" y="919"/>
                  </a:lnTo>
                  <a:lnTo>
                    <a:pt x="993" y="849"/>
                  </a:lnTo>
                  <a:lnTo>
                    <a:pt x="970" y="784"/>
                  </a:lnTo>
                  <a:lnTo>
                    <a:pt x="942" y="719"/>
                  </a:lnTo>
                  <a:lnTo>
                    <a:pt x="919" y="659"/>
                  </a:lnTo>
                  <a:lnTo>
                    <a:pt x="895" y="608"/>
                  </a:lnTo>
                  <a:lnTo>
                    <a:pt x="872" y="557"/>
                  </a:lnTo>
                  <a:lnTo>
                    <a:pt x="849" y="506"/>
                  </a:lnTo>
                  <a:lnTo>
                    <a:pt x="821" y="464"/>
                  </a:lnTo>
                  <a:lnTo>
                    <a:pt x="798" y="427"/>
                  </a:lnTo>
                  <a:lnTo>
                    <a:pt x="775" y="389"/>
                  </a:lnTo>
                  <a:lnTo>
                    <a:pt x="752" y="357"/>
                  </a:lnTo>
                  <a:lnTo>
                    <a:pt x="724" y="329"/>
                  </a:lnTo>
                  <a:lnTo>
                    <a:pt x="701" y="301"/>
                  </a:lnTo>
                  <a:lnTo>
                    <a:pt x="677" y="273"/>
                  </a:lnTo>
                  <a:lnTo>
                    <a:pt x="654" y="255"/>
                  </a:lnTo>
                  <a:lnTo>
                    <a:pt x="626" y="232"/>
                  </a:lnTo>
                  <a:lnTo>
                    <a:pt x="603" y="218"/>
                  </a:lnTo>
                  <a:lnTo>
                    <a:pt x="580" y="199"/>
                  </a:lnTo>
                  <a:lnTo>
                    <a:pt x="557" y="185"/>
                  </a:lnTo>
                  <a:lnTo>
                    <a:pt x="534" y="171"/>
                  </a:lnTo>
                  <a:lnTo>
                    <a:pt x="506" y="162"/>
                  </a:lnTo>
                  <a:lnTo>
                    <a:pt x="483" y="153"/>
                  </a:lnTo>
                  <a:lnTo>
                    <a:pt x="460" y="148"/>
                  </a:lnTo>
                  <a:lnTo>
                    <a:pt x="436" y="143"/>
                  </a:lnTo>
                  <a:lnTo>
                    <a:pt x="409" y="139"/>
                  </a:lnTo>
                  <a:lnTo>
                    <a:pt x="385" y="143"/>
                  </a:lnTo>
                  <a:lnTo>
                    <a:pt x="362" y="148"/>
                  </a:lnTo>
                  <a:lnTo>
                    <a:pt x="339" y="162"/>
                  </a:lnTo>
                  <a:lnTo>
                    <a:pt x="311" y="185"/>
                  </a:lnTo>
                  <a:lnTo>
                    <a:pt x="288" y="213"/>
                  </a:lnTo>
                  <a:lnTo>
                    <a:pt x="265" y="236"/>
                  </a:lnTo>
                  <a:lnTo>
                    <a:pt x="242" y="246"/>
                  </a:lnTo>
                  <a:lnTo>
                    <a:pt x="218" y="218"/>
                  </a:lnTo>
                  <a:lnTo>
                    <a:pt x="191" y="176"/>
                  </a:lnTo>
                  <a:lnTo>
                    <a:pt x="167" y="134"/>
                  </a:lnTo>
                  <a:lnTo>
                    <a:pt x="144" y="102"/>
                  </a:lnTo>
                  <a:lnTo>
                    <a:pt x="121" y="74"/>
                  </a:lnTo>
                  <a:lnTo>
                    <a:pt x="93" y="55"/>
                  </a:lnTo>
                  <a:lnTo>
                    <a:pt x="70" y="41"/>
                  </a:lnTo>
                  <a:lnTo>
                    <a:pt x="47" y="32"/>
                  </a:lnTo>
                  <a:lnTo>
                    <a:pt x="24" y="23"/>
                  </a:lnTo>
                  <a:lnTo>
                    <a:pt x="0" y="14"/>
                  </a:lnTo>
                </a:path>
              </a:pathLst>
            </a:custGeom>
            <a:noFill/>
            <a:ln w="14288">
              <a:solidFill>
                <a:schemeClr val="tx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87" name="Freeform 73"/>
            <p:cNvSpPr>
              <a:spLocks/>
            </p:cNvSpPr>
            <p:nvPr/>
          </p:nvSpPr>
          <p:spPr bwMode="auto">
            <a:xfrm>
              <a:off x="3107" y="3600"/>
              <a:ext cx="2426" cy="1"/>
            </a:xfrm>
            <a:custGeom>
              <a:avLst/>
              <a:gdLst/>
              <a:ahLst/>
              <a:cxnLst>
                <a:cxn ang="0">
                  <a:pos x="2426" y="0"/>
                </a:cxn>
                <a:cxn ang="0">
                  <a:pos x="2180" y="0"/>
                </a:cxn>
                <a:cxn ang="0">
                  <a:pos x="1939" y="0"/>
                </a:cxn>
                <a:cxn ang="0">
                  <a:pos x="1698" y="0"/>
                </a:cxn>
                <a:cxn ang="0">
                  <a:pos x="1452" y="0"/>
                </a:cxn>
                <a:cxn ang="0">
                  <a:pos x="1211" y="0"/>
                </a:cxn>
                <a:cxn ang="0">
                  <a:pos x="970" y="0"/>
                </a:cxn>
                <a:cxn ang="0">
                  <a:pos x="724" y="0"/>
                </a:cxn>
                <a:cxn ang="0">
                  <a:pos x="483" y="0"/>
                </a:cxn>
                <a:cxn ang="0">
                  <a:pos x="242" y="0"/>
                </a:cxn>
                <a:cxn ang="0">
                  <a:pos x="0" y="0"/>
                </a:cxn>
              </a:cxnLst>
              <a:rect l="0" t="0" r="r" b="b"/>
              <a:pathLst>
                <a:path w="2426">
                  <a:moveTo>
                    <a:pt x="2426" y="0"/>
                  </a:moveTo>
                  <a:lnTo>
                    <a:pt x="2180" y="0"/>
                  </a:lnTo>
                  <a:lnTo>
                    <a:pt x="1939" y="0"/>
                  </a:lnTo>
                  <a:lnTo>
                    <a:pt x="1698" y="0"/>
                  </a:lnTo>
                  <a:lnTo>
                    <a:pt x="1452" y="0"/>
                  </a:lnTo>
                  <a:lnTo>
                    <a:pt x="1211" y="0"/>
                  </a:lnTo>
                  <a:lnTo>
                    <a:pt x="970" y="0"/>
                  </a:lnTo>
                  <a:lnTo>
                    <a:pt x="724" y="0"/>
                  </a:lnTo>
                  <a:lnTo>
                    <a:pt x="483" y="0"/>
                  </a:lnTo>
                  <a:lnTo>
                    <a:pt x="242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j-lt"/>
              </a:endParaRPr>
            </a:p>
          </p:txBody>
        </p:sp>
      </p:grpSp>
      <p:graphicFrame>
        <p:nvGraphicFramePr>
          <p:cNvPr id="9" name="Objek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8216220"/>
              </p:ext>
            </p:extLst>
          </p:nvPr>
        </p:nvGraphicFramePr>
        <p:xfrm>
          <a:off x="9803154" y="3640529"/>
          <a:ext cx="325294" cy="6123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43" name="Formel" r:id="rId8" imgW="228600" imgH="431640" progId="Equation.3">
                  <p:embed/>
                </p:oleObj>
              </mc:Choice>
              <mc:Fallback>
                <p:oleObj name="Formel" r:id="rId8" imgW="228600" imgH="4316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803154" y="3640529"/>
                        <a:ext cx="325294" cy="61238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8" name="Objekt 8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9953325"/>
              </p:ext>
            </p:extLst>
          </p:nvPr>
        </p:nvGraphicFramePr>
        <p:xfrm>
          <a:off x="10914063" y="2301875"/>
          <a:ext cx="484187" cy="631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44" name="Formel" r:id="rId10" imgW="330120" imgH="431640" progId="Equation.3">
                  <p:embed/>
                </p:oleObj>
              </mc:Choice>
              <mc:Fallback>
                <p:oleObj name="Formel" r:id="rId10" imgW="330120" imgH="4316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0914063" y="2301875"/>
                        <a:ext cx="484187" cy="631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9" name="Objekt 8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5943028"/>
              </p:ext>
            </p:extLst>
          </p:nvPr>
        </p:nvGraphicFramePr>
        <p:xfrm>
          <a:off x="6738565" y="831057"/>
          <a:ext cx="1184275" cy="881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45" name="Formel" r:id="rId12" imgW="596880" imgH="444240" progId="Equation.3">
                  <p:embed/>
                </p:oleObj>
              </mc:Choice>
              <mc:Fallback>
                <p:oleObj name="Formel" r:id="rId12" imgW="596880" imgH="4442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738565" y="831057"/>
                        <a:ext cx="1184275" cy="881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25344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"/>
          <p:cNvGrpSpPr>
            <a:grpSpLocks noChangeAspect="1"/>
          </p:cNvGrpSpPr>
          <p:nvPr/>
        </p:nvGrpSpPr>
        <p:grpSpPr bwMode="auto">
          <a:xfrm>
            <a:off x="6240463" y="620713"/>
            <a:ext cx="3743325" cy="2809875"/>
            <a:chOff x="3931" y="391"/>
            <a:chExt cx="2358" cy="1770"/>
          </a:xfrm>
        </p:grpSpPr>
        <p:sp>
          <p:nvSpPr>
            <p:cNvPr id="3" name="AutoShape 5"/>
            <p:cNvSpPr>
              <a:spLocks noChangeAspect="1" noChangeArrowheads="1" noTextEdit="1"/>
            </p:cNvSpPr>
            <p:nvPr/>
          </p:nvSpPr>
          <p:spPr bwMode="auto">
            <a:xfrm>
              <a:off x="3931" y="391"/>
              <a:ext cx="2358" cy="17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" name="Rectangle 8"/>
            <p:cNvSpPr>
              <a:spLocks noChangeArrowheads="1"/>
            </p:cNvSpPr>
            <p:nvPr/>
          </p:nvSpPr>
          <p:spPr bwMode="auto">
            <a:xfrm>
              <a:off x="3931" y="398"/>
              <a:ext cx="2356" cy="1763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Line 9"/>
            <p:cNvSpPr>
              <a:spLocks noChangeShapeType="1"/>
            </p:cNvSpPr>
            <p:nvPr/>
          </p:nvSpPr>
          <p:spPr bwMode="auto">
            <a:xfrm>
              <a:off x="5452" y="724"/>
              <a:ext cx="0" cy="1070"/>
            </a:xfrm>
            <a:prstGeom prst="line">
              <a:avLst/>
            </a:prstGeom>
            <a:noFill/>
            <a:ln w="17463">
              <a:solidFill>
                <a:srgbClr val="32FB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Line 10"/>
            <p:cNvSpPr>
              <a:spLocks noChangeShapeType="1"/>
            </p:cNvSpPr>
            <p:nvPr/>
          </p:nvSpPr>
          <p:spPr bwMode="auto">
            <a:xfrm>
              <a:off x="4419" y="616"/>
              <a:ext cx="0" cy="117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Line 11"/>
            <p:cNvSpPr>
              <a:spLocks noChangeShapeType="1"/>
            </p:cNvSpPr>
            <p:nvPr/>
          </p:nvSpPr>
          <p:spPr bwMode="auto">
            <a:xfrm>
              <a:off x="4419" y="1794"/>
              <a:ext cx="1324" cy="0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Line 12"/>
            <p:cNvSpPr>
              <a:spLocks noChangeShapeType="1"/>
            </p:cNvSpPr>
            <p:nvPr/>
          </p:nvSpPr>
          <p:spPr bwMode="auto">
            <a:xfrm flipH="1" flipV="1">
              <a:off x="4193" y="1479"/>
              <a:ext cx="226" cy="315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Line 13"/>
            <p:cNvSpPr>
              <a:spLocks noChangeShapeType="1"/>
            </p:cNvSpPr>
            <p:nvPr/>
          </p:nvSpPr>
          <p:spPr bwMode="auto">
            <a:xfrm flipV="1">
              <a:off x="4419" y="726"/>
              <a:ext cx="1036" cy="106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Line 14"/>
            <p:cNvSpPr>
              <a:spLocks noChangeShapeType="1"/>
            </p:cNvSpPr>
            <p:nvPr/>
          </p:nvSpPr>
          <p:spPr bwMode="auto">
            <a:xfrm flipH="1">
              <a:off x="5405" y="722"/>
              <a:ext cx="49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Line 15"/>
            <p:cNvSpPr>
              <a:spLocks noChangeShapeType="1"/>
            </p:cNvSpPr>
            <p:nvPr/>
          </p:nvSpPr>
          <p:spPr bwMode="auto">
            <a:xfrm flipH="1">
              <a:off x="5452" y="721"/>
              <a:ext cx="4" cy="4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6"/>
            <p:cNvSpPr>
              <a:spLocks/>
            </p:cNvSpPr>
            <p:nvPr/>
          </p:nvSpPr>
          <p:spPr bwMode="auto">
            <a:xfrm>
              <a:off x="5593" y="652"/>
              <a:ext cx="117" cy="80"/>
            </a:xfrm>
            <a:custGeom>
              <a:avLst/>
              <a:gdLst>
                <a:gd name="T0" fmla="*/ 96 w 233"/>
                <a:gd name="T1" fmla="*/ 7 h 161"/>
                <a:gd name="T2" fmla="*/ 64 w 233"/>
                <a:gd name="T3" fmla="*/ 17 h 161"/>
                <a:gd name="T4" fmla="*/ 43 w 233"/>
                <a:gd name="T5" fmla="*/ 43 h 161"/>
                <a:gd name="T6" fmla="*/ 36 w 233"/>
                <a:gd name="T7" fmla="*/ 86 h 161"/>
                <a:gd name="T8" fmla="*/ 42 w 233"/>
                <a:gd name="T9" fmla="*/ 126 h 161"/>
                <a:gd name="T10" fmla="*/ 53 w 233"/>
                <a:gd name="T11" fmla="*/ 144 h 161"/>
                <a:gd name="T12" fmla="*/ 64 w 233"/>
                <a:gd name="T13" fmla="*/ 149 h 161"/>
                <a:gd name="T14" fmla="*/ 79 w 233"/>
                <a:gd name="T15" fmla="*/ 149 h 161"/>
                <a:gd name="T16" fmla="*/ 93 w 233"/>
                <a:gd name="T17" fmla="*/ 141 h 161"/>
                <a:gd name="T18" fmla="*/ 112 w 233"/>
                <a:gd name="T19" fmla="*/ 111 h 161"/>
                <a:gd name="T20" fmla="*/ 100 w 233"/>
                <a:gd name="T21" fmla="*/ 82 h 161"/>
                <a:gd name="T22" fmla="*/ 97 w 233"/>
                <a:gd name="T23" fmla="*/ 64 h 161"/>
                <a:gd name="T24" fmla="*/ 106 w 233"/>
                <a:gd name="T25" fmla="*/ 36 h 161"/>
                <a:gd name="T26" fmla="*/ 113 w 233"/>
                <a:gd name="T27" fmla="*/ 32 h 161"/>
                <a:gd name="T28" fmla="*/ 120 w 233"/>
                <a:gd name="T29" fmla="*/ 32 h 161"/>
                <a:gd name="T30" fmla="*/ 126 w 233"/>
                <a:gd name="T31" fmla="*/ 36 h 161"/>
                <a:gd name="T32" fmla="*/ 134 w 233"/>
                <a:gd name="T33" fmla="*/ 63 h 161"/>
                <a:gd name="T34" fmla="*/ 129 w 233"/>
                <a:gd name="T35" fmla="*/ 93 h 161"/>
                <a:gd name="T36" fmla="*/ 130 w 233"/>
                <a:gd name="T37" fmla="*/ 129 h 161"/>
                <a:gd name="T38" fmla="*/ 146 w 233"/>
                <a:gd name="T39" fmla="*/ 145 h 161"/>
                <a:gd name="T40" fmla="*/ 162 w 233"/>
                <a:gd name="T41" fmla="*/ 148 h 161"/>
                <a:gd name="T42" fmla="*/ 184 w 233"/>
                <a:gd name="T43" fmla="*/ 138 h 161"/>
                <a:gd name="T44" fmla="*/ 196 w 233"/>
                <a:gd name="T45" fmla="*/ 111 h 161"/>
                <a:gd name="T46" fmla="*/ 194 w 233"/>
                <a:gd name="T47" fmla="*/ 61 h 161"/>
                <a:gd name="T48" fmla="*/ 174 w 233"/>
                <a:gd name="T49" fmla="*/ 23 h 161"/>
                <a:gd name="T50" fmla="*/ 136 w 233"/>
                <a:gd name="T51" fmla="*/ 7 h 161"/>
                <a:gd name="T52" fmla="*/ 166 w 233"/>
                <a:gd name="T53" fmla="*/ 3 h 161"/>
                <a:gd name="T54" fmla="*/ 206 w 233"/>
                <a:gd name="T55" fmla="*/ 23 h 161"/>
                <a:gd name="T56" fmla="*/ 230 w 233"/>
                <a:gd name="T57" fmla="*/ 63 h 161"/>
                <a:gd name="T58" fmla="*/ 230 w 233"/>
                <a:gd name="T59" fmla="*/ 107 h 161"/>
                <a:gd name="T60" fmla="*/ 212 w 233"/>
                <a:gd name="T61" fmla="*/ 141 h 161"/>
                <a:gd name="T62" fmla="*/ 182 w 233"/>
                <a:gd name="T63" fmla="*/ 159 h 161"/>
                <a:gd name="T64" fmla="*/ 150 w 233"/>
                <a:gd name="T65" fmla="*/ 159 h 161"/>
                <a:gd name="T66" fmla="*/ 127 w 233"/>
                <a:gd name="T67" fmla="*/ 143 h 161"/>
                <a:gd name="T68" fmla="*/ 106 w 233"/>
                <a:gd name="T69" fmla="*/ 143 h 161"/>
                <a:gd name="T70" fmla="*/ 80 w 233"/>
                <a:gd name="T71" fmla="*/ 159 h 161"/>
                <a:gd name="T72" fmla="*/ 50 w 233"/>
                <a:gd name="T73" fmla="*/ 159 h 161"/>
                <a:gd name="T74" fmla="*/ 20 w 233"/>
                <a:gd name="T75" fmla="*/ 141 h 161"/>
                <a:gd name="T76" fmla="*/ 3 w 233"/>
                <a:gd name="T77" fmla="*/ 107 h 161"/>
                <a:gd name="T78" fmla="*/ 3 w 233"/>
                <a:gd name="T79" fmla="*/ 64 h 161"/>
                <a:gd name="T80" fmla="*/ 20 w 233"/>
                <a:gd name="T81" fmla="*/ 29 h 161"/>
                <a:gd name="T82" fmla="*/ 44 w 233"/>
                <a:gd name="T83" fmla="*/ 10 h 161"/>
                <a:gd name="T84" fmla="*/ 76 w 233"/>
                <a:gd name="T85" fmla="*/ 2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33" h="161">
                  <a:moveTo>
                    <a:pt x="96" y="0"/>
                  </a:moveTo>
                  <a:lnTo>
                    <a:pt x="96" y="7"/>
                  </a:lnTo>
                  <a:lnTo>
                    <a:pt x="79" y="10"/>
                  </a:lnTo>
                  <a:lnTo>
                    <a:pt x="64" y="17"/>
                  </a:lnTo>
                  <a:lnTo>
                    <a:pt x="53" y="28"/>
                  </a:lnTo>
                  <a:lnTo>
                    <a:pt x="43" y="43"/>
                  </a:lnTo>
                  <a:lnTo>
                    <a:pt x="37" y="63"/>
                  </a:lnTo>
                  <a:lnTo>
                    <a:pt x="36" y="86"/>
                  </a:lnTo>
                  <a:lnTo>
                    <a:pt x="37" y="108"/>
                  </a:lnTo>
                  <a:lnTo>
                    <a:pt x="42" y="126"/>
                  </a:lnTo>
                  <a:lnTo>
                    <a:pt x="49" y="140"/>
                  </a:lnTo>
                  <a:lnTo>
                    <a:pt x="53" y="144"/>
                  </a:lnTo>
                  <a:lnTo>
                    <a:pt x="59" y="148"/>
                  </a:lnTo>
                  <a:lnTo>
                    <a:pt x="64" y="149"/>
                  </a:lnTo>
                  <a:lnTo>
                    <a:pt x="70" y="149"/>
                  </a:lnTo>
                  <a:lnTo>
                    <a:pt x="79" y="149"/>
                  </a:lnTo>
                  <a:lnTo>
                    <a:pt x="86" y="147"/>
                  </a:lnTo>
                  <a:lnTo>
                    <a:pt x="93" y="141"/>
                  </a:lnTo>
                  <a:lnTo>
                    <a:pt x="103" y="130"/>
                  </a:lnTo>
                  <a:lnTo>
                    <a:pt x="112" y="111"/>
                  </a:lnTo>
                  <a:lnTo>
                    <a:pt x="104" y="94"/>
                  </a:lnTo>
                  <a:lnTo>
                    <a:pt x="100" y="82"/>
                  </a:lnTo>
                  <a:lnTo>
                    <a:pt x="99" y="72"/>
                  </a:lnTo>
                  <a:lnTo>
                    <a:pt x="97" y="64"/>
                  </a:lnTo>
                  <a:lnTo>
                    <a:pt x="100" y="49"/>
                  </a:lnTo>
                  <a:lnTo>
                    <a:pt x="106" y="36"/>
                  </a:lnTo>
                  <a:lnTo>
                    <a:pt x="109" y="34"/>
                  </a:lnTo>
                  <a:lnTo>
                    <a:pt x="113" y="32"/>
                  </a:lnTo>
                  <a:lnTo>
                    <a:pt x="116" y="31"/>
                  </a:lnTo>
                  <a:lnTo>
                    <a:pt x="120" y="32"/>
                  </a:lnTo>
                  <a:lnTo>
                    <a:pt x="123" y="34"/>
                  </a:lnTo>
                  <a:lnTo>
                    <a:pt x="126" y="36"/>
                  </a:lnTo>
                  <a:lnTo>
                    <a:pt x="132" y="49"/>
                  </a:lnTo>
                  <a:lnTo>
                    <a:pt x="134" y="63"/>
                  </a:lnTo>
                  <a:lnTo>
                    <a:pt x="133" y="76"/>
                  </a:lnTo>
                  <a:lnTo>
                    <a:pt x="129" y="93"/>
                  </a:lnTo>
                  <a:lnTo>
                    <a:pt x="122" y="111"/>
                  </a:lnTo>
                  <a:lnTo>
                    <a:pt x="130" y="129"/>
                  </a:lnTo>
                  <a:lnTo>
                    <a:pt x="139" y="141"/>
                  </a:lnTo>
                  <a:lnTo>
                    <a:pt x="146" y="145"/>
                  </a:lnTo>
                  <a:lnTo>
                    <a:pt x="153" y="148"/>
                  </a:lnTo>
                  <a:lnTo>
                    <a:pt x="162" y="148"/>
                  </a:lnTo>
                  <a:lnTo>
                    <a:pt x="174" y="147"/>
                  </a:lnTo>
                  <a:lnTo>
                    <a:pt x="184" y="138"/>
                  </a:lnTo>
                  <a:lnTo>
                    <a:pt x="192" y="127"/>
                  </a:lnTo>
                  <a:lnTo>
                    <a:pt x="196" y="111"/>
                  </a:lnTo>
                  <a:lnTo>
                    <a:pt x="197" y="89"/>
                  </a:lnTo>
                  <a:lnTo>
                    <a:pt x="194" y="61"/>
                  </a:lnTo>
                  <a:lnTo>
                    <a:pt x="187" y="39"/>
                  </a:lnTo>
                  <a:lnTo>
                    <a:pt x="174" y="23"/>
                  </a:lnTo>
                  <a:lnTo>
                    <a:pt x="157" y="12"/>
                  </a:lnTo>
                  <a:lnTo>
                    <a:pt x="136" y="7"/>
                  </a:lnTo>
                  <a:lnTo>
                    <a:pt x="136" y="0"/>
                  </a:lnTo>
                  <a:lnTo>
                    <a:pt x="166" y="3"/>
                  </a:lnTo>
                  <a:lnTo>
                    <a:pt x="189" y="10"/>
                  </a:lnTo>
                  <a:lnTo>
                    <a:pt x="206" y="23"/>
                  </a:lnTo>
                  <a:lnTo>
                    <a:pt x="220" y="40"/>
                  </a:lnTo>
                  <a:lnTo>
                    <a:pt x="230" y="63"/>
                  </a:lnTo>
                  <a:lnTo>
                    <a:pt x="233" y="87"/>
                  </a:lnTo>
                  <a:lnTo>
                    <a:pt x="230" y="107"/>
                  </a:lnTo>
                  <a:lnTo>
                    <a:pt x="223" y="126"/>
                  </a:lnTo>
                  <a:lnTo>
                    <a:pt x="212" y="141"/>
                  </a:lnTo>
                  <a:lnTo>
                    <a:pt x="197" y="152"/>
                  </a:lnTo>
                  <a:lnTo>
                    <a:pt x="182" y="159"/>
                  </a:lnTo>
                  <a:lnTo>
                    <a:pt x="166" y="161"/>
                  </a:lnTo>
                  <a:lnTo>
                    <a:pt x="150" y="159"/>
                  </a:lnTo>
                  <a:lnTo>
                    <a:pt x="137" y="154"/>
                  </a:lnTo>
                  <a:lnTo>
                    <a:pt x="127" y="143"/>
                  </a:lnTo>
                  <a:lnTo>
                    <a:pt x="117" y="127"/>
                  </a:lnTo>
                  <a:lnTo>
                    <a:pt x="106" y="143"/>
                  </a:lnTo>
                  <a:lnTo>
                    <a:pt x="93" y="154"/>
                  </a:lnTo>
                  <a:lnTo>
                    <a:pt x="80" y="159"/>
                  </a:lnTo>
                  <a:lnTo>
                    <a:pt x="64" y="161"/>
                  </a:lnTo>
                  <a:lnTo>
                    <a:pt x="50" y="159"/>
                  </a:lnTo>
                  <a:lnTo>
                    <a:pt x="34" y="152"/>
                  </a:lnTo>
                  <a:lnTo>
                    <a:pt x="20" y="141"/>
                  </a:lnTo>
                  <a:lnTo>
                    <a:pt x="10" y="125"/>
                  </a:lnTo>
                  <a:lnTo>
                    <a:pt x="3" y="107"/>
                  </a:lnTo>
                  <a:lnTo>
                    <a:pt x="0" y="86"/>
                  </a:lnTo>
                  <a:lnTo>
                    <a:pt x="3" y="64"/>
                  </a:lnTo>
                  <a:lnTo>
                    <a:pt x="11" y="43"/>
                  </a:lnTo>
                  <a:lnTo>
                    <a:pt x="20" y="29"/>
                  </a:lnTo>
                  <a:lnTo>
                    <a:pt x="32" y="18"/>
                  </a:lnTo>
                  <a:lnTo>
                    <a:pt x="44" y="10"/>
                  </a:lnTo>
                  <a:lnTo>
                    <a:pt x="59" y="5"/>
                  </a:lnTo>
                  <a:lnTo>
                    <a:pt x="76" y="2"/>
                  </a:lnTo>
                  <a:lnTo>
                    <a:pt x="9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17"/>
            <p:cNvSpPr>
              <a:spLocks noEditPoints="1"/>
            </p:cNvSpPr>
            <p:nvPr/>
          </p:nvSpPr>
          <p:spPr bwMode="auto">
            <a:xfrm>
              <a:off x="5710" y="713"/>
              <a:ext cx="39" cy="44"/>
            </a:xfrm>
            <a:custGeom>
              <a:avLst/>
              <a:gdLst>
                <a:gd name="T0" fmla="*/ 40 w 78"/>
                <a:gd name="T1" fmla="*/ 11 h 87"/>
                <a:gd name="T2" fmla="*/ 30 w 78"/>
                <a:gd name="T3" fmla="*/ 14 h 87"/>
                <a:gd name="T4" fmla="*/ 22 w 78"/>
                <a:gd name="T5" fmla="*/ 20 h 87"/>
                <a:gd name="T6" fmla="*/ 18 w 78"/>
                <a:gd name="T7" fmla="*/ 28 h 87"/>
                <a:gd name="T8" fmla="*/ 16 w 78"/>
                <a:gd name="T9" fmla="*/ 36 h 87"/>
                <a:gd name="T10" fmla="*/ 63 w 78"/>
                <a:gd name="T11" fmla="*/ 36 h 87"/>
                <a:gd name="T12" fmla="*/ 62 w 78"/>
                <a:gd name="T13" fmla="*/ 28 h 87"/>
                <a:gd name="T14" fmla="*/ 59 w 78"/>
                <a:gd name="T15" fmla="*/ 20 h 87"/>
                <a:gd name="T16" fmla="*/ 52 w 78"/>
                <a:gd name="T17" fmla="*/ 14 h 87"/>
                <a:gd name="T18" fmla="*/ 40 w 78"/>
                <a:gd name="T19" fmla="*/ 11 h 87"/>
                <a:gd name="T20" fmla="*/ 42 w 78"/>
                <a:gd name="T21" fmla="*/ 0 h 87"/>
                <a:gd name="T22" fmla="*/ 56 w 78"/>
                <a:gd name="T23" fmla="*/ 3 h 87"/>
                <a:gd name="T24" fmla="*/ 68 w 78"/>
                <a:gd name="T25" fmla="*/ 10 h 87"/>
                <a:gd name="T26" fmla="*/ 73 w 78"/>
                <a:gd name="T27" fmla="*/ 20 h 87"/>
                <a:gd name="T28" fmla="*/ 78 w 78"/>
                <a:gd name="T29" fmla="*/ 29 h 87"/>
                <a:gd name="T30" fmla="*/ 78 w 78"/>
                <a:gd name="T31" fmla="*/ 39 h 87"/>
                <a:gd name="T32" fmla="*/ 78 w 78"/>
                <a:gd name="T33" fmla="*/ 43 h 87"/>
                <a:gd name="T34" fmla="*/ 78 w 78"/>
                <a:gd name="T35" fmla="*/ 47 h 87"/>
                <a:gd name="T36" fmla="*/ 16 w 78"/>
                <a:gd name="T37" fmla="*/ 47 h 87"/>
                <a:gd name="T38" fmla="*/ 18 w 78"/>
                <a:gd name="T39" fmla="*/ 60 h 87"/>
                <a:gd name="T40" fmla="*/ 25 w 78"/>
                <a:gd name="T41" fmla="*/ 69 h 87"/>
                <a:gd name="T42" fmla="*/ 35 w 78"/>
                <a:gd name="T43" fmla="*/ 73 h 87"/>
                <a:gd name="T44" fmla="*/ 46 w 78"/>
                <a:gd name="T45" fmla="*/ 75 h 87"/>
                <a:gd name="T46" fmla="*/ 60 w 78"/>
                <a:gd name="T47" fmla="*/ 75 h 87"/>
                <a:gd name="T48" fmla="*/ 70 w 78"/>
                <a:gd name="T49" fmla="*/ 71 h 87"/>
                <a:gd name="T50" fmla="*/ 73 w 78"/>
                <a:gd name="T51" fmla="*/ 82 h 87"/>
                <a:gd name="T52" fmla="*/ 62 w 78"/>
                <a:gd name="T53" fmla="*/ 86 h 87"/>
                <a:gd name="T54" fmla="*/ 43 w 78"/>
                <a:gd name="T55" fmla="*/ 87 h 87"/>
                <a:gd name="T56" fmla="*/ 25 w 78"/>
                <a:gd name="T57" fmla="*/ 84 h 87"/>
                <a:gd name="T58" fmla="*/ 12 w 78"/>
                <a:gd name="T59" fmla="*/ 76 h 87"/>
                <a:gd name="T60" fmla="*/ 3 w 78"/>
                <a:gd name="T61" fmla="*/ 62 h 87"/>
                <a:gd name="T62" fmla="*/ 0 w 78"/>
                <a:gd name="T63" fmla="*/ 46 h 87"/>
                <a:gd name="T64" fmla="*/ 3 w 78"/>
                <a:gd name="T65" fmla="*/ 28 h 87"/>
                <a:gd name="T66" fmla="*/ 12 w 78"/>
                <a:gd name="T67" fmla="*/ 14 h 87"/>
                <a:gd name="T68" fmla="*/ 25 w 78"/>
                <a:gd name="T69" fmla="*/ 4 h 87"/>
                <a:gd name="T70" fmla="*/ 42 w 78"/>
                <a:gd name="T71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8" h="87">
                  <a:moveTo>
                    <a:pt x="40" y="11"/>
                  </a:moveTo>
                  <a:lnTo>
                    <a:pt x="30" y="14"/>
                  </a:lnTo>
                  <a:lnTo>
                    <a:pt x="22" y="20"/>
                  </a:lnTo>
                  <a:lnTo>
                    <a:pt x="18" y="28"/>
                  </a:lnTo>
                  <a:lnTo>
                    <a:pt x="16" y="36"/>
                  </a:lnTo>
                  <a:lnTo>
                    <a:pt x="63" y="36"/>
                  </a:lnTo>
                  <a:lnTo>
                    <a:pt x="62" y="28"/>
                  </a:lnTo>
                  <a:lnTo>
                    <a:pt x="59" y="20"/>
                  </a:lnTo>
                  <a:lnTo>
                    <a:pt x="52" y="14"/>
                  </a:lnTo>
                  <a:lnTo>
                    <a:pt x="40" y="11"/>
                  </a:lnTo>
                  <a:close/>
                  <a:moveTo>
                    <a:pt x="42" y="0"/>
                  </a:moveTo>
                  <a:lnTo>
                    <a:pt x="56" y="3"/>
                  </a:lnTo>
                  <a:lnTo>
                    <a:pt x="68" y="10"/>
                  </a:lnTo>
                  <a:lnTo>
                    <a:pt x="73" y="20"/>
                  </a:lnTo>
                  <a:lnTo>
                    <a:pt x="78" y="29"/>
                  </a:lnTo>
                  <a:lnTo>
                    <a:pt x="78" y="39"/>
                  </a:lnTo>
                  <a:lnTo>
                    <a:pt x="78" y="43"/>
                  </a:lnTo>
                  <a:lnTo>
                    <a:pt x="78" y="47"/>
                  </a:lnTo>
                  <a:lnTo>
                    <a:pt x="16" y="47"/>
                  </a:lnTo>
                  <a:lnTo>
                    <a:pt x="18" y="60"/>
                  </a:lnTo>
                  <a:lnTo>
                    <a:pt x="25" y="69"/>
                  </a:lnTo>
                  <a:lnTo>
                    <a:pt x="35" y="73"/>
                  </a:lnTo>
                  <a:lnTo>
                    <a:pt x="46" y="75"/>
                  </a:lnTo>
                  <a:lnTo>
                    <a:pt x="60" y="75"/>
                  </a:lnTo>
                  <a:lnTo>
                    <a:pt x="70" y="71"/>
                  </a:lnTo>
                  <a:lnTo>
                    <a:pt x="73" y="82"/>
                  </a:lnTo>
                  <a:lnTo>
                    <a:pt x="62" y="86"/>
                  </a:lnTo>
                  <a:lnTo>
                    <a:pt x="43" y="87"/>
                  </a:lnTo>
                  <a:lnTo>
                    <a:pt x="25" y="84"/>
                  </a:lnTo>
                  <a:lnTo>
                    <a:pt x="12" y="76"/>
                  </a:lnTo>
                  <a:lnTo>
                    <a:pt x="3" y="62"/>
                  </a:lnTo>
                  <a:lnTo>
                    <a:pt x="0" y="46"/>
                  </a:lnTo>
                  <a:lnTo>
                    <a:pt x="3" y="28"/>
                  </a:lnTo>
                  <a:lnTo>
                    <a:pt x="12" y="14"/>
                  </a:lnTo>
                  <a:lnTo>
                    <a:pt x="25" y="4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18"/>
            <p:cNvSpPr>
              <a:spLocks/>
            </p:cNvSpPr>
            <p:nvPr/>
          </p:nvSpPr>
          <p:spPr bwMode="auto">
            <a:xfrm>
              <a:off x="5754" y="694"/>
              <a:ext cx="55" cy="62"/>
            </a:xfrm>
            <a:custGeom>
              <a:avLst/>
              <a:gdLst>
                <a:gd name="T0" fmla="*/ 97 w 110"/>
                <a:gd name="T1" fmla="*/ 0 h 124"/>
                <a:gd name="T2" fmla="*/ 103 w 110"/>
                <a:gd name="T3" fmla="*/ 0 h 124"/>
                <a:gd name="T4" fmla="*/ 107 w 110"/>
                <a:gd name="T5" fmla="*/ 1 h 124"/>
                <a:gd name="T6" fmla="*/ 110 w 110"/>
                <a:gd name="T7" fmla="*/ 2 h 124"/>
                <a:gd name="T8" fmla="*/ 108 w 110"/>
                <a:gd name="T9" fmla="*/ 13 h 124"/>
                <a:gd name="T10" fmla="*/ 105 w 110"/>
                <a:gd name="T11" fmla="*/ 13 h 124"/>
                <a:gd name="T12" fmla="*/ 103 w 110"/>
                <a:gd name="T13" fmla="*/ 12 h 124"/>
                <a:gd name="T14" fmla="*/ 98 w 110"/>
                <a:gd name="T15" fmla="*/ 12 h 124"/>
                <a:gd name="T16" fmla="*/ 90 w 110"/>
                <a:gd name="T17" fmla="*/ 13 h 124"/>
                <a:gd name="T18" fmla="*/ 84 w 110"/>
                <a:gd name="T19" fmla="*/ 19 h 124"/>
                <a:gd name="T20" fmla="*/ 81 w 110"/>
                <a:gd name="T21" fmla="*/ 27 h 124"/>
                <a:gd name="T22" fmla="*/ 81 w 110"/>
                <a:gd name="T23" fmla="*/ 36 h 124"/>
                <a:gd name="T24" fmla="*/ 81 w 110"/>
                <a:gd name="T25" fmla="*/ 40 h 124"/>
                <a:gd name="T26" fmla="*/ 103 w 110"/>
                <a:gd name="T27" fmla="*/ 40 h 124"/>
                <a:gd name="T28" fmla="*/ 103 w 110"/>
                <a:gd name="T29" fmla="*/ 52 h 124"/>
                <a:gd name="T30" fmla="*/ 81 w 110"/>
                <a:gd name="T31" fmla="*/ 52 h 124"/>
                <a:gd name="T32" fmla="*/ 81 w 110"/>
                <a:gd name="T33" fmla="*/ 124 h 124"/>
                <a:gd name="T34" fmla="*/ 65 w 110"/>
                <a:gd name="T35" fmla="*/ 124 h 124"/>
                <a:gd name="T36" fmla="*/ 65 w 110"/>
                <a:gd name="T37" fmla="*/ 52 h 124"/>
                <a:gd name="T38" fmla="*/ 28 w 110"/>
                <a:gd name="T39" fmla="*/ 52 h 124"/>
                <a:gd name="T40" fmla="*/ 28 w 110"/>
                <a:gd name="T41" fmla="*/ 124 h 124"/>
                <a:gd name="T42" fmla="*/ 12 w 110"/>
                <a:gd name="T43" fmla="*/ 124 h 124"/>
                <a:gd name="T44" fmla="*/ 12 w 110"/>
                <a:gd name="T45" fmla="*/ 52 h 124"/>
                <a:gd name="T46" fmla="*/ 0 w 110"/>
                <a:gd name="T47" fmla="*/ 52 h 124"/>
                <a:gd name="T48" fmla="*/ 0 w 110"/>
                <a:gd name="T49" fmla="*/ 40 h 124"/>
                <a:gd name="T50" fmla="*/ 12 w 110"/>
                <a:gd name="T51" fmla="*/ 40 h 124"/>
                <a:gd name="T52" fmla="*/ 12 w 110"/>
                <a:gd name="T53" fmla="*/ 38 h 124"/>
                <a:gd name="T54" fmla="*/ 14 w 110"/>
                <a:gd name="T55" fmla="*/ 22 h 124"/>
                <a:gd name="T56" fmla="*/ 21 w 110"/>
                <a:gd name="T57" fmla="*/ 9 h 124"/>
                <a:gd name="T58" fmla="*/ 25 w 110"/>
                <a:gd name="T59" fmla="*/ 7 h 124"/>
                <a:gd name="T60" fmla="*/ 31 w 110"/>
                <a:gd name="T61" fmla="*/ 4 h 124"/>
                <a:gd name="T62" fmla="*/ 37 w 110"/>
                <a:gd name="T63" fmla="*/ 2 h 124"/>
                <a:gd name="T64" fmla="*/ 44 w 110"/>
                <a:gd name="T65" fmla="*/ 2 h 124"/>
                <a:gd name="T66" fmla="*/ 50 w 110"/>
                <a:gd name="T67" fmla="*/ 2 h 124"/>
                <a:gd name="T68" fmla="*/ 54 w 110"/>
                <a:gd name="T69" fmla="*/ 4 h 124"/>
                <a:gd name="T70" fmla="*/ 57 w 110"/>
                <a:gd name="T71" fmla="*/ 5 h 124"/>
                <a:gd name="T72" fmla="*/ 54 w 110"/>
                <a:gd name="T73" fmla="*/ 16 h 124"/>
                <a:gd name="T74" fmla="*/ 50 w 110"/>
                <a:gd name="T75" fmla="*/ 15 h 124"/>
                <a:gd name="T76" fmla="*/ 44 w 110"/>
                <a:gd name="T77" fmla="*/ 13 h 124"/>
                <a:gd name="T78" fmla="*/ 35 w 110"/>
                <a:gd name="T79" fmla="*/ 16 h 124"/>
                <a:gd name="T80" fmla="*/ 31 w 110"/>
                <a:gd name="T81" fmla="*/ 20 h 124"/>
                <a:gd name="T82" fmla="*/ 28 w 110"/>
                <a:gd name="T83" fmla="*/ 27 h 124"/>
                <a:gd name="T84" fmla="*/ 28 w 110"/>
                <a:gd name="T85" fmla="*/ 37 h 124"/>
                <a:gd name="T86" fmla="*/ 28 w 110"/>
                <a:gd name="T87" fmla="*/ 40 h 124"/>
                <a:gd name="T88" fmla="*/ 65 w 110"/>
                <a:gd name="T89" fmla="*/ 40 h 124"/>
                <a:gd name="T90" fmla="*/ 65 w 110"/>
                <a:gd name="T91" fmla="*/ 37 h 124"/>
                <a:gd name="T92" fmla="*/ 65 w 110"/>
                <a:gd name="T93" fmla="*/ 26 h 124"/>
                <a:gd name="T94" fmla="*/ 70 w 110"/>
                <a:gd name="T95" fmla="*/ 15 h 124"/>
                <a:gd name="T96" fmla="*/ 75 w 110"/>
                <a:gd name="T97" fmla="*/ 8 h 124"/>
                <a:gd name="T98" fmla="*/ 80 w 110"/>
                <a:gd name="T99" fmla="*/ 4 h 124"/>
                <a:gd name="T100" fmla="*/ 85 w 110"/>
                <a:gd name="T101" fmla="*/ 1 h 124"/>
                <a:gd name="T102" fmla="*/ 91 w 110"/>
                <a:gd name="T103" fmla="*/ 0 h 124"/>
                <a:gd name="T104" fmla="*/ 97 w 110"/>
                <a:gd name="T105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0" h="124">
                  <a:moveTo>
                    <a:pt x="97" y="0"/>
                  </a:moveTo>
                  <a:lnTo>
                    <a:pt x="103" y="0"/>
                  </a:lnTo>
                  <a:lnTo>
                    <a:pt x="107" y="1"/>
                  </a:lnTo>
                  <a:lnTo>
                    <a:pt x="110" y="2"/>
                  </a:lnTo>
                  <a:lnTo>
                    <a:pt x="108" y="13"/>
                  </a:lnTo>
                  <a:lnTo>
                    <a:pt x="105" y="13"/>
                  </a:lnTo>
                  <a:lnTo>
                    <a:pt x="103" y="12"/>
                  </a:lnTo>
                  <a:lnTo>
                    <a:pt x="98" y="12"/>
                  </a:lnTo>
                  <a:lnTo>
                    <a:pt x="90" y="13"/>
                  </a:lnTo>
                  <a:lnTo>
                    <a:pt x="84" y="19"/>
                  </a:lnTo>
                  <a:lnTo>
                    <a:pt x="81" y="27"/>
                  </a:lnTo>
                  <a:lnTo>
                    <a:pt x="81" y="36"/>
                  </a:lnTo>
                  <a:lnTo>
                    <a:pt x="81" y="40"/>
                  </a:lnTo>
                  <a:lnTo>
                    <a:pt x="103" y="40"/>
                  </a:lnTo>
                  <a:lnTo>
                    <a:pt x="103" y="52"/>
                  </a:lnTo>
                  <a:lnTo>
                    <a:pt x="81" y="52"/>
                  </a:lnTo>
                  <a:lnTo>
                    <a:pt x="81" y="124"/>
                  </a:lnTo>
                  <a:lnTo>
                    <a:pt x="65" y="124"/>
                  </a:lnTo>
                  <a:lnTo>
                    <a:pt x="65" y="52"/>
                  </a:lnTo>
                  <a:lnTo>
                    <a:pt x="28" y="52"/>
                  </a:lnTo>
                  <a:lnTo>
                    <a:pt x="28" y="124"/>
                  </a:lnTo>
                  <a:lnTo>
                    <a:pt x="12" y="124"/>
                  </a:lnTo>
                  <a:lnTo>
                    <a:pt x="12" y="52"/>
                  </a:lnTo>
                  <a:lnTo>
                    <a:pt x="0" y="52"/>
                  </a:lnTo>
                  <a:lnTo>
                    <a:pt x="0" y="40"/>
                  </a:lnTo>
                  <a:lnTo>
                    <a:pt x="12" y="40"/>
                  </a:lnTo>
                  <a:lnTo>
                    <a:pt x="12" y="38"/>
                  </a:lnTo>
                  <a:lnTo>
                    <a:pt x="14" y="22"/>
                  </a:lnTo>
                  <a:lnTo>
                    <a:pt x="21" y="9"/>
                  </a:lnTo>
                  <a:lnTo>
                    <a:pt x="25" y="7"/>
                  </a:lnTo>
                  <a:lnTo>
                    <a:pt x="31" y="4"/>
                  </a:lnTo>
                  <a:lnTo>
                    <a:pt x="37" y="2"/>
                  </a:lnTo>
                  <a:lnTo>
                    <a:pt x="44" y="2"/>
                  </a:lnTo>
                  <a:lnTo>
                    <a:pt x="50" y="2"/>
                  </a:lnTo>
                  <a:lnTo>
                    <a:pt x="54" y="4"/>
                  </a:lnTo>
                  <a:lnTo>
                    <a:pt x="57" y="5"/>
                  </a:lnTo>
                  <a:lnTo>
                    <a:pt x="54" y="16"/>
                  </a:lnTo>
                  <a:lnTo>
                    <a:pt x="50" y="15"/>
                  </a:lnTo>
                  <a:lnTo>
                    <a:pt x="44" y="13"/>
                  </a:lnTo>
                  <a:lnTo>
                    <a:pt x="35" y="16"/>
                  </a:lnTo>
                  <a:lnTo>
                    <a:pt x="31" y="20"/>
                  </a:lnTo>
                  <a:lnTo>
                    <a:pt x="28" y="27"/>
                  </a:lnTo>
                  <a:lnTo>
                    <a:pt x="28" y="37"/>
                  </a:lnTo>
                  <a:lnTo>
                    <a:pt x="28" y="40"/>
                  </a:lnTo>
                  <a:lnTo>
                    <a:pt x="65" y="40"/>
                  </a:lnTo>
                  <a:lnTo>
                    <a:pt x="65" y="37"/>
                  </a:lnTo>
                  <a:lnTo>
                    <a:pt x="65" y="26"/>
                  </a:lnTo>
                  <a:lnTo>
                    <a:pt x="70" y="15"/>
                  </a:lnTo>
                  <a:lnTo>
                    <a:pt x="75" y="8"/>
                  </a:lnTo>
                  <a:lnTo>
                    <a:pt x="80" y="4"/>
                  </a:lnTo>
                  <a:lnTo>
                    <a:pt x="85" y="1"/>
                  </a:lnTo>
                  <a:lnTo>
                    <a:pt x="91" y="0"/>
                  </a:lnTo>
                  <a:lnTo>
                    <a:pt x="97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Line 19"/>
            <p:cNvSpPr>
              <a:spLocks noChangeShapeType="1"/>
            </p:cNvSpPr>
            <p:nvPr/>
          </p:nvSpPr>
          <p:spPr bwMode="auto">
            <a:xfrm>
              <a:off x="5619" y="624"/>
              <a:ext cx="83" cy="0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Line 20"/>
            <p:cNvSpPr>
              <a:spLocks noChangeShapeType="1"/>
            </p:cNvSpPr>
            <p:nvPr/>
          </p:nvSpPr>
          <p:spPr bwMode="auto">
            <a:xfrm flipH="1" flipV="1">
              <a:off x="5678" y="601"/>
              <a:ext cx="24" cy="23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Line 21"/>
            <p:cNvSpPr>
              <a:spLocks noChangeShapeType="1"/>
            </p:cNvSpPr>
            <p:nvPr/>
          </p:nvSpPr>
          <p:spPr bwMode="auto">
            <a:xfrm flipH="1" flipV="1">
              <a:off x="4647" y="1530"/>
              <a:ext cx="11" cy="23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Line 22"/>
            <p:cNvSpPr>
              <a:spLocks noChangeShapeType="1"/>
            </p:cNvSpPr>
            <p:nvPr/>
          </p:nvSpPr>
          <p:spPr bwMode="auto">
            <a:xfrm flipH="1" flipV="1">
              <a:off x="4634" y="1508"/>
              <a:ext cx="13" cy="2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Line 23"/>
            <p:cNvSpPr>
              <a:spLocks noChangeShapeType="1"/>
            </p:cNvSpPr>
            <p:nvPr/>
          </p:nvSpPr>
          <p:spPr bwMode="auto">
            <a:xfrm flipH="1" flipV="1">
              <a:off x="4619" y="1489"/>
              <a:ext cx="15" cy="1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Line 24"/>
            <p:cNvSpPr>
              <a:spLocks noChangeShapeType="1"/>
            </p:cNvSpPr>
            <p:nvPr/>
          </p:nvSpPr>
          <p:spPr bwMode="auto">
            <a:xfrm flipH="1" flipV="1">
              <a:off x="4603" y="1472"/>
              <a:ext cx="16" cy="17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Line 25"/>
            <p:cNvSpPr>
              <a:spLocks noChangeShapeType="1"/>
            </p:cNvSpPr>
            <p:nvPr/>
          </p:nvSpPr>
          <p:spPr bwMode="auto">
            <a:xfrm flipH="1" flipV="1">
              <a:off x="4583" y="1457"/>
              <a:ext cx="20" cy="15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Line 26"/>
            <p:cNvSpPr>
              <a:spLocks noChangeShapeType="1"/>
            </p:cNvSpPr>
            <p:nvPr/>
          </p:nvSpPr>
          <p:spPr bwMode="auto">
            <a:xfrm flipH="1" flipV="1">
              <a:off x="4562" y="1445"/>
              <a:ext cx="21" cy="1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Line 27"/>
            <p:cNvSpPr>
              <a:spLocks noChangeShapeType="1"/>
            </p:cNvSpPr>
            <p:nvPr/>
          </p:nvSpPr>
          <p:spPr bwMode="auto">
            <a:xfrm flipH="1" flipV="1">
              <a:off x="4538" y="1434"/>
              <a:ext cx="24" cy="1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Line 28"/>
            <p:cNvSpPr>
              <a:spLocks noChangeShapeType="1"/>
            </p:cNvSpPr>
            <p:nvPr/>
          </p:nvSpPr>
          <p:spPr bwMode="auto">
            <a:xfrm flipH="1" flipV="1">
              <a:off x="4512" y="1426"/>
              <a:ext cx="26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Line 29"/>
            <p:cNvSpPr>
              <a:spLocks noChangeShapeType="1"/>
            </p:cNvSpPr>
            <p:nvPr/>
          </p:nvSpPr>
          <p:spPr bwMode="auto">
            <a:xfrm flipH="1" flipV="1">
              <a:off x="4484" y="1420"/>
              <a:ext cx="28" cy="6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Line 30"/>
            <p:cNvSpPr>
              <a:spLocks noChangeShapeType="1"/>
            </p:cNvSpPr>
            <p:nvPr/>
          </p:nvSpPr>
          <p:spPr bwMode="auto">
            <a:xfrm flipH="1" flipV="1">
              <a:off x="4453" y="1417"/>
              <a:ext cx="31" cy="3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Line 31"/>
            <p:cNvSpPr>
              <a:spLocks noChangeShapeType="1"/>
            </p:cNvSpPr>
            <p:nvPr/>
          </p:nvSpPr>
          <p:spPr bwMode="auto">
            <a:xfrm flipH="1" flipV="1">
              <a:off x="4419" y="1415"/>
              <a:ext cx="34" cy="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32"/>
            <p:cNvSpPr>
              <a:spLocks noEditPoints="1"/>
            </p:cNvSpPr>
            <p:nvPr/>
          </p:nvSpPr>
          <p:spPr bwMode="auto">
            <a:xfrm>
              <a:off x="4463" y="1468"/>
              <a:ext cx="85" cy="136"/>
            </a:xfrm>
            <a:custGeom>
              <a:avLst/>
              <a:gdLst>
                <a:gd name="T0" fmla="*/ 37 w 168"/>
                <a:gd name="T1" fmla="*/ 174 h 272"/>
                <a:gd name="T2" fmla="*/ 45 w 168"/>
                <a:gd name="T3" fmla="*/ 221 h 272"/>
                <a:gd name="T4" fmla="*/ 55 w 168"/>
                <a:gd name="T5" fmla="*/ 243 h 272"/>
                <a:gd name="T6" fmla="*/ 65 w 168"/>
                <a:gd name="T7" fmla="*/ 252 h 272"/>
                <a:gd name="T8" fmla="*/ 78 w 168"/>
                <a:gd name="T9" fmla="*/ 258 h 272"/>
                <a:gd name="T10" fmla="*/ 97 w 168"/>
                <a:gd name="T11" fmla="*/ 255 h 272"/>
                <a:gd name="T12" fmla="*/ 118 w 168"/>
                <a:gd name="T13" fmla="*/ 233 h 272"/>
                <a:gd name="T14" fmla="*/ 128 w 168"/>
                <a:gd name="T15" fmla="*/ 193 h 272"/>
                <a:gd name="T16" fmla="*/ 133 w 168"/>
                <a:gd name="T17" fmla="*/ 142 h 272"/>
                <a:gd name="T18" fmla="*/ 84 w 168"/>
                <a:gd name="T19" fmla="*/ 12 h 272"/>
                <a:gd name="T20" fmla="*/ 60 w 168"/>
                <a:gd name="T21" fmla="*/ 23 h 272"/>
                <a:gd name="T22" fmla="*/ 43 w 168"/>
                <a:gd name="T23" fmla="*/ 55 h 272"/>
                <a:gd name="T24" fmla="*/ 37 w 168"/>
                <a:gd name="T25" fmla="*/ 99 h 272"/>
                <a:gd name="T26" fmla="*/ 133 w 168"/>
                <a:gd name="T27" fmla="*/ 130 h 272"/>
                <a:gd name="T28" fmla="*/ 128 w 168"/>
                <a:gd name="T29" fmla="*/ 73 h 272"/>
                <a:gd name="T30" fmla="*/ 114 w 168"/>
                <a:gd name="T31" fmla="*/ 33 h 272"/>
                <a:gd name="T32" fmla="*/ 98 w 168"/>
                <a:gd name="T33" fmla="*/ 16 h 272"/>
                <a:gd name="T34" fmla="*/ 84 w 168"/>
                <a:gd name="T35" fmla="*/ 12 h 272"/>
                <a:gd name="T36" fmla="*/ 105 w 168"/>
                <a:gd name="T37" fmla="*/ 4 h 272"/>
                <a:gd name="T38" fmla="*/ 138 w 168"/>
                <a:gd name="T39" fmla="*/ 29 h 272"/>
                <a:gd name="T40" fmla="*/ 161 w 168"/>
                <a:gd name="T41" fmla="*/ 76 h 272"/>
                <a:gd name="T42" fmla="*/ 168 w 168"/>
                <a:gd name="T43" fmla="*/ 138 h 272"/>
                <a:gd name="T44" fmla="*/ 161 w 168"/>
                <a:gd name="T45" fmla="*/ 197 h 272"/>
                <a:gd name="T46" fmla="*/ 138 w 168"/>
                <a:gd name="T47" fmla="*/ 241 h 272"/>
                <a:gd name="T48" fmla="*/ 104 w 168"/>
                <a:gd name="T49" fmla="*/ 268 h 272"/>
                <a:gd name="T50" fmla="*/ 67 w 168"/>
                <a:gd name="T51" fmla="*/ 269 h 272"/>
                <a:gd name="T52" fmla="*/ 38 w 168"/>
                <a:gd name="T53" fmla="*/ 252 h 272"/>
                <a:gd name="T54" fmla="*/ 17 w 168"/>
                <a:gd name="T55" fmla="*/ 223 h 272"/>
                <a:gd name="T56" fmla="*/ 3 w 168"/>
                <a:gd name="T57" fmla="*/ 175 h 272"/>
                <a:gd name="T58" fmla="*/ 1 w 168"/>
                <a:gd name="T59" fmla="*/ 109 h 272"/>
                <a:gd name="T60" fmla="*/ 17 w 168"/>
                <a:gd name="T61" fmla="*/ 52 h 272"/>
                <a:gd name="T62" fmla="*/ 47 w 168"/>
                <a:gd name="T63" fmla="*/ 14 h 272"/>
                <a:gd name="T64" fmla="*/ 85 w 168"/>
                <a:gd name="T65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272">
                  <a:moveTo>
                    <a:pt x="35" y="142"/>
                  </a:moveTo>
                  <a:lnTo>
                    <a:pt x="37" y="174"/>
                  </a:lnTo>
                  <a:lnTo>
                    <a:pt x="41" y="203"/>
                  </a:lnTo>
                  <a:lnTo>
                    <a:pt x="45" y="221"/>
                  </a:lnTo>
                  <a:lnTo>
                    <a:pt x="53" y="237"/>
                  </a:lnTo>
                  <a:lnTo>
                    <a:pt x="55" y="243"/>
                  </a:lnTo>
                  <a:lnTo>
                    <a:pt x="60" y="248"/>
                  </a:lnTo>
                  <a:lnTo>
                    <a:pt x="65" y="252"/>
                  </a:lnTo>
                  <a:lnTo>
                    <a:pt x="73" y="257"/>
                  </a:lnTo>
                  <a:lnTo>
                    <a:pt x="78" y="258"/>
                  </a:lnTo>
                  <a:lnTo>
                    <a:pt x="85" y="258"/>
                  </a:lnTo>
                  <a:lnTo>
                    <a:pt x="97" y="255"/>
                  </a:lnTo>
                  <a:lnTo>
                    <a:pt x="108" y="247"/>
                  </a:lnTo>
                  <a:lnTo>
                    <a:pt x="118" y="233"/>
                  </a:lnTo>
                  <a:lnTo>
                    <a:pt x="125" y="211"/>
                  </a:lnTo>
                  <a:lnTo>
                    <a:pt x="128" y="193"/>
                  </a:lnTo>
                  <a:lnTo>
                    <a:pt x="131" y="170"/>
                  </a:lnTo>
                  <a:lnTo>
                    <a:pt x="133" y="142"/>
                  </a:lnTo>
                  <a:lnTo>
                    <a:pt x="35" y="142"/>
                  </a:lnTo>
                  <a:close/>
                  <a:moveTo>
                    <a:pt x="84" y="12"/>
                  </a:moveTo>
                  <a:lnTo>
                    <a:pt x="71" y="15"/>
                  </a:lnTo>
                  <a:lnTo>
                    <a:pt x="60" y="23"/>
                  </a:lnTo>
                  <a:lnTo>
                    <a:pt x="50" y="36"/>
                  </a:lnTo>
                  <a:lnTo>
                    <a:pt x="43" y="55"/>
                  </a:lnTo>
                  <a:lnTo>
                    <a:pt x="40" y="74"/>
                  </a:lnTo>
                  <a:lnTo>
                    <a:pt x="37" y="99"/>
                  </a:lnTo>
                  <a:lnTo>
                    <a:pt x="35" y="130"/>
                  </a:lnTo>
                  <a:lnTo>
                    <a:pt x="133" y="130"/>
                  </a:lnTo>
                  <a:lnTo>
                    <a:pt x="131" y="99"/>
                  </a:lnTo>
                  <a:lnTo>
                    <a:pt x="128" y="73"/>
                  </a:lnTo>
                  <a:lnTo>
                    <a:pt x="123" y="52"/>
                  </a:lnTo>
                  <a:lnTo>
                    <a:pt x="114" y="33"/>
                  </a:lnTo>
                  <a:lnTo>
                    <a:pt x="104" y="19"/>
                  </a:lnTo>
                  <a:lnTo>
                    <a:pt x="98" y="16"/>
                  </a:lnTo>
                  <a:lnTo>
                    <a:pt x="91" y="14"/>
                  </a:lnTo>
                  <a:lnTo>
                    <a:pt x="84" y="12"/>
                  </a:lnTo>
                  <a:close/>
                  <a:moveTo>
                    <a:pt x="85" y="0"/>
                  </a:moveTo>
                  <a:lnTo>
                    <a:pt x="105" y="4"/>
                  </a:lnTo>
                  <a:lnTo>
                    <a:pt x="123" y="14"/>
                  </a:lnTo>
                  <a:lnTo>
                    <a:pt x="138" y="29"/>
                  </a:lnTo>
                  <a:lnTo>
                    <a:pt x="151" y="51"/>
                  </a:lnTo>
                  <a:lnTo>
                    <a:pt x="161" y="76"/>
                  </a:lnTo>
                  <a:lnTo>
                    <a:pt x="167" y="105"/>
                  </a:lnTo>
                  <a:lnTo>
                    <a:pt x="168" y="138"/>
                  </a:lnTo>
                  <a:lnTo>
                    <a:pt x="167" y="170"/>
                  </a:lnTo>
                  <a:lnTo>
                    <a:pt x="161" y="197"/>
                  </a:lnTo>
                  <a:lnTo>
                    <a:pt x="153" y="221"/>
                  </a:lnTo>
                  <a:lnTo>
                    <a:pt x="138" y="241"/>
                  </a:lnTo>
                  <a:lnTo>
                    <a:pt x="123" y="258"/>
                  </a:lnTo>
                  <a:lnTo>
                    <a:pt x="104" y="268"/>
                  </a:lnTo>
                  <a:lnTo>
                    <a:pt x="84" y="272"/>
                  </a:lnTo>
                  <a:lnTo>
                    <a:pt x="67" y="269"/>
                  </a:lnTo>
                  <a:lnTo>
                    <a:pt x="51" y="262"/>
                  </a:lnTo>
                  <a:lnTo>
                    <a:pt x="38" y="252"/>
                  </a:lnTo>
                  <a:lnTo>
                    <a:pt x="27" y="239"/>
                  </a:lnTo>
                  <a:lnTo>
                    <a:pt x="17" y="223"/>
                  </a:lnTo>
                  <a:lnTo>
                    <a:pt x="10" y="207"/>
                  </a:lnTo>
                  <a:lnTo>
                    <a:pt x="3" y="175"/>
                  </a:lnTo>
                  <a:lnTo>
                    <a:pt x="0" y="143"/>
                  </a:lnTo>
                  <a:lnTo>
                    <a:pt x="1" y="109"/>
                  </a:lnTo>
                  <a:lnTo>
                    <a:pt x="7" y="79"/>
                  </a:lnTo>
                  <a:lnTo>
                    <a:pt x="17" y="52"/>
                  </a:lnTo>
                  <a:lnTo>
                    <a:pt x="30" y="30"/>
                  </a:lnTo>
                  <a:lnTo>
                    <a:pt x="47" y="14"/>
                  </a:lnTo>
                  <a:lnTo>
                    <a:pt x="64" y="4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33"/>
            <p:cNvSpPr>
              <a:spLocks noEditPoints="1"/>
            </p:cNvSpPr>
            <p:nvPr/>
          </p:nvSpPr>
          <p:spPr bwMode="auto">
            <a:xfrm>
              <a:off x="5507" y="1100"/>
              <a:ext cx="107" cy="108"/>
            </a:xfrm>
            <a:custGeom>
              <a:avLst/>
              <a:gdLst>
                <a:gd name="T0" fmla="*/ 100 w 213"/>
                <a:gd name="T1" fmla="*/ 53 h 215"/>
                <a:gd name="T2" fmla="*/ 22 w 213"/>
                <a:gd name="T3" fmla="*/ 203 h 215"/>
                <a:gd name="T4" fmla="*/ 171 w 213"/>
                <a:gd name="T5" fmla="*/ 203 h 215"/>
                <a:gd name="T6" fmla="*/ 100 w 213"/>
                <a:gd name="T7" fmla="*/ 53 h 215"/>
                <a:gd name="T8" fmla="*/ 111 w 213"/>
                <a:gd name="T9" fmla="*/ 0 h 215"/>
                <a:gd name="T10" fmla="*/ 213 w 213"/>
                <a:gd name="T11" fmla="*/ 215 h 215"/>
                <a:gd name="T12" fmla="*/ 0 w 213"/>
                <a:gd name="T13" fmla="*/ 215 h 215"/>
                <a:gd name="T14" fmla="*/ 111 w 213"/>
                <a:gd name="T15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3" h="215">
                  <a:moveTo>
                    <a:pt x="100" y="53"/>
                  </a:moveTo>
                  <a:lnTo>
                    <a:pt x="22" y="203"/>
                  </a:lnTo>
                  <a:lnTo>
                    <a:pt x="171" y="203"/>
                  </a:lnTo>
                  <a:lnTo>
                    <a:pt x="100" y="53"/>
                  </a:lnTo>
                  <a:close/>
                  <a:moveTo>
                    <a:pt x="111" y="0"/>
                  </a:moveTo>
                  <a:lnTo>
                    <a:pt x="213" y="215"/>
                  </a:lnTo>
                  <a:lnTo>
                    <a:pt x="0" y="215"/>
                  </a:lnTo>
                  <a:lnTo>
                    <a:pt x="11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34"/>
            <p:cNvSpPr>
              <a:spLocks/>
            </p:cNvSpPr>
            <p:nvPr/>
          </p:nvSpPr>
          <p:spPr bwMode="auto">
            <a:xfrm>
              <a:off x="5623" y="1135"/>
              <a:ext cx="110" cy="75"/>
            </a:xfrm>
            <a:custGeom>
              <a:avLst/>
              <a:gdLst>
                <a:gd name="T0" fmla="*/ 90 w 220"/>
                <a:gd name="T1" fmla="*/ 6 h 152"/>
                <a:gd name="T2" fmla="*/ 62 w 220"/>
                <a:gd name="T3" fmla="*/ 15 h 152"/>
                <a:gd name="T4" fmla="*/ 42 w 220"/>
                <a:gd name="T5" fmla="*/ 40 h 152"/>
                <a:gd name="T6" fmla="*/ 34 w 220"/>
                <a:gd name="T7" fmla="*/ 80 h 152"/>
                <a:gd name="T8" fmla="*/ 39 w 220"/>
                <a:gd name="T9" fmla="*/ 119 h 152"/>
                <a:gd name="T10" fmla="*/ 50 w 220"/>
                <a:gd name="T11" fmla="*/ 135 h 152"/>
                <a:gd name="T12" fmla="*/ 60 w 220"/>
                <a:gd name="T13" fmla="*/ 141 h 152"/>
                <a:gd name="T14" fmla="*/ 74 w 220"/>
                <a:gd name="T15" fmla="*/ 141 h 152"/>
                <a:gd name="T16" fmla="*/ 89 w 220"/>
                <a:gd name="T17" fmla="*/ 133 h 152"/>
                <a:gd name="T18" fmla="*/ 106 w 220"/>
                <a:gd name="T19" fmla="*/ 104 h 152"/>
                <a:gd name="T20" fmla="*/ 94 w 220"/>
                <a:gd name="T21" fmla="*/ 77 h 152"/>
                <a:gd name="T22" fmla="*/ 93 w 220"/>
                <a:gd name="T23" fmla="*/ 60 h 152"/>
                <a:gd name="T24" fmla="*/ 100 w 220"/>
                <a:gd name="T25" fmla="*/ 33 h 152"/>
                <a:gd name="T26" fmla="*/ 106 w 220"/>
                <a:gd name="T27" fmla="*/ 29 h 152"/>
                <a:gd name="T28" fmla="*/ 113 w 220"/>
                <a:gd name="T29" fmla="*/ 29 h 152"/>
                <a:gd name="T30" fmla="*/ 119 w 220"/>
                <a:gd name="T31" fmla="*/ 33 h 152"/>
                <a:gd name="T32" fmla="*/ 127 w 220"/>
                <a:gd name="T33" fmla="*/ 60 h 152"/>
                <a:gd name="T34" fmla="*/ 116 w 220"/>
                <a:gd name="T35" fmla="*/ 104 h 152"/>
                <a:gd name="T36" fmla="*/ 132 w 220"/>
                <a:gd name="T37" fmla="*/ 133 h 152"/>
                <a:gd name="T38" fmla="*/ 144 w 220"/>
                <a:gd name="T39" fmla="*/ 140 h 152"/>
                <a:gd name="T40" fmla="*/ 159 w 220"/>
                <a:gd name="T41" fmla="*/ 140 h 152"/>
                <a:gd name="T42" fmla="*/ 170 w 220"/>
                <a:gd name="T43" fmla="*/ 134 h 152"/>
                <a:gd name="T44" fmla="*/ 182 w 220"/>
                <a:gd name="T45" fmla="*/ 119 h 152"/>
                <a:gd name="T46" fmla="*/ 186 w 220"/>
                <a:gd name="T47" fmla="*/ 83 h 152"/>
                <a:gd name="T48" fmla="*/ 177 w 220"/>
                <a:gd name="T49" fmla="*/ 36 h 152"/>
                <a:gd name="T50" fmla="*/ 150 w 220"/>
                <a:gd name="T51" fmla="*/ 10 h 152"/>
                <a:gd name="T52" fmla="*/ 129 w 220"/>
                <a:gd name="T53" fmla="*/ 0 h 152"/>
                <a:gd name="T54" fmla="*/ 179 w 220"/>
                <a:gd name="T55" fmla="*/ 8 h 152"/>
                <a:gd name="T56" fmla="*/ 209 w 220"/>
                <a:gd name="T57" fmla="*/ 37 h 152"/>
                <a:gd name="T58" fmla="*/ 220 w 220"/>
                <a:gd name="T59" fmla="*/ 82 h 152"/>
                <a:gd name="T60" fmla="*/ 212 w 220"/>
                <a:gd name="T61" fmla="*/ 117 h 152"/>
                <a:gd name="T62" fmla="*/ 187 w 220"/>
                <a:gd name="T63" fmla="*/ 144 h 152"/>
                <a:gd name="T64" fmla="*/ 157 w 220"/>
                <a:gd name="T65" fmla="*/ 152 h 152"/>
                <a:gd name="T66" fmla="*/ 130 w 220"/>
                <a:gd name="T67" fmla="*/ 144 h 152"/>
                <a:gd name="T68" fmla="*/ 110 w 220"/>
                <a:gd name="T69" fmla="*/ 120 h 152"/>
                <a:gd name="T70" fmla="*/ 89 w 220"/>
                <a:gd name="T71" fmla="*/ 144 h 152"/>
                <a:gd name="T72" fmla="*/ 62 w 220"/>
                <a:gd name="T73" fmla="*/ 152 h 152"/>
                <a:gd name="T74" fmla="*/ 33 w 220"/>
                <a:gd name="T75" fmla="*/ 144 h 152"/>
                <a:gd name="T76" fmla="*/ 9 w 220"/>
                <a:gd name="T77" fmla="*/ 117 h 152"/>
                <a:gd name="T78" fmla="*/ 0 w 220"/>
                <a:gd name="T79" fmla="*/ 80 h 152"/>
                <a:gd name="T80" fmla="*/ 10 w 220"/>
                <a:gd name="T81" fmla="*/ 40 h 152"/>
                <a:gd name="T82" fmla="*/ 30 w 220"/>
                <a:gd name="T83" fmla="*/ 17 h 152"/>
                <a:gd name="T84" fmla="*/ 56 w 220"/>
                <a:gd name="T85" fmla="*/ 4 h 152"/>
                <a:gd name="T86" fmla="*/ 90 w 220"/>
                <a:gd name="T8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20" h="152">
                  <a:moveTo>
                    <a:pt x="90" y="0"/>
                  </a:moveTo>
                  <a:lnTo>
                    <a:pt x="90" y="6"/>
                  </a:lnTo>
                  <a:lnTo>
                    <a:pt x="74" y="8"/>
                  </a:lnTo>
                  <a:lnTo>
                    <a:pt x="62" y="15"/>
                  </a:lnTo>
                  <a:lnTo>
                    <a:pt x="50" y="26"/>
                  </a:lnTo>
                  <a:lnTo>
                    <a:pt x="42" y="40"/>
                  </a:lnTo>
                  <a:lnTo>
                    <a:pt x="36" y="58"/>
                  </a:lnTo>
                  <a:lnTo>
                    <a:pt x="34" y="80"/>
                  </a:lnTo>
                  <a:lnTo>
                    <a:pt x="34" y="101"/>
                  </a:lnTo>
                  <a:lnTo>
                    <a:pt x="39" y="119"/>
                  </a:lnTo>
                  <a:lnTo>
                    <a:pt x="46" y="131"/>
                  </a:lnTo>
                  <a:lnTo>
                    <a:pt x="50" y="135"/>
                  </a:lnTo>
                  <a:lnTo>
                    <a:pt x="54" y="138"/>
                  </a:lnTo>
                  <a:lnTo>
                    <a:pt x="60" y="141"/>
                  </a:lnTo>
                  <a:lnTo>
                    <a:pt x="67" y="141"/>
                  </a:lnTo>
                  <a:lnTo>
                    <a:pt x="74" y="141"/>
                  </a:lnTo>
                  <a:lnTo>
                    <a:pt x="82" y="138"/>
                  </a:lnTo>
                  <a:lnTo>
                    <a:pt x="89" y="133"/>
                  </a:lnTo>
                  <a:lnTo>
                    <a:pt x="97" y="122"/>
                  </a:lnTo>
                  <a:lnTo>
                    <a:pt x="106" y="104"/>
                  </a:lnTo>
                  <a:lnTo>
                    <a:pt x="99" y="88"/>
                  </a:lnTo>
                  <a:lnTo>
                    <a:pt x="94" y="77"/>
                  </a:lnTo>
                  <a:lnTo>
                    <a:pt x="93" y="68"/>
                  </a:lnTo>
                  <a:lnTo>
                    <a:pt x="93" y="60"/>
                  </a:lnTo>
                  <a:lnTo>
                    <a:pt x="94" y="46"/>
                  </a:lnTo>
                  <a:lnTo>
                    <a:pt x="100" y="33"/>
                  </a:lnTo>
                  <a:lnTo>
                    <a:pt x="103" y="31"/>
                  </a:lnTo>
                  <a:lnTo>
                    <a:pt x="106" y="29"/>
                  </a:lnTo>
                  <a:lnTo>
                    <a:pt x="110" y="28"/>
                  </a:lnTo>
                  <a:lnTo>
                    <a:pt x="113" y="29"/>
                  </a:lnTo>
                  <a:lnTo>
                    <a:pt x="117" y="31"/>
                  </a:lnTo>
                  <a:lnTo>
                    <a:pt x="119" y="33"/>
                  </a:lnTo>
                  <a:lnTo>
                    <a:pt x="124" y="46"/>
                  </a:lnTo>
                  <a:lnTo>
                    <a:pt x="127" y="60"/>
                  </a:lnTo>
                  <a:lnTo>
                    <a:pt x="124" y="79"/>
                  </a:lnTo>
                  <a:lnTo>
                    <a:pt x="116" y="104"/>
                  </a:lnTo>
                  <a:lnTo>
                    <a:pt x="123" y="122"/>
                  </a:lnTo>
                  <a:lnTo>
                    <a:pt x="132" y="133"/>
                  </a:lnTo>
                  <a:lnTo>
                    <a:pt x="139" y="137"/>
                  </a:lnTo>
                  <a:lnTo>
                    <a:pt x="144" y="140"/>
                  </a:lnTo>
                  <a:lnTo>
                    <a:pt x="153" y="140"/>
                  </a:lnTo>
                  <a:lnTo>
                    <a:pt x="159" y="140"/>
                  </a:lnTo>
                  <a:lnTo>
                    <a:pt x="164" y="138"/>
                  </a:lnTo>
                  <a:lnTo>
                    <a:pt x="170" y="134"/>
                  </a:lnTo>
                  <a:lnTo>
                    <a:pt x="174" y="130"/>
                  </a:lnTo>
                  <a:lnTo>
                    <a:pt x="182" y="119"/>
                  </a:lnTo>
                  <a:lnTo>
                    <a:pt x="184" y="104"/>
                  </a:lnTo>
                  <a:lnTo>
                    <a:pt x="186" y="83"/>
                  </a:lnTo>
                  <a:lnTo>
                    <a:pt x="184" y="57"/>
                  </a:lnTo>
                  <a:lnTo>
                    <a:pt x="177" y="36"/>
                  </a:lnTo>
                  <a:lnTo>
                    <a:pt x="164" y="20"/>
                  </a:lnTo>
                  <a:lnTo>
                    <a:pt x="150" y="10"/>
                  </a:lnTo>
                  <a:lnTo>
                    <a:pt x="129" y="6"/>
                  </a:lnTo>
                  <a:lnTo>
                    <a:pt x="129" y="0"/>
                  </a:lnTo>
                  <a:lnTo>
                    <a:pt x="156" y="2"/>
                  </a:lnTo>
                  <a:lnTo>
                    <a:pt x="179" y="8"/>
                  </a:lnTo>
                  <a:lnTo>
                    <a:pt x="196" y="21"/>
                  </a:lnTo>
                  <a:lnTo>
                    <a:pt x="209" y="37"/>
                  </a:lnTo>
                  <a:lnTo>
                    <a:pt x="217" y="58"/>
                  </a:lnTo>
                  <a:lnTo>
                    <a:pt x="220" y="82"/>
                  </a:lnTo>
                  <a:lnTo>
                    <a:pt x="219" y="101"/>
                  </a:lnTo>
                  <a:lnTo>
                    <a:pt x="212" y="117"/>
                  </a:lnTo>
                  <a:lnTo>
                    <a:pt x="200" y="133"/>
                  </a:lnTo>
                  <a:lnTo>
                    <a:pt x="187" y="144"/>
                  </a:lnTo>
                  <a:lnTo>
                    <a:pt x="172" y="149"/>
                  </a:lnTo>
                  <a:lnTo>
                    <a:pt x="157" y="152"/>
                  </a:lnTo>
                  <a:lnTo>
                    <a:pt x="143" y="149"/>
                  </a:lnTo>
                  <a:lnTo>
                    <a:pt x="130" y="144"/>
                  </a:lnTo>
                  <a:lnTo>
                    <a:pt x="120" y="134"/>
                  </a:lnTo>
                  <a:lnTo>
                    <a:pt x="110" y="120"/>
                  </a:lnTo>
                  <a:lnTo>
                    <a:pt x="100" y="134"/>
                  </a:lnTo>
                  <a:lnTo>
                    <a:pt x="89" y="144"/>
                  </a:lnTo>
                  <a:lnTo>
                    <a:pt x="76" y="149"/>
                  </a:lnTo>
                  <a:lnTo>
                    <a:pt x="62" y="152"/>
                  </a:lnTo>
                  <a:lnTo>
                    <a:pt x="47" y="149"/>
                  </a:lnTo>
                  <a:lnTo>
                    <a:pt x="33" y="144"/>
                  </a:lnTo>
                  <a:lnTo>
                    <a:pt x="20" y="133"/>
                  </a:lnTo>
                  <a:lnTo>
                    <a:pt x="9" y="117"/>
                  </a:lnTo>
                  <a:lnTo>
                    <a:pt x="3" y="100"/>
                  </a:lnTo>
                  <a:lnTo>
                    <a:pt x="0" y="80"/>
                  </a:lnTo>
                  <a:lnTo>
                    <a:pt x="3" y="60"/>
                  </a:lnTo>
                  <a:lnTo>
                    <a:pt x="10" y="40"/>
                  </a:lnTo>
                  <a:lnTo>
                    <a:pt x="19" y="28"/>
                  </a:lnTo>
                  <a:lnTo>
                    <a:pt x="30" y="17"/>
                  </a:lnTo>
                  <a:lnTo>
                    <a:pt x="43" y="8"/>
                  </a:lnTo>
                  <a:lnTo>
                    <a:pt x="56" y="4"/>
                  </a:lnTo>
                  <a:lnTo>
                    <a:pt x="72" y="2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35"/>
            <p:cNvSpPr>
              <a:spLocks/>
            </p:cNvSpPr>
            <p:nvPr/>
          </p:nvSpPr>
          <p:spPr bwMode="auto">
            <a:xfrm>
              <a:off x="5004" y="1880"/>
              <a:ext cx="120" cy="83"/>
            </a:xfrm>
            <a:custGeom>
              <a:avLst/>
              <a:gdLst>
                <a:gd name="T0" fmla="*/ 99 w 242"/>
                <a:gd name="T1" fmla="*/ 7 h 167"/>
                <a:gd name="T2" fmla="*/ 67 w 242"/>
                <a:gd name="T3" fmla="*/ 18 h 167"/>
                <a:gd name="T4" fmla="*/ 44 w 242"/>
                <a:gd name="T5" fmla="*/ 44 h 167"/>
                <a:gd name="T6" fmla="*/ 37 w 242"/>
                <a:gd name="T7" fmla="*/ 88 h 167"/>
                <a:gd name="T8" fmla="*/ 43 w 242"/>
                <a:gd name="T9" fmla="*/ 130 h 167"/>
                <a:gd name="T10" fmla="*/ 54 w 242"/>
                <a:gd name="T11" fmla="*/ 149 h 167"/>
                <a:gd name="T12" fmla="*/ 66 w 242"/>
                <a:gd name="T13" fmla="*/ 155 h 167"/>
                <a:gd name="T14" fmla="*/ 84 w 242"/>
                <a:gd name="T15" fmla="*/ 153 h 167"/>
                <a:gd name="T16" fmla="*/ 106 w 242"/>
                <a:gd name="T17" fmla="*/ 134 h 167"/>
                <a:gd name="T18" fmla="*/ 107 w 242"/>
                <a:gd name="T19" fmla="*/ 97 h 167"/>
                <a:gd name="T20" fmla="*/ 102 w 242"/>
                <a:gd name="T21" fmla="*/ 79 h 167"/>
                <a:gd name="T22" fmla="*/ 102 w 242"/>
                <a:gd name="T23" fmla="*/ 66 h 167"/>
                <a:gd name="T24" fmla="*/ 110 w 242"/>
                <a:gd name="T25" fmla="*/ 37 h 167"/>
                <a:gd name="T26" fmla="*/ 116 w 242"/>
                <a:gd name="T27" fmla="*/ 32 h 167"/>
                <a:gd name="T28" fmla="*/ 124 w 242"/>
                <a:gd name="T29" fmla="*/ 32 h 167"/>
                <a:gd name="T30" fmla="*/ 130 w 242"/>
                <a:gd name="T31" fmla="*/ 37 h 167"/>
                <a:gd name="T32" fmla="*/ 139 w 242"/>
                <a:gd name="T33" fmla="*/ 65 h 167"/>
                <a:gd name="T34" fmla="*/ 133 w 242"/>
                <a:gd name="T35" fmla="*/ 95 h 167"/>
                <a:gd name="T36" fmla="*/ 134 w 242"/>
                <a:gd name="T37" fmla="*/ 134 h 167"/>
                <a:gd name="T38" fmla="*/ 154 w 242"/>
                <a:gd name="T39" fmla="*/ 152 h 167"/>
                <a:gd name="T40" fmla="*/ 180 w 242"/>
                <a:gd name="T41" fmla="*/ 151 h 167"/>
                <a:gd name="T42" fmla="*/ 199 w 242"/>
                <a:gd name="T43" fmla="*/ 131 h 167"/>
                <a:gd name="T44" fmla="*/ 204 w 242"/>
                <a:gd name="T45" fmla="*/ 91 h 167"/>
                <a:gd name="T46" fmla="*/ 193 w 242"/>
                <a:gd name="T47" fmla="*/ 40 h 167"/>
                <a:gd name="T48" fmla="*/ 163 w 242"/>
                <a:gd name="T49" fmla="*/ 11 h 167"/>
                <a:gd name="T50" fmla="*/ 142 w 242"/>
                <a:gd name="T51" fmla="*/ 0 h 167"/>
                <a:gd name="T52" fmla="*/ 194 w 242"/>
                <a:gd name="T53" fmla="*/ 10 h 167"/>
                <a:gd name="T54" fmla="*/ 229 w 242"/>
                <a:gd name="T55" fmla="*/ 42 h 167"/>
                <a:gd name="T56" fmla="*/ 242 w 242"/>
                <a:gd name="T57" fmla="*/ 90 h 167"/>
                <a:gd name="T58" fmla="*/ 232 w 242"/>
                <a:gd name="T59" fmla="*/ 130 h 167"/>
                <a:gd name="T60" fmla="*/ 204 w 242"/>
                <a:gd name="T61" fmla="*/ 157 h 167"/>
                <a:gd name="T62" fmla="*/ 172 w 242"/>
                <a:gd name="T63" fmla="*/ 167 h 167"/>
                <a:gd name="T64" fmla="*/ 143 w 242"/>
                <a:gd name="T65" fmla="*/ 159 h 167"/>
                <a:gd name="T66" fmla="*/ 122 w 242"/>
                <a:gd name="T67" fmla="*/ 131 h 167"/>
                <a:gd name="T68" fmla="*/ 97 w 242"/>
                <a:gd name="T69" fmla="*/ 159 h 167"/>
                <a:gd name="T70" fmla="*/ 66 w 242"/>
                <a:gd name="T71" fmla="*/ 167 h 167"/>
                <a:gd name="T72" fmla="*/ 36 w 242"/>
                <a:gd name="T73" fmla="*/ 157 h 167"/>
                <a:gd name="T74" fmla="*/ 10 w 242"/>
                <a:gd name="T75" fmla="*/ 130 h 167"/>
                <a:gd name="T76" fmla="*/ 0 w 242"/>
                <a:gd name="T77" fmla="*/ 88 h 167"/>
                <a:gd name="T78" fmla="*/ 11 w 242"/>
                <a:gd name="T79" fmla="*/ 44 h 167"/>
                <a:gd name="T80" fmla="*/ 33 w 242"/>
                <a:gd name="T81" fmla="*/ 19 h 167"/>
                <a:gd name="T82" fmla="*/ 60 w 242"/>
                <a:gd name="T83" fmla="*/ 4 h 167"/>
                <a:gd name="T84" fmla="*/ 99 w 242"/>
                <a:gd name="T85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42" h="167">
                  <a:moveTo>
                    <a:pt x="99" y="0"/>
                  </a:moveTo>
                  <a:lnTo>
                    <a:pt x="99" y="7"/>
                  </a:lnTo>
                  <a:lnTo>
                    <a:pt x="82" y="10"/>
                  </a:lnTo>
                  <a:lnTo>
                    <a:pt x="67" y="18"/>
                  </a:lnTo>
                  <a:lnTo>
                    <a:pt x="54" y="29"/>
                  </a:lnTo>
                  <a:lnTo>
                    <a:pt x="44" y="44"/>
                  </a:lnTo>
                  <a:lnTo>
                    <a:pt x="39" y="64"/>
                  </a:lnTo>
                  <a:lnTo>
                    <a:pt x="37" y="88"/>
                  </a:lnTo>
                  <a:lnTo>
                    <a:pt x="39" y="112"/>
                  </a:lnTo>
                  <a:lnTo>
                    <a:pt x="43" y="130"/>
                  </a:lnTo>
                  <a:lnTo>
                    <a:pt x="50" y="144"/>
                  </a:lnTo>
                  <a:lnTo>
                    <a:pt x="54" y="149"/>
                  </a:lnTo>
                  <a:lnTo>
                    <a:pt x="60" y="152"/>
                  </a:lnTo>
                  <a:lnTo>
                    <a:pt x="66" y="155"/>
                  </a:lnTo>
                  <a:lnTo>
                    <a:pt x="73" y="155"/>
                  </a:lnTo>
                  <a:lnTo>
                    <a:pt x="84" y="153"/>
                  </a:lnTo>
                  <a:lnTo>
                    <a:pt x="96" y="146"/>
                  </a:lnTo>
                  <a:lnTo>
                    <a:pt x="106" y="134"/>
                  </a:lnTo>
                  <a:lnTo>
                    <a:pt x="114" y="115"/>
                  </a:lnTo>
                  <a:lnTo>
                    <a:pt x="107" y="97"/>
                  </a:lnTo>
                  <a:lnTo>
                    <a:pt x="104" y="84"/>
                  </a:lnTo>
                  <a:lnTo>
                    <a:pt x="102" y="79"/>
                  </a:lnTo>
                  <a:lnTo>
                    <a:pt x="102" y="72"/>
                  </a:lnTo>
                  <a:lnTo>
                    <a:pt x="102" y="66"/>
                  </a:lnTo>
                  <a:lnTo>
                    <a:pt x="103" y="51"/>
                  </a:lnTo>
                  <a:lnTo>
                    <a:pt x="110" y="37"/>
                  </a:lnTo>
                  <a:lnTo>
                    <a:pt x="113" y="35"/>
                  </a:lnTo>
                  <a:lnTo>
                    <a:pt x="116" y="32"/>
                  </a:lnTo>
                  <a:lnTo>
                    <a:pt x="120" y="32"/>
                  </a:lnTo>
                  <a:lnTo>
                    <a:pt x="124" y="32"/>
                  </a:lnTo>
                  <a:lnTo>
                    <a:pt x="127" y="35"/>
                  </a:lnTo>
                  <a:lnTo>
                    <a:pt x="130" y="37"/>
                  </a:lnTo>
                  <a:lnTo>
                    <a:pt x="137" y="50"/>
                  </a:lnTo>
                  <a:lnTo>
                    <a:pt x="139" y="65"/>
                  </a:lnTo>
                  <a:lnTo>
                    <a:pt x="137" y="79"/>
                  </a:lnTo>
                  <a:lnTo>
                    <a:pt x="133" y="95"/>
                  </a:lnTo>
                  <a:lnTo>
                    <a:pt x="126" y="115"/>
                  </a:lnTo>
                  <a:lnTo>
                    <a:pt x="134" y="134"/>
                  </a:lnTo>
                  <a:lnTo>
                    <a:pt x="144" y="145"/>
                  </a:lnTo>
                  <a:lnTo>
                    <a:pt x="154" y="152"/>
                  </a:lnTo>
                  <a:lnTo>
                    <a:pt x="167" y="153"/>
                  </a:lnTo>
                  <a:lnTo>
                    <a:pt x="180" y="151"/>
                  </a:lnTo>
                  <a:lnTo>
                    <a:pt x="192" y="144"/>
                  </a:lnTo>
                  <a:lnTo>
                    <a:pt x="199" y="131"/>
                  </a:lnTo>
                  <a:lnTo>
                    <a:pt x="203" y="113"/>
                  </a:lnTo>
                  <a:lnTo>
                    <a:pt x="204" y="91"/>
                  </a:lnTo>
                  <a:lnTo>
                    <a:pt x="202" y="62"/>
                  </a:lnTo>
                  <a:lnTo>
                    <a:pt x="193" y="40"/>
                  </a:lnTo>
                  <a:lnTo>
                    <a:pt x="180" y="22"/>
                  </a:lnTo>
                  <a:lnTo>
                    <a:pt x="163" y="11"/>
                  </a:lnTo>
                  <a:lnTo>
                    <a:pt x="142" y="7"/>
                  </a:lnTo>
                  <a:lnTo>
                    <a:pt x="142" y="0"/>
                  </a:lnTo>
                  <a:lnTo>
                    <a:pt x="172" y="3"/>
                  </a:lnTo>
                  <a:lnTo>
                    <a:pt x="194" y="10"/>
                  </a:lnTo>
                  <a:lnTo>
                    <a:pt x="213" y="24"/>
                  </a:lnTo>
                  <a:lnTo>
                    <a:pt x="229" y="42"/>
                  </a:lnTo>
                  <a:lnTo>
                    <a:pt x="239" y="65"/>
                  </a:lnTo>
                  <a:lnTo>
                    <a:pt x="242" y="90"/>
                  </a:lnTo>
                  <a:lnTo>
                    <a:pt x="239" y="110"/>
                  </a:lnTo>
                  <a:lnTo>
                    <a:pt x="232" y="130"/>
                  </a:lnTo>
                  <a:lnTo>
                    <a:pt x="220" y="146"/>
                  </a:lnTo>
                  <a:lnTo>
                    <a:pt x="204" y="157"/>
                  </a:lnTo>
                  <a:lnTo>
                    <a:pt x="187" y="164"/>
                  </a:lnTo>
                  <a:lnTo>
                    <a:pt x="172" y="167"/>
                  </a:lnTo>
                  <a:lnTo>
                    <a:pt x="156" y="164"/>
                  </a:lnTo>
                  <a:lnTo>
                    <a:pt x="143" y="159"/>
                  </a:lnTo>
                  <a:lnTo>
                    <a:pt x="132" y="148"/>
                  </a:lnTo>
                  <a:lnTo>
                    <a:pt x="122" y="131"/>
                  </a:lnTo>
                  <a:lnTo>
                    <a:pt x="110" y="148"/>
                  </a:lnTo>
                  <a:lnTo>
                    <a:pt x="97" y="159"/>
                  </a:lnTo>
                  <a:lnTo>
                    <a:pt x="83" y="164"/>
                  </a:lnTo>
                  <a:lnTo>
                    <a:pt x="66" y="167"/>
                  </a:lnTo>
                  <a:lnTo>
                    <a:pt x="52" y="164"/>
                  </a:lnTo>
                  <a:lnTo>
                    <a:pt x="36" y="157"/>
                  </a:lnTo>
                  <a:lnTo>
                    <a:pt x="22" y="146"/>
                  </a:lnTo>
                  <a:lnTo>
                    <a:pt x="10" y="130"/>
                  </a:lnTo>
                  <a:lnTo>
                    <a:pt x="1" y="109"/>
                  </a:lnTo>
                  <a:lnTo>
                    <a:pt x="0" y="88"/>
                  </a:lnTo>
                  <a:lnTo>
                    <a:pt x="3" y="65"/>
                  </a:lnTo>
                  <a:lnTo>
                    <a:pt x="11" y="44"/>
                  </a:lnTo>
                  <a:lnTo>
                    <a:pt x="20" y="30"/>
                  </a:lnTo>
                  <a:lnTo>
                    <a:pt x="33" y="19"/>
                  </a:lnTo>
                  <a:lnTo>
                    <a:pt x="46" y="10"/>
                  </a:lnTo>
                  <a:lnTo>
                    <a:pt x="60" y="4"/>
                  </a:lnTo>
                  <a:lnTo>
                    <a:pt x="77" y="2"/>
                  </a:lnTo>
                  <a:lnTo>
                    <a:pt x="9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36"/>
            <p:cNvSpPr>
              <a:spLocks/>
            </p:cNvSpPr>
            <p:nvPr/>
          </p:nvSpPr>
          <p:spPr bwMode="auto">
            <a:xfrm>
              <a:off x="5135" y="1944"/>
              <a:ext cx="20" cy="58"/>
            </a:xfrm>
            <a:custGeom>
              <a:avLst/>
              <a:gdLst>
                <a:gd name="T0" fmla="*/ 27 w 40"/>
                <a:gd name="T1" fmla="*/ 0 h 116"/>
                <a:gd name="T2" fmla="*/ 40 w 40"/>
                <a:gd name="T3" fmla="*/ 0 h 116"/>
                <a:gd name="T4" fmla="*/ 40 w 40"/>
                <a:gd name="T5" fmla="*/ 116 h 116"/>
                <a:gd name="T6" fmla="*/ 24 w 40"/>
                <a:gd name="T7" fmla="*/ 116 h 116"/>
                <a:gd name="T8" fmla="*/ 24 w 40"/>
                <a:gd name="T9" fmla="*/ 16 h 116"/>
                <a:gd name="T10" fmla="*/ 24 w 40"/>
                <a:gd name="T11" fmla="*/ 16 h 116"/>
                <a:gd name="T12" fmla="*/ 3 w 40"/>
                <a:gd name="T13" fmla="*/ 25 h 116"/>
                <a:gd name="T14" fmla="*/ 0 w 40"/>
                <a:gd name="T15" fmla="*/ 14 h 116"/>
                <a:gd name="T16" fmla="*/ 27 w 40"/>
                <a:gd name="T17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116">
                  <a:moveTo>
                    <a:pt x="27" y="0"/>
                  </a:moveTo>
                  <a:lnTo>
                    <a:pt x="40" y="0"/>
                  </a:lnTo>
                  <a:lnTo>
                    <a:pt x="40" y="116"/>
                  </a:lnTo>
                  <a:lnTo>
                    <a:pt x="24" y="116"/>
                  </a:lnTo>
                  <a:lnTo>
                    <a:pt x="24" y="16"/>
                  </a:lnTo>
                  <a:lnTo>
                    <a:pt x="24" y="16"/>
                  </a:lnTo>
                  <a:lnTo>
                    <a:pt x="3" y="25"/>
                  </a:lnTo>
                  <a:lnTo>
                    <a:pt x="0" y="14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Line 37"/>
            <p:cNvSpPr>
              <a:spLocks noChangeShapeType="1"/>
            </p:cNvSpPr>
            <p:nvPr/>
          </p:nvSpPr>
          <p:spPr bwMode="auto">
            <a:xfrm flipH="1" flipV="1">
              <a:off x="5414" y="1767"/>
              <a:ext cx="40" cy="28"/>
            </a:xfrm>
            <a:prstGeom prst="line">
              <a:avLst/>
            </a:prstGeom>
            <a:noFill/>
            <a:ln w="17463">
              <a:solidFill>
                <a:srgbClr val="FD191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Line 38"/>
            <p:cNvSpPr>
              <a:spLocks noChangeShapeType="1"/>
            </p:cNvSpPr>
            <p:nvPr/>
          </p:nvSpPr>
          <p:spPr bwMode="auto">
            <a:xfrm flipH="1">
              <a:off x="5418" y="1795"/>
              <a:ext cx="37" cy="31"/>
            </a:xfrm>
            <a:prstGeom prst="line">
              <a:avLst/>
            </a:prstGeom>
            <a:noFill/>
            <a:ln w="17463">
              <a:solidFill>
                <a:srgbClr val="FD191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39"/>
            <p:cNvSpPr>
              <a:spLocks/>
            </p:cNvSpPr>
            <p:nvPr/>
          </p:nvSpPr>
          <p:spPr bwMode="auto">
            <a:xfrm>
              <a:off x="5705" y="1848"/>
              <a:ext cx="95" cy="97"/>
            </a:xfrm>
            <a:custGeom>
              <a:avLst/>
              <a:gdLst>
                <a:gd name="T0" fmla="*/ 4 w 192"/>
                <a:gd name="T1" fmla="*/ 0 h 194"/>
                <a:gd name="T2" fmla="*/ 46 w 192"/>
                <a:gd name="T3" fmla="*/ 0 h 194"/>
                <a:gd name="T4" fmla="*/ 76 w 192"/>
                <a:gd name="T5" fmla="*/ 41 h 194"/>
                <a:gd name="T6" fmla="*/ 87 w 192"/>
                <a:gd name="T7" fmla="*/ 56 h 194"/>
                <a:gd name="T8" fmla="*/ 97 w 192"/>
                <a:gd name="T9" fmla="*/ 73 h 194"/>
                <a:gd name="T10" fmla="*/ 99 w 192"/>
                <a:gd name="T11" fmla="*/ 73 h 194"/>
                <a:gd name="T12" fmla="*/ 119 w 192"/>
                <a:gd name="T13" fmla="*/ 41 h 194"/>
                <a:gd name="T14" fmla="*/ 149 w 192"/>
                <a:gd name="T15" fmla="*/ 0 h 194"/>
                <a:gd name="T16" fmla="*/ 189 w 192"/>
                <a:gd name="T17" fmla="*/ 0 h 194"/>
                <a:gd name="T18" fmla="*/ 119 w 192"/>
                <a:gd name="T19" fmla="*/ 93 h 194"/>
                <a:gd name="T20" fmla="*/ 192 w 192"/>
                <a:gd name="T21" fmla="*/ 194 h 194"/>
                <a:gd name="T22" fmla="*/ 149 w 192"/>
                <a:gd name="T23" fmla="*/ 194 h 194"/>
                <a:gd name="T24" fmla="*/ 117 w 192"/>
                <a:gd name="T25" fmla="*/ 150 h 194"/>
                <a:gd name="T26" fmla="*/ 96 w 192"/>
                <a:gd name="T27" fmla="*/ 117 h 194"/>
                <a:gd name="T28" fmla="*/ 94 w 192"/>
                <a:gd name="T29" fmla="*/ 117 h 194"/>
                <a:gd name="T30" fmla="*/ 84 w 192"/>
                <a:gd name="T31" fmla="*/ 133 h 194"/>
                <a:gd name="T32" fmla="*/ 73 w 192"/>
                <a:gd name="T33" fmla="*/ 150 h 194"/>
                <a:gd name="T34" fmla="*/ 43 w 192"/>
                <a:gd name="T35" fmla="*/ 194 h 194"/>
                <a:gd name="T36" fmla="*/ 0 w 192"/>
                <a:gd name="T37" fmla="*/ 194 h 194"/>
                <a:gd name="T38" fmla="*/ 74 w 192"/>
                <a:gd name="T39" fmla="*/ 95 h 194"/>
                <a:gd name="T40" fmla="*/ 4 w 192"/>
                <a:gd name="T41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2" h="194">
                  <a:moveTo>
                    <a:pt x="4" y="0"/>
                  </a:moveTo>
                  <a:lnTo>
                    <a:pt x="46" y="0"/>
                  </a:lnTo>
                  <a:lnTo>
                    <a:pt x="76" y="41"/>
                  </a:lnTo>
                  <a:lnTo>
                    <a:pt x="87" y="56"/>
                  </a:lnTo>
                  <a:lnTo>
                    <a:pt x="97" y="73"/>
                  </a:lnTo>
                  <a:lnTo>
                    <a:pt x="99" y="73"/>
                  </a:lnTo>
                  <a:lnTo>
                    <a:pt x="119" y="41"/>
                  </a:lnTo>
                  <a:lnTo>
                    <a:pt x="149" y="0"/>
                  </a:lnTo>
                  <a:lnTo>
                    <a:pt x="189" y="0"/>
                  </a:lnTo>
                  <a:lnTo>
                    <a:pt x="119" y="93"/>
                  </a:lnTo>
                  <a:lnTo>
                    <a:pt x="192" y="194"/>
                  </a:lnTo>
                  <a:lnTo>
                    <a:pt x="149" y="194"/>
                  </a:lnTo>
                  <a:lnTo>
                    <a:pt x="117" y="150"/>
                  </a:lnTo>
                  <a:lnTo>
                    <a:pt x="96" y="117"/>
                  </a:lnTo>
                  <a:lnTo>
                    <a:pt x="94" y="117"/>
                  </a:lnTo>
                  <a:lnTo>
                    <a:pt x="84" y="133"/>
                  </a:lnTo>
                  <a:lnTo>
                    <a:pt x="73" y="150"/>
                  </a:lnTo>
                  <a:lnTo>
                    <a:pt x="43" y="194"/>
                  </a:lnTo>
                  <a:lnTo>
                    <a:pt x="0" y="194"/>
                  </a:lnTo>
                  <a:lnTo>
                    <a:pt x="74" y="95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Line 40"/>
            <p:cNvSpPr>
              <a:spLocks noChangeShapeType="1"/>
            </p:cNvSpPr>
            <p:nvPr/>
          </p:nvSpPr>
          <p:spPr bwMode="auto">
            <a:xfrm flipH="1">
              <a:off x="4419" y="1795"/>
              <a:ext cx="1031" cy="0"/>
            </a:xfrm>
            <a:prstGeom prst="line">
              <a:avLst/>
            </a:prstGeom>
            <a:noFill/>
            <a:ln w="17463">
              <a:solidFill>
                <a:srgbClr val="FD191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Line 41"/>
            <p:cNvSpPr>
              <a:spLocks noChangeShapeType="1"/>
            </p:cNvSpPr>
            <p:nvPr/>
          </p:nvSpPr>
          <p:spPr bwMode="auto">
            <a:xfrm flipH="1" flipV="1">
              <a:off x="5704" y="1765"/>
              <a:ext cx="41" cy="2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Line 42"/>
            <p:cNvSpPr>
              <a:spLocks noChangeShapeType="1"/>
            </p:cNvSpPr>
            <p:nvPr/>
          </p:nvSpPr>
          <p:spPr bwMode="auto">
            <a:xfrm flipH="1">
              <a:off x="5708" y="1793"/>
              <a:ext cx="37" cy="3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Line 43"/>
            <p:cNvSpPr>
              <a:spLocks noChangeShapeType="1"/>
            </p:cNvSpPr>
            <p:nvPr/>
          </p:nvSpPr>
          <p:spPr bwMode="auto">
            <a:xfrm flipH="1">
              <a:off x="4387" y="614"/>
              <a:ext cx="29" cy="3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Line 44"/>
            <p:cNvSpPr>
              <a:spLocks noChangeShapeType="1"/>
            </p:cNvSpPr>
            <p:nvPr/>
          </p:nvSpPr>
          <p:spPr bwMode="auto">
            <a:xfrm>
              <a:off x="4417" y="613"/>
              <a:ext cx="33" cy="35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Line 45"/>
            <p:cNvSpPr>
              <a:spLocks noChangeShapeType="1"/>
            </p:cNvSpPr>
            <p:nvPr/>
          </p:nvSpPr>
          <p:spPr bwMode="auto">
            <a:xfrm flipH="1">
              <a:off x="4180" y="1468"/>
              <a:ext cx="1" cy="47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Line 46"/>
            <p:cNvSpPr>
              <a:spLocks noChangeShapeType="1"/>
            </p:cNvSpPr>
            <p:nvPr/>
          </p:nvSpPr>
          <p:spPr bwMode="auto">
            <a:xfrm>
              <a:off x="4180" y="1467"/>
              <a:ext cx="50" cy="1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47"/>
            <p:cNvSpPr>
              <a:spLocks/>
            </p:cNvSpPr>
            <p:nvPr/>
          </p:nvSpPr>
          <p:spPr bwMode="auto">
            <a:xfrm>
              <a:off x="4512" y="590"/>
              <a:ext cx="84" cy="98"/>
            </a:xfrm>
            <a:custGeom>
              <a:avLst/>
              <a:gdLst>
                <a:gd name="T0" fmla="*/ 8 w 167"/>
                <a:gd name="T1" fmla="*/ 0 h 196"/>
                <a:gd name="T2" fmla="*/ 166 w 167"/>
                <a:gd name="T3" fmla="*/ 0 h 196"/>
                <a:gd name="T4" fmla="*/ 166 w 167"/>
                <a:gd name="T5" fmla="*/ 22 h 196"/>
                <a:gd name="T6" fmla="*/ 73 w 167"/>
                <a:gd name="T7" fmla="*/ 136 h 196"/>
                <a:gd name="T8" fmla="*/ 47 w 167"/>
                <a:gd name="T9" fmla="*/ 167 h 196"/>
                <a:gd name="T10" fmla="*/ 47 w 167"/>
                <a:gd name="T11" fmla="*/ 167 h 196"/>
                <a:gd name="T12" fmla="*/ 167 w 167"/>
                <a:gd name="T13" fmla="*/ 167 h 196"/>
                <a:gd name="T14" fmla="*/ 167 w 167"/>
                <a:gd name="T15" fmla="*/ 196 h 196"/>
                <a:gd name="T16" fmla="*/ 0 w 167"/>
                <a:gd name="T17" fmla="*/ 196 h 196"/>
                <a:gd name="T18" fmla="*/ 0 w 167"/>
                <a:gd name="T19" fmla="*/ 176 h 196"/>
                <a:gd name="T20" fmla="*/ 93 w 167"/>
                <a:gd name="T21" fmla="*/ 60 h 196"/>
                <a:gd name="T22" fmla="*/ 107 w 167"/>
                <a:gd name="T23" fmla="*/ 44 h 196"/>
                <a:gd name="T24" fmla="*/ 120 w 167"/>
                <a:gd name="T25" fmla="*/ 29 h 196"/>
                <a:gd name="T26" fmla="*/ 120 w 167"/>
                <a:gd name="T27" fmla="*/ 29 h 196"/>
                <a:gd name="T28" fmla="*/ 8 w 167"/>
                <a:gd name="T29" fmla="*/ 29 h 196"/>
                <a:gd name="T30" fmla="*/ 8 w 167"/>
                <a:gd name="T31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7" h="196">
                  <a:moveTo>
                    <a:pt x="8" y="0"/>
                  </a:moveTo>
                  <a:lnTo>
                    <a:pt x="166" y="0"/>
                  </a:lnTo>
                  <a:lnTo>
                    <a:pt x="166" y="22"/>
                  </a:lnTo>
                  <a:lnTo>
                    <a:pt x="73" y="136"/>
                  </a:lnTo>
                  <a:lnTo>
                    <a:pt x="47" y="167"/>
                  </a:lnTo>
                  <a:lnTo>
                    <a:pt x="47" y="167"/>
                  </a:lnTo>
                  <a:lnTo>
                    <a:pt x="167" y="167"/>
                  </a:lnTo>
                  <a:lnTo>
                    <a:pt x="167" y="196"/>
                  </a:lnTo>
                  <a:lnTo>
                    <a:pt x="0" y="196"/>
                  </a:lnTo>
                  <a:lnTo>
                    <a:pt x="0" y="176"/>
                  </a:lnTo>
                  <a:lnTo>
                    <a:pt x="93" y="60"/>
                  </a:lnTo>
                  <a:lnTo>
                    <a:pt x="107" y="44"/>
                  </a:lnTo>
                  <a:lnTo>
                    <a:pt x="120" y="29"/>
                  </a:lnTo>
                  <a:lnTo>
                    <a:pt x="120" y="29"/>
                  </a:lnTo>
                  <a:lnTo>
                    <a:pt x="8" y="2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Line 48"/>
            <p:cNvSpPr>
              <a:spLocks noChangeShapeType="1"/>
            </p:cNvSpPr>
            <p:nvPr/>
          </p:nvSpPr>
          <p:spPr bwMode="auto">
            <a:xfrm>
              <a:off x="5952" y="626"/>
              <a:ext cx="84" cy="0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Line 49"/>
            <p:cNvSpPr>
              <a:spLocks noChangeShapeType="1"/>
            </p:cNvSpPr>
            <p:nvPr/>
          </p:nvSpPr>
          <p:spPr bwMode="auto">
            <a:xfrm flipH="1" flipV="1">
              <a:off x="6012" y="603"/>
              <a:ext cx="24" cy="23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50"/>
            <p:cNvSpPr>
              <a:spLocks/>
            </p:cNvSpPr>
            <p:nvPr/>
          </p:nvSpPr>
          <p:spPr bwMode="auto">
            <a:xfrm>
              <a:off x="5960" y="662"/>
              <a:ext cx="64" cy="73"/>
            </a:xfrm>
            <a:custGeom>
              <a:avLst/>
              <a:gdLst>
                <a:gd name="T0" fmla="*/ 7 w 127"/>
                <a:gd name="T1" fmla="*/ 0 h 146"/>
                <a:gd name="T2" fmla="*/ 125 w 127"/>
                <a:gd name="T3" fmla="*/ 0 h 146"/>
                <a:gd name="T4" fmla="*/ 125 w 127"/>
                <a:gd name="T5" fmla="*/ 17 h 146"/>
                <a:gd name="T6" fmla="*/ 55 w 127"/>
                <a:gd name="T7" fmla="*/ 101 h 146"/>
                <a:gd name="T8" fmla="*/ 35 w 127"/>
                <a:gd name="T9" fmla="*/ 124 h 146"/>
                <a:gd name="T10" fmla="*/ 35 w 127"/>
                <a:gd name="T11" fmla="*/ 124 h 146"/>
                <a:gd name="T12" fmla="*/ 127 w 127"/>
                <a:gd name="T13" fmla="*/ 124 h 146"/>
                <a:gd name="T14" fmla="*/ 127 w 127"/>
                <a:gd name="T15" fmla="*/ 146 h 146"/>
                <a:gd name="T16" fmla="*/ 0 w 127"/>
                <a:gd name="T17" fmla="*/ 146 h 146"/>
                <a:gd name="T18" fmla="*/ 0 w 127"/>
                <a:gd name="T19" fmla="*/ 131 h 146"/>
                <a:gd name="T20" fmla="*/ 70 w 127"/>
                <a:gd name="T21" fmla="*/ 44 h 146"/>
                <a:gd name="T22" fmla="*/ 91 w 127"/>
                <a:gd name="T23" fmla="*/ 22 h 146"/>
                <a:gd name="T24" fmla="*/ 91 w 127"/>
                <a:gd name="T25" fmla="*/ 21 h 146"/>
                <a:gd name="T26" fmla="*/ 7 w 127"/>
                <a:gd name="T27" fmla="*/ 21 h 146"/>
                <a:gd name="T28" fmla="*/ 7 w 127"/>
                <a:gd name="T2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7" h="146">
                  <a:moveTo>
                    <a:pt x="7" y="0"/>
                  </a:moveTo>
                  <a:lnTo>
                    <a:pt x="125" y="0"/>
                  </a:lnTo>
                  <a:lnTo>
                    <a:pt x="125" y="17"/>
                  </a:lnTo>
                  <a:lnTo>
                    <a:pt x="55" y="101"/>
                  </a:lnTo>
                  <a:lnTo>
                    <a:pt x="35" y="124"/>
                  </a:lnTo>
                  <a:lnTo>
                    <a:pt x="35" y="124"/>
                  </a:lnTo>
                  <a:lnTo>
                    <a:pt x="127" y="124"/>
                  </a:lnTo>
                  <a:lnTo>
                    <a:pt x="127" y="146"/>
                  </a:lnTo>
                  <a:lnTo>
                    <a:pt x="0" y="146"/>
                  </a:lnTo>
                  <a:lnTo>
                    <a:pt x="0" y="131"/>
                  </a:lnTo>
                  <a:lnTo>
                    <a:pt x="70" y="44"/>
                  </a:lnTo>
                  <a:lnTo>
                    <a:pt x="91" y="22"/>
                  </a:lnTo>
                  <a:lnTo>
                    <a:pt x="91" y="21"/>
                  </a:lnTo>
                  <a:lnTo>
                    <a:pt x="7" y="21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51"/>
            <p:cNvSpPr>
              <a:spLocks noEditPoints="1"/>
            </p:cNvSpPr>
            <p:nvPr/>
          </p:nvSpPr>
          <p:spPr bwMode="auto">
            <a:xfrm>
              <a:off x="6044" y="722"/>
              <a:ext cx="39" cy="43"/>
            </a:xfrm>
            <a:custGeom>
              <a:avLst/>
              <a:gdLst>
                <a:gd name="T0" fmla="*/ 40 w 78"/>
                <a:gd name="T1" fmla="*/ 10 h 86"/>
                <a:gd name="T2" fmla="*/ 30 w 78"/>
                <a:gd name="T3" fmla="*/ 13 h 86"/>
                <a:gd name="T4" fmla="*/ 23 w 78"/>
                <a:gd name="T5" fmla="*/ 18 h 86"/>
                <a:gd name="T6" fmla="*/ 18 w 78"/>
                <a:gd name="T7" fmla="*/ 26 h 86"/>
                <a:gd name="T8" fmla="*/ 16 w 78"/>
                <a:gd name="T9" fmla="*/ 35 h 86"/>
                <a:gd name="T10" fmla="*/ 63 w 78"/>
                <a:gd name="T11" fmla="*/ 35 h 86"/>
                <a:gd name="T12" fmla="*/ 61 w 78"/>
                <a:gd name="T13" fmla="*/ 26 h 86"/>
                <a:gd name="T14" fmla="*/ 58 w 78"/>
                <a:gd name="T15" fmla="*/ 20 h 86"/>
                <a:gd name="T16" fmla="*/ 51 w 78"/>
                <a:gd name="T17" fmla="*/ 13 h 86"/>
                <a:gd name="T18" fmla="*/ 40 w 78"/>
                <a:gd name="T19" fmla="*/ 10 h 86"/>
                <a:gd name="T20" fmla="*/ 41 w 78"/>
                <a:gd name="T21" fmla="*/ 0 h 86"/>
                <a:gd name="T22" fmla="*/ 57 w 78"/>
                <a:gd name="T23" fmla="*/ 3 h 86"/>
                <a:gd name="T24" fmla="*/ 67 w 78"/>
                <a:gd name="T25" fmla="*/ 8 h 86"/>
                <a:gd name="T26" fmla="*/ 74 w 78"/>
                <a:gd name="T27" fmla="*/ 18 h 86"/>
                <a:gd name="T28" fmla="*/ 77 w 78"/>
                <a:gd name="T29" fmla="*/ 29 h 86"/>
                <a:gd name="T30" fmla="*/ 78 w 78"/>
                <a:gd name="T31" fmla="*/ 39 h 86"/>
                <a:gd name="T32" fmla="*/ 78 w 78"/>
                <a:gd name="T33" fmla="*/ 43 h 86"/>
                <a:gd name="T34" fmla="*/ 77 w 78"/>
                <a:gd name="T35" fmla="*/ 46 h 86"/>
                <a:gd name="T36" fmla="*/ 16 w 78"/>
                <a:gd name="T37" fmla="*/ 46 h 86"/>
                <a:gd name="T38" fmla="*/ 18 w 78"/>
                <a:gd name="T39" fmla="*/ 58 h 86"/>
                <a:gd name="T40" fmla="*/ 24 w 78"/>
                <a:gd name="T41" fmla="*/ 68 h 86"/>
                <a:gd name="T42" fmla="*/ 34 w 78"/>
                <a:gd name="T43" fmla="*/ 73 h 86"/>
                <a:gd name="T44" fmla="*/ 46 w 78"/>
                <a:gd name="T45" fmla="*/ 75 h 86"/>
                <a:gd name="T46" fmla="*/ 60 w 78"/>
                <a:gd name="T47" fmla="*/ 73 h 86"/>
                <a:gd name="T48" fmla="*/ 70 w 78"/>
                <a:gd name="T49" fmla="*/ 71 h 86"/>
                <a:gd name="T50" fmla="*/ 73 w 78"/>
                <a:gd name="T51" fmla="*/ 82 h 86"/>
                <a:gd name="T52" fmla="*/ 61 w 78"/>
                <a:gd name="T53" fmla="*/ 84 h 86"/>
                <a:gd name="T54" fmla="*/ 44 w 78"/>
                <a:gd name="T55" fmla="*/ 86 h 86"/>
                <a:gd name="T56" fmla="*/ 26 w 78"/>
                <a:gd name="T57" fmla="*/ 83 h 86"/>
                <a:gd name="T58" fmla="*/ 11 w 78"/>
                <a:gd name="T59" fmla="*/ 75 h 86"/>
                <a:gd name="T60" fmla="*/ 3 w 78"/>
                <a:gd name="T61" fmla="*/ 61 h 86"/>
                <a:gd name="T62" fmla="*/ 0 w 78"/>
                <a:gd name="T63" fmla="*/ 44 h 86"/>
                <a:gd name="T64" fmla="*/ 3 w 78"/>
                <a:gd name="T65" fmla="*/ 26 h 86"/>
                <a:gd name="T66" fmla="*/ 11 w 78"/>
                <a:gd name="T67" fmla="*/ 13 h 86"/>
                <a:gd name="T68" fmla="*/ 24 w 78"/>
                <a:gd name="T69" fmla="*/ 3 h 86"/>
                <a:gd name="T70" fmla="*/ 41 w 78"/>
                <a:gd name="T71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8" h="86">
                  <a:moveTo>
                    <a:pt x="40" y="10"/>
                  </a:moveTo>
                  <a:lnTo>
                    <a:pt x="30" y="13"/>
                  </a:lnTo>
                  <a:lnTo>
                    <a:pt x="23" y="18"/>
                  </a:lnTo>
                  <a:lnTo>
                    <a:pt x="18" y="26"/>
                  </a:lnTo>
                  <a:lnTo>
                    <a:pt x="16" y="35"/>
                  </a:lnTo>
                  <a:lnTo>
                    <a:pt x="63" y="35"/>
                  </a:lnTo>
                  <a:lnTo>
                    <a:pt x="61" y="26"/>
                  </a:lnTo>
                  <a:lnTo>
                    <a:pt x="58" y="20"/>
                  </a:lnTo>
                  <a:lnTo>
                    <a:pt x="51" y="13"/>
                  </a:lnTo>
                  <a:lnTo>
                    <a:pt x="40" y="10"/>
                  </a:lnTo>
                  <a:close/>
                  <a:moveTo>
                    <a:pt x="41" y="0"/>
                  </a:moveTo>
                  <a:lnTo>
                    <a:pt x="57" y="3"/>
                  </a:lnTo>
                  <a:lnTo>
                    <a:pt x="67" y="8"/>
                  </a:lnTo>
                  <a:lnTo>
                    <a:pt x="74" y="18"/>
                  </a:lnTo>
                  <a:lnTo>
                    <a:pt x="77" y="29"/>
                  </a:lnTo>
                  <a:lnTo>
                    <a:pt x="78" y="39"/>
                  </a:lnTo>
                  <a:lnTo>
                    <a:pt x="78" y="43"/>
                  </a:lnTo>
                  <a:lnTo>
                    <a:pt x="77" y="46"/>
                  </a:lnTo>
                  <a:lnTo>
                    <a:pt x="16" y="46"/>
                  </a:lnTo>
                  <a:lnTo>
                    <a:pt x="18" y="58"/>
                  </a:lnTo>
                  <a:lnTo>
                    <a:pt x="24" y="68"/>
                  </a:lnTo>
                  <a:lnTo>
                    <a:pt x="34" y="73"/>
                  </a:lnTo>
                  <a:lnTo>
                    <a:pt x="46" y="75"/>
                  </a:lnTo>
                  <a:lnTo>
                    <a:pt x="60" y="73"/>
                  </a:lnTo>
                  <a:lnTo>
                    <a:pt x="70" y="71"/>
                  </a:lnTo>
                  <a:lnTo>
                    <a:pt x="73" y="82"/>
                  </a:lnTo>
                  <a:lnTo>
                    <a:pt x="61" y="84"/>
                  </a:lnTo>
                  <a:lnTo>
                    <a:pt x="44" y="86"/>
                  </a:lnTo>
                  <a:lnTo>
                    <a:pt x="26" y="83"/>
                  </a:lnTo>
                  <a:lnTo>
                    <a:pt x="11" y="75"/>
                  </a:lnTo>
                  <a:lnTo>
                    <a:pt x="3" y="61"/>
                  </a:lnTo>
                  <a:lnTo>
                    <a:pt x="0" y="44"/>
                  </a:lnTo>
                  <a:lnTo>
                    <a:pt x="3" y="26"/>
                  </a:lnTo>
                  <a:lnTo>
                    <a:pt x="11" y="13"/>
                  </a:lnTo>
                  <a:lnTo>
                    <a:pt x="24" y="3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344" name="Freeform 52"/>
            <p:cNvSpPr>
              <a:spLocks/>
            </p:cNvSpPr>
            <p:nvPr/>
          </p:nvSpPr>
          <p:spPr bwMode="auto">
            <a:xfrm>
              <a:off x="6087" y="702"/>
              <a:ext cx="56" cy="62"/>
            </a:xfrm>
            <a:custGeom>
              <a:avLst/>
              <a:gdLst>
                <a:gd name="T0" fmla="*/ 97 w 111"/>
                <a:gd name="T1" fmla="*/ 0 h 124"/>
                <a:gd name="T2" fmla="*/ 103 w 111"/>
                <a:gd name="T3" fmla="*/ 2 h 124"/>
                <a:gd name="T4" fmla="*/ 107 w 111"/>
                <a:gd name="T5" fmla="*/ 2 h 124"/>
                <a:gd name="T6" fmla="*/ 111 w 111"/>
                <a:gd name="T7" fmla="*/ 3 h 124"/>
                <a:gd name="T8" fmla="*/ 109 w 111"/>
                <a:gd name="T9" fmla="*/ 15 h 124"/>
                <a:gd name="T10" fmla="*/ 107 w 111"/>
                <a:gd name="T11" fmla="*/ 14 h 124"/>
                <a:gd name="T12" fmla="*/ 103 w 111"/>
                <a:gd name="T13" fmla="*/ 13 h 124"/>
                <a:gd name="T14" fmla="*/ 99 w 111"/>
                <a:gd name="T15" fmla="*/ 13 h 124"/>
                <a:gd name="T16" fmla="*/ 90 w 111"/>
                <a:gd name="T17" fmla="*/ 15 h 124"/>
                <a:gd name="T18" fmla="*/ 86 w 111"/>
                <a:gd name="T19" fmla="*/ 20 h 124"/>
                <a:gd name="T20" fmla="*/ 83 w 111"/>
                <a:gd name="T21" fmla="*/ 28 h 124"/>
                <a:gd name="T22" fmla="*/ 81 w 111"/>
                <a:gd name="T23" fmla="*/ 37 h 124"/>
                <a:gd name="T24" fmla="*/ 81 w 111"/>
                <a:gd name="T25" fmla="*/ 42 h 124"/>
                <a:gd name="T26" fmla="*/ 103 w 111"/>
                <a:gd name="T27" fmla="*/ 42 h 124"/>
                <a:gd name="T28" fmla="*/ 103 w 111"/>
                <a:gd name="T29" fmla="*/ 53 h 124"/>
                <a:gd name="T30" fmla="*/ 81 w 111"/>
                <a:gd name="T31" fmla="*/ 53 h 124"/>
                <a:gd name="T32" fmla="*/ 81 w 111"/>
                <a:gd name="T33" fmla="*/ 124 h 124"/>
                <a:gd name="T34" fmla="*/ 66 w 111"/>
                <a:gd name="T35" fmla="*/ 124 h 124"/>
                <a:gd name="T36" fmla="*/ 66 w 111"/>
                <a:gd name="T37" fmla="*/ 53 h 124"/>
                <a:gd name="T38" fmla="*/ 29 w 111"/>
                <a:gd name="T39" fmla="*/ 53 h 124"/>
                <a:gd name="T40" fmla="*/ 29 w 111"/>
                <a:gd name="T41" fmla="*/ 124 h 124"/>
                <a:gd name="T42" fmla="*/ 13 w 111"/>
                <a:gd name="T43" fmla="*/ 124 h 124"/>
                <a:gd name="T44" fmla="*/ 13 w 111"/>
                <a:gd name="T45" fmla="*/ 53 h 124"/>
                <a:gd name="T46" fmla="*/ 0 w 111"/>
                <a:gd name="T47" fmla="*/ 53 h 124"/>
                <a:gd name="T48" fmla="*/ 0 w 111"/>
                <a:gd name="T49" fmla="*/ 42 h 124"/>
                <a:gd name="T50" fmla="*/ 13 w 111"/>
                <a:gd name="T51" fmla="*/ 42 h 124"/>
                <a:gd name="T52" fmla="*/ 13 w 111"/>
                <a:gd name="T53" fmla="*/ 39 h 124"/>
                <a:gd name="T54" fmla="*/ 16 w 111"/>
                <a:gd name="T55" fmla="*/ 22 h 124"/>
                <a:gd name="T56" fmla="*/ 23 w 111"/>
                <a:gd name="T57" fmla="*/ 11 h 124"/>
                <a:gd name="T58" fmla="*/ 27 w 111"/>
                <a:gd name="T59" fmla="*/ 7 h 124"/>
                <a:gd name="T60" fmla="*/ 31 w 111"/>
                <a:gd name="T61" fmla="*/ 4 h 124"/>
                <a:gd name="T62" fmla="*/ 39 w 111"/>
                <a:gd name="T63" fmla="*/ 3 h 124"/>
                <a:gd name="T64" fmla="*/ 44 w 111"/>
                <a:gd name="T65" fmla="*/ 3 h 124"/>
                <a:gd name="T66" fmla="*/ 50 w 111"/>
                <a:gd name="T67" fmla="*/ 3 h 124"/>
                <a:gd name="T68" fmla="*/ 54 w 111"/>
                <a:gd name="T69" fmla="*/ 4 h 124"/>
                <a:gd name="T70" fmla="*/ 57 w 111"/>
                <a:gd name="T71" fmla="*/ 6 h 124"/>
                <a:gd name="T72" fmla="*/ 54 w 111"/>
                <a:gd name="T73" fmla="*/ 17 h 124"/>
                <a:gd name="T74" fmla="*/ 50 w 111"/>
                <a:gd name="T75" fmla="*/ 15 h 124"/>
                <a:gd name="T76" fmla="*/ 44 w 111"/>
                <a:gd name="T77" fmla="*/ 15 h 124"/>
                <a:gd name="T78" fmla="*/ 37 w 111"/>
                <a:gd name="T79" fmla="*/ 17 h 124"/>
                <a:gd name="T80" fmla="*/ 31 w 111"/>
                <a:gd name="T81" fmla="*/ 21 h 124"/>
                <a:gd name="T82" fmla="*/ 30 w 111"/>
                <a:gd name="T83" fmla="*/ 29 h 124"/>
                <a:gd name="T84" fmla="*/ 29 w 111"/>
                <a:gd name="T85" fmla="*/ 37 h 124"/>
                <a:gd name="T86" fmla="*/ 29 w 111"/>
                <a:gd name="T87" fmla="*/ 42 h 124"/>
                <a:gd name="T88" fmla="*/ 66 w 111"/>
                <a:gd name="T89" fmla="*/ 42 h 124"/>
                <a:gd name="T90" fmla="*/ 66 w 111"/>
                <a:gd name="T91" fmla="*/ 37 h 124"/>
                <a:gd name="T92" fmla="*/ 67 w 111"/>
                <a:gd name="T93" fmla="*/ 26 h 124"/>
                <a:gd name="T94" fmla="*/ 70 w 111"/>
                <a:gd name="T95" fmla="*/ 17 h 124"/>
                <a:gd name="T96" fmla="*/ 76 w 111"/>
                <a:gd name="T97" fmla="*/ 8 h 124"/>
                <a:gd name="T98" fmla="*/ 81 w 111"/>
                <a:gd name="T99" fmla="*/ 4 h 124"/>
                <a:gd name="T100" fmla="*/ 86 w 111"/>
                <a:gd name="T101" fmla="*/ 3 h 124"/>
                <a:gd name="T102" fmla="*/ 91 w 111"/>
                <a:gd name="T103" fmla="*/ 2 h 124"/>
                <a:gd name="T104" fmla="*/ 97 w 111"/>
                <a:gd name="T105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1" h="124">
                  <a:moveTo>
                    <a:pt x="97" y="0"/>
                  </a:moveTo>
                  <a:lnTo>
                    <a:pt x="103" y="2"/>
                  </a:lnTo>
                  <a:lnTo>
                    <a:pt x="107" y="2"/>
                  </a:lnTo>
                  <a:lnTo>
                    <a:pt x="111" y="3"/>
                  </a:lnTo>
                  <a:lnTo>
                    <a:pt x="109" y="15"/>
                  </a:lnTo>
                  <a:lnTo>
                    <a:pt x="107" y="14"/>
                  </a:lnTo>
                  <a:lnTo>
                    <a:pt x="103" y="13"/>
                  </a:lnTo>
                  <a:lnTo>
                    <a:pt x="99" y="13"/>
                  </a:lnTo>
                  <a:lnTo>
                    <a:pt x="90" y="15"/>
                  </a:lnTo>
                  <a:lnTo>
                    <a:pt x="86" y="20"/>
                  </a:lnTo>
                  <a:lnTo>
                    <a:pt x="83" y="28"/>
                  </a:lnTo>
                  <a:lnTo>
                    <a:pt x="81" y="37"/>
                  </a:lnTo>
                  <a:lnTo>
                    <a:pt x="81" y="42"/>
                  </a:lnTo>
                  <a:lnTo>
                    <a:pt x="103" y="42"/>
                  </a:lnTo>
                  <a:lnTo>
                    <a:pt x="103" y="53"/>
                  </a:lnTo>
                  <a:lnTo>
                    <a:pt x="81" y="53"/>
                  </a:lnTo>
                  <a:lnTo>
                    <a:pt x="81" y="124"/>
                  </a:lnTo>
                  <a:lnTo>
                    <a:pt x="66" y="124"/>
                  </a:lnTo>
                  <a:lnTo>
                    <a:pt x="66" y="53"/>
                  </a:lnTo>
                  <a:lnTo>
                    <a:pt x="29" y="53"/>
                  </a:lnTo>
                  <a:lnTo>
                    <a:pt x="29" y="124"/>
                  </a:lnTo>
                  <a:lnTo>
                    <a:pt x="13" y="124"/>
                  </a:lnTo>
                  <a:lnTo>
                    <a:pt x="13" y="53"/>
                  </a:lnTo>
                  <a:lnTo>
                    <a:pt x="0" y="53"/>
                  </a:lnTo>
                  <a:lnTo>
                    <a:pt x="0" y="42"/>
                  </a:lnTo>
                  <a:lnTo>
                    <a:pt x="13" y="42"/>
                  </a:lnTo>
                  <a:lnTo>
                    <a:pt x="13" y="39"/>
                  </a:lnTo>
                  <a:lnTo>
                    <a:pt x="16" y="22"/>
                  </a:lnTo>
                  <a:lnTo>
                    <a:pt x="23" y="11"/>
                  </a:lnTo>
                  <a:lnTo>
                    <a:pt x="27" y="7"/>
                  </a:lnTo>
                  <a:lnTo>
                    <a:pt x="31" y="4"/>
                  </a:lnTo>
                  <a:lnTo>
                    <a:pt x="39" y="3"/>
                  </a:lnTo>
                  <a:lnTo>
                    <a:pt x="44" y="3"/>
                  </a:lnTo>
                  <a:lnTo>
                    <a:pt x="50" y="3"/>
                  </a:lnTo>
                  <a:lnTo>
                    <a:pt x="54" y="4"/>
                  </a:lnTo>
                  <a:lnTo>
                    <a:pt x="57" y="6"/>
                  </a:lnTo>
                  <a:lnTo>
                    <a:pt x="54" y="17"/>
                  </a:lnTo>
                  <a:lnTo>
                    <a:pt x="50" y="15"/>
                  </a:lnTo>
                  <a:lnTo>
                    <a:pt x="44" y="15"/>
                  </a:lnTo>
                  <a:lnTo>
                    <a:pt x="37" y="17"/>
                  </a:lnTo>
                  <a:lnTo>
                    <a:pt x="31" y="21"/>
                  </a:lnTo>
                  <a:lnTo>
                    <a:pt x="30" y="29"/>
                  </a:lnTo>
                  <a:lnTo>
                    <a:pt x="29" y="37"/>
                  </a:lnTo>
                  <a:lnTo>
                    <a:pt x="29" y="42"/>
                  </a:lnTo>
                  <a:lnTo>
                    <a:pt x="66" y="42"/>
                  </a:lnTo>
                  <a:lnTo>
                    <a:pt x="66" y="37"/>
                  </a:lnTo>
                  <a:lnTo>
                    <a:pt x="67" y="26"/>
                  </a:lnTo>
                  <a:lnTo>
                    <a:pt x="70" y="17"/>
                  </a:lnTo>
                  <a:lnTo>
                    <a:pt x="76" y="8"/>
                  </a:lnTo>
                  <a:lnTo>
                    <a:pt x="81" y="4"/>
                  </a:lnTo>
                  <a:lnTo>
                    <a:pt x="86" y="3"/>
                  </a:lnTo>
                  <a:lnTo>
                    <a:pt x="91" y="2"/>
                  </a:lnTo>
                  <a:lnTo>
                    <a:pt x="97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345" name="Freeform 53"/>
            <p:cNvSpPr>
              <a:spLocks/>
            </p:cNvSpPr>
            <p:nvPr/>
          </p:nvSpPr>
          <p:spPr bwMode="auto">
            <a:xfrm>
              <a:off x="4156" y="1207"/>
              <a:ext cx="92" cy="142"/>
            </a:xfrm>
            <a:custGeom>
              <a:avLst/>
              <a:gdLst>
                <a:gd name="T0" fmla="*/ 30 w 184"/>
                <a:gd name="T1" fmla="*/ 0 h 283"/>
                <a:gd name="T2" fmla="*/ 76 w 184"/>
                <a:gd name="T3" fmla="*/ 115 h 283"/>
                <a:gd name="T4" fmla="*/ 83 w 184"/>
                <a:gd name="T5" fmla="*/ 136 h 283"/>
                <a:gd name="T6" fmla="*/ 88 w 184"/>
                <a:gd name="T7" fmla="*/ 155 h 283"/>
                <a:gd name="T8" fmla="*/ 90 w 184"/>
                <a:gd name="T9" fmla="*/ 155 h 283"/>
                <a:gd name="T10" fmla="*/ 96 w 184"/>
                <a:gd name="T11" fmla="*/ 136 h 283"/>
                <a:gd name="T12" fmla="*/ 103 w 184"/>
                <a:gd name="T13" fmla="*/ 115 h 283"/>
                <a:gd name="T14" fmla="*/ 144 w 184"/>
                <a:gd name="T15" fmla="*/ 0 h 283"/>
                <a:gd name="T16" fmla="*/ 184 w 184"/>
                <a:gd name="T17" fmla="*/ 0 h 283"/>
                <a:gd name="T18" fmla="*/ 127 w 184"/>
                <a:gd name="T19" fmla="*/ 140 h 283"/>
                <a:gd name="T20" fmla="*/ 111 w 184"/>
                <a:gd name="T21" fmla="*/ 176 h 283"/>
                <a:gd name="T22" fmla="*/ 100 w 184"/>
                <a:gd name="T23" fmla="*/ 201 h 283"/>
                <a:gd name="T24" fmla="*/ 98 w 184"/>
                <a:gd name="T25" fmla="*/ 205 h 283"/>
                <a:gd name="T26" fmla="*/ 84 w 184"/>
                <a:gd name="T27" fmla="*/ 228 h 283"/>
                <a:gd name="T28" fmla="*/ 71 w 184"/>
                <a:gd name="T29" fmla="*/ 247 h 283"/>
                <a:gd name="T30" fmla="*/ 56 w 184"/>
                <a:gd name="T31" fmla="*/ 261 h 283"/>
                <a:gd name="T32" fmla="*/ 37 w 184"/>
                <a:gd name="T33" fmla="*/ 274 h 283"/>
                <a:gd name="T34" fmla="*/ 21 w 184"/>
                <a:gd name="T35" fmla="*/ 281 h 283"/>
                <a:gd name="T36" fmla="*/ 10 w 184"/>
                <a:gd name="T37" fmla="*/ 283 h 283"/>
                <a:gd name="T38" fmla="*/ 0 w 184"/>
                <a:gd name="T39" fmla="*/ 254 h 283"/>
                <a:gd name="T40" fmla="*/ 16 w 184"/>
                <a:gd name="T41" fmla="*/ 247 h 283"/>
                <a:gd name="T42" fmla="*/ 33 w 184"/>
                <a:gd name="T43" fmla="*/ 238 h 283"/>
                <a:gd name="T44" fmla="*/ 44 w 184"/>
                <a:gd name="T45" fmla="*/ 228 h 283"/>
                <a:gd name="T46" fmla="*/ 56 w 184"/>
                <a:gd name="T47" fmla="*/ 214 h 283"/>
                <a:gd name="T48" fmla="*/ 66 w 184"/>
                <a:gd name="T49" fmla="*/ 198 h 283"/>
                <a:gd name="T50" fmla="*/ 30 w 184"/>
                <a:gd name="T51" fmla="*/ 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84" h="283">
                  <a:moveTo>
                    <a:pt x="30" y="0"/>
                  </a:moveTo>
                  <a:lnTo>
                    <a:pt x="76" y="115"/>
                  </a:lnTo>
                  <a:lnTo>
                    <a:pt x="83" y="136"/>
                  </a:lnTo>
                  <a:lnTo>
                    <a:pt x="88" y="155"/>
                  </a:lnTo>
                  <a:lnTo>
                    <a:pt x="90" y="155"/>
                  </a:lnTo>
                  <a:lnTo>
                    <a:pt x="96" y="136"/>
                  </a:lnTo>
                  <a:lnTo>
                    <a:pt x="103" y="115"/>
                  </a:lnTo>
                  <a:lnTo>
                    <a:pt x="144" y="0"/>
                  </a:lnTo>
                  <a:lnTo>
                    <a:pt x="184" y="0"/>
                  </a:lnTo>
                  <a:lnTo>
                    <a:pt x="127" y="140"/>
                  </a:lnTo>
                  <a:lnTo>
                    <a:pt x="111" y="176"/>
                  </a:lnTo>
                  <a:lnTo>
                    <a:pt x="100" y="201"/>
                  </a:lnTo>
                  <a:lnTo>
                    <a:pt x="98" y="205"/>
                  </a:lnTo>
                  <a:lnTo>
                    <a:pt x="84" y="228"/>
                  </a:lnTo>
                  <a:lnTo>
                    <a:pt x="71" y="247"/>
                  </a:lnTo>
                  <a:lnTo>
                    <a:pt x="56" y="261"/>
                  </a:lnTo>
                  <a:lnTo>
                    <a:pt x="37" y="274"/>
                  </a:lnTo>
                  <a:lnTo>
                    <a:pt x="21" y="281"/>
                  </a:lnTo>
                  <a:lnTo>
                    <a:pt x="10" y="283"/>
                  </a:lnTo>
                  <a:lnTo>
                    <a:pt x="0" y="254"/>
                  </a:lnTo>
                  <a:lnTo>
                    <a:pt x="16" y="247"/>
                  </a:lnTo>
                  <a:lnTo>
                    <a:pt x="33" y="238"/>
                  </a:lnTo>
                  <a:lnTo>
                    <a:pt x="44" y="228"/>
                  </a:lnTo>
                  <a:lnTo>
                    <a:pt x="56" y="214"/>
                  </a:lnTo>
                  <a:lnTo>
                    <a:pt x="66" y="198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346" name="Freeform 54"/>
            <p:cNvSpPr>
              <a:spLocks noEditPoints="1"/>
            </p:cNvSpPr>
            <p:nvPr/>
          </p:nvSpPr>
          <p:spPr bwMode="auto">
            <a:xfrm>
              <a:off x="5860" y="616"/>
              <a:ext cx="35" cy="141"/>
            </a:xfrm>
            <a:custGeom>
              <a:avLst/>
              <a:gdLst>
                <a:gd name="T0" fmla="*/ 52 w 70"/>
                <a:gd name="T1" fmla="*/ 0 h 281"/>
                <a:gd name="T2" fmla="*/ 70 w 70"/>
                <a:gd name="T3" fmla="*/ 0 h 281"/>
                <a:gd name="T4" fmla="*/ 70 w 70"/>
                <a:gd name="T5" fmla="*/ 281 h 281"/>
                <a:gd name="T6" fmla="*/ 52 w 70"/>
                <a:gd name="T7" fmla="*/ 281 h 281"/>
                <a:gd name="T8" fmla="*/ 52 w 70"/>
                <a:gd name="T9" fmla="*/ 0 h 281"/>
                <a:gd name="T10" fmla="*/ 0 w 70"/>
                <a:gd name="T11" fmla="*/ 0 h 281"/>
                <a:gd name="T12" fmla="*/ 17 w 70"/>
                <a:gd name="T13" fmla="*/ 0 h 281"/>
                <a:gd name="T14" fmla="*/ 17 w 70"/>
                <a:gd name="T15" fmla="*/ 281 h 281"/>
                <a:gd name="T16" fmla="*/ 0 w 70"/>
                <a:gd name="T17" fmla="*/ 281 h 281"/>
                <a:gd name="T18" fmla="*/ 0 w 70"/>
                <a:gd name="T19" fmla="*/ 0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281">
                  <a:moveTo>
                    <a:pt x="52" y="0"/>
                  </a:moveTo>
                  <a:lnTo>
                    <a:pt x="70" y="0"/>
                  </a:lnTo>
                  <a:lnTo>
                    <a:pt x="70" y="281"/>
                  </a:lnTo>
                  <a:lnTo>
                    <a:pt x="52" y="281"/>
                  </a:lnTo>
                  <a:lnTo>
                    <a:pt x="52" y="0"/>
                  </a:lnTo>
                  <a:close/>
                  <a:moveTo>
                    <a:pt x="0" y="0"/>
                  </a:moveTo>
                  <a:lnTo>
                    <a:pt x="17" y="0"/>
                  </a:lnTo>
                  <a:lnTo>
                    <a:pt x="17" y="281"/>
                  </a:lnTo>
                  <a:lnTo>
                    <a:pt x="0" y="28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>
          <a:xfrm>
            <a:off x="468600" y="200720"/>
            <a:ext cx="7246937" cy="400050"/>
          </a:xfrm>
        </p:spPr>
        <p:txBody>
          <a:bodyPr/>
          <a:lstStyle/>
          <a:p>
            <a:pPr eaLnBrk="1" hangingPunct="1"/>
            <a:r>
              <a:rPr lang="de-DE" dirty="0" err="1" smtClean="0"/>
              <a:t>Backprojection</a:t>
            </a:r>
            <a:r>
              <a:rPr lang="de-DE" dirty="0" smtClean="0"/>
              <a:t> - Off-resonant </a:t>
            </a:r>
            <a:r>
              <a:rPr lang="de-DE" dirty="0" err="1" smtClean="0"/>
              <a:t>saturation</a:t>
            </a:r>
            <a:r>
              <a:rPr lang="de-DE" dirty="0" smtClean="0"/>
              <a:t> (CEST)</a:t>
            </a:r>
          </a:p>
        </p:txBody>
      </p:sp>
      <p:grpSp>
        <p:nvGrpSpPr>
          <p:cNvPr id="14" name="Gruppieren 13"/>
          <p:cNvGrpSpPr/>
          <p:nvPr/>
        </p:nvGrpSpPr>
        <p:grpSpPr>
          <a:xfrm>
            <a:off x="6971113" y="1412776"/>
            <a:ext cx="72010" cy="2974362"/>
            <a:chOff x="4716017" y="3140968"/>
            <a:chExt cx="72010" cy="2974362"/>
          </a:xfrm>
        </p:grpSpPr>
        <p:cxnSp>
          <p:nvCxnSpPr>
            <p:cNvPr id="11" name="Gerade Verbindung mit Pfeil 10"/>
            <p:cNvCxnSpPr/>
            <p:nvPr/>
          </p:nvCxnSpPr>
          <p:spPr bwMode="auto">
            <a:xfrm flipV="1">
              <a:off x="4765991" y="3140968"/>
              <a:ext cx="0" cy="1440160"/>
            </a:xfrm>
            <a:prstGeom prst="straightConnector1">
              <a:avLst/>
            </a:prstGeom>
            <a:solidFill>
              <a:schemeClr val="accent1"/>
            </a:solidFill>
            <a:ln w="25400" cap="flat" cmpd="sng" algn="ctr">
              <a:solidFill>
                <a:schemeClr val="tx2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12" name="Gerade Verbindung mit Pfeil 11"/>
            <p:cNvCxnSpPr/>
            <p:nvPr/>
          </p:nvCxnSpPr>
          <p:spPr bwMode="auto">
            <a:xfrm flipH="1">
              <a:off x="4716017" y="4603162"/>
              <a:ext cx="72010" cy="1512168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noFill/>
              <a:prstDash val="solid"/>
              <a:round/>
              <a:headEnd type="none" w="med" len="med"/>
              <a:tailEnd type="arrow"/>
            </a:ln>
            <a:effectLst/>
          </p:spPr>
        </p:cxnSp>
      </p:grpSp>
      <p:cxnSp>
        <p:nvCxnSpPr>
          <p:cNvPr id="13" name="Gerade Verbindung mit Pfeil 12"/>
          <p:cNvCxnSpPr/>
          <p:nvPr/>
        </p:nvCxnSpPr>
        <p:spPr bwMode="auto">
          <a:xfrm>
            <a:off x="7104112" y="1484784"/>
            <a:ext cx="576064" cy="50405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5" name="Gerade Verbindung mit Pfeil 14"/>
          <p:cNvCxnSpPr/>
          <p:nvPr/>
        </p:nvCxnSpPr>
        <p:spPr bwMode="auto">
          <a:xfrm flipH="1">
            <a:off x="7139544" y="2108472"/>
            <a:ext cx="432048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7" name="Gerade Verbindung mit Pfeil 16"/>
          <p:cNvCxnSpPr/>
          <p:nvPr/>
        </p:nvCxnSpPr>
        <p:spPr bwMode="auto">
          <a:xfrm flipV="1">
            <a:off x="7032105" y="2060848"/>
            <a:ext cx="2633" cy="800472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chemeClr val="tx2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0" name="Gerade Verbindung mit Pfeil 19"/>
          <p:cNvCxnSpPr/>
          <p:nvPr/>
        </p:nvCxnSpPr>
        <p:spPr bwMode="auto">
          <a:xfrm flipV="1">
            <a:off x="7032104" y="2094715"/>
            <a:ext cx="720080" cy="728464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chemeClr val="tx2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4" name="Textfeld 23"/>
          <p:cNvSpPr txBox="1"/>
          <p:nvPr/>
        </p:nvSpPr>
        <p:spPr>
          <a:xfrm>
            <a:off x="7320136" y="1403484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800" dirty="0"/>
              <a:t>D</a:t>
            </a:r>
            <a:endParaRPr lang="de-DE" sz="1800" baseline="-25000" dirty="0"/>
          </a:p>
        </p:txBody>
      </p:sp>
      <p:sp>
        <p:nvSpPr>
          <p:cNvPr id="25" name="Textfeld 24"/>
          <p:cNvSpPr txBox="1"/>
          <p:nvPr/>
        </p:nvSpPr>
        <p:spPr>
          <a:xfrm>
            <a:off x="7099838" y="1763524"/>
            <a:ext cx="479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800" dirty="0" smtClean="0"/>
              <a:t>D</a:t>
            </a:r>
            <a:r>
              <a:rPr lang="de-DE" sz="1800" baseline="30000" dirty="0" smtClean="0"/>
              <a:t>-1</a:t>
            </a:r>
            <a:endParaRPr lang="de-DE" sz="1800" baseline="30000" dirty="0"/>
          </a:p>
        </p:txBody>
      </p:sp>
      <p:graphicFrame>
        <p:nvGraphicFramePr>
          <p:cNvPr id="66" name="Objekt 65"/>
          <p:cNvGraphicFramePr>
            <a:graphicFrameLocks noChangeAspect="1"/>
          </p:cNvGraphicFramePr>
          <p:nvPr>
            <p:extLst/>
          </p:nvPr>
        </p:nvGraphicFramePr>
        <p:xfrm>
          <a:off x="554038" y="4437012"/>
          <a:ext cx="5686425" cy="576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78" name="Formel" r:id="rId4" imgW="2501640" imgH="253800" progId="Equation.3">
                  <p:embed/>
                </p:oleObj>
              </mc:Choice>
              <mc:Fallback>
                <p:oleObj name="Formel" r:id="rId4" imgW="2501640" imgH="2538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54038" y="4437012"/>
                        <a:ext cx="5686425" cy="576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4" name="Rechteck 63"/>
          <p:cNvSpPr/>
          <p:nvPr/>
        </p:nvSpPr>
        <p:spPr>
          <a:xfrm>
            <a:off x="0" y="6309320"/>
            <a:ext cx="64087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200" dirty="0" smtClean="0">
                <a:latin typeface="Times"/>
              </a:rPr>
              <a:t>Jin et al. MRM 2011, </a:t>
            </a:r>
            <a:r>
              <a:rPr lang="de-DE" sz="1200" dirty="0" err="1" smtClean="0">
                <a:latin typeface="Times"/>
              </a:rPr>
              <a:t>Zaiss</a:t>
            </a:r>
            <a:r>
              <a:rPr lang="de-DE" sz="1200" dirty="0" smtClean="0">
                <a:latin typeface="Times"/>
              </a:rPr>
              <a:t> et al. NBM 2012</a:t>
            </a:r>
            <a:endParaRPr lang="de-DE" sz="1200" dirty="0">
              <a:latin typeface="Times"/>
            </a:endParaRPr>
          </a:p>
        </p:txBody>
      </p:sp>
      <p:graphicFrame>
        <p:nvGraphicFramePr>
          <p:cNvPr id="65" name="Objekt 64"/>
          <p:cNvGraphicFramePr>
            <a:graphicFrameLocks noChangeAspect="1"/>
          </p:cNvGraphicFramePr>
          <p:nvPr>
            <p:extLst/>
          </p:nvPr>
        </p:nvGraphicFramePr>
        <p:xfrm>
          <a:off x="9862866" y="1812124"/>
          <a:ext cx="2041228" cy="4270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79" name="Formel" r:id="rId6" imgW="1091880" imgH="228600" progId="Equation.3">
                  <p:embed/>
                </p:oleObj>
              </mc:Choice>
              <mc:Fallback>
                <p:oleObj name="Formel" r:id="rId6" imgW="109188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862866" y="1812124"/>
                        <a:ext cx="2041228" cy="42705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Ellipse 3"/>
          <p:cNvSpPr/>
          <p:nvPr/>
        </p:nvSpPr>
        <p:spPr bwMode="auto">
          <a:xfrm>
            <a:off x="2402409" y="4402541"/>
            <a:ext cx="1008112" cy="720080"/>
          </a:xfrm>
          <a:prstGeom prst="ellipse">
            <a:avLst/>
          </a:prstGeom>
          <a:noFill/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/>
            </a:endParaRPr>
          </a:p>
        </p:txBody>
      </p:sp>
      <p:pic>
        <p:nvPicPr>
          <p:cNvPr id="67" name="Grafik 6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824192" y="3266345"/>
            <a:ext cx="4342465" cy="3260362"/>
          </a:xfrm>
          <a:prstGeom prst="rect">
            <a:avLst/>
          </a:prstGeom>
          <a:solidFill>
            <a:schemeClr val="bg2"/>
          </a:solidFill>
          <a:ln w="38100">
            <a:solidFill>
              <a:schemeClr val="tx1"/>
            </a:solidFill>
          </a:ln>
        </p:spPr>
      </p:pic>
      <p:sp>
        <p:nvSpPr>
          <p:cNvPr id="68" name="Textfeld 67"/>
          <p:cNvSpPr txBox="1"/>
          <p:nvPr/>
        </p:nvSpPr>
        <p:spPr>
          <a:xfrm>
            <a:off x="2423592" y="803608"/>
            <a:ext cx="3600450" cy="206210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457200" indent="-457200" eaLnBrk="0" hangingPunct="0">
              <a:buFontTx/>
              <a:buAutoNum type="arabicPeriod"/>
              <a:defRPr/>
            </a:pPr>
            <a:endParaRPr lang="de-DE" sz="2000" dirty="0" smtClean="0">
              <a:solidFill>
                <a:srgbClr val="FF0000"/>
              </a:solidFill>
              <a:latin typeface="+mj-lt"/>
            </a:endParaRPr>
          </a:p>
          <a:p>
            <a:pPr marL="457200" indent="-457200" eaLnBrk="0" hangingPunct="0">
              <a:buFontTx/>
              <a:buAutoNum type="arabicPeriod"/>
              <a:defRPr/>
            </a:pPr>
            <a:r>
              <a:rPr lang="de-DE" sz="2000" dirty="0" smtClean="0">
                <a:solidFill>
                  <a:srgbClr val="FF0000"/>
                </a:solidFill>
                <a:latin typeface="+mj-lt"/>
              </a:rPr>
              <a:t>RF on</a:t>
            </a:r>
            <a:r>
              <a:rPr lang="en-US" sz="2000" dirty="0">
                <a:solidFill>
                  <a:srgbClr val="FF0000"/>
                </a:solidFill>
                <a:latin typeface="+mj-lt"/>
              </a:rPr>
              <a:t/>
            </a:r>
            <a:br>
              <a:rPr lang="en-US" sz="2000" dirty="0">
                <a:solidFill>
                  <a:srgbClr val="FF0000"/>
                </a:solidFill>
                <a:latin typeface="+mj-lt"/>
              </a:rPr>
            </a:br>
            <a:endParaRPr lang="en-US" sz="2000" dirty="0">
              <a:solidFill>
                <a:srgbClr val="FF0000"/>
              </a:solidFill>
              <a:latin typeface="+mj-lt"/>
            </a:endParaRPr>
          </a:p>
          <a:p>
            <a:pPr marL="457200" indent="-457200" eaLnBrk="0" hangingPunct="0">
              <a:buFontTx/>
              <a:buAutoNum type="arabicPeriod"/>
              <a:defRPr/>
            </a:pPr>
            <a:r>
              <a:rPr lang="de-DE" sz="2000" dirty="0" smtClean="0">
                <a:solidFill>
                  <a:srgbClr val="FF0000"/>
                </a:solidFill>
                <a:latin typeface="+mj-lt"/>
              </a:rPr>
              <a:t>RF off</a:t>
            </a:r>
            <a:endParaRPr lang="en-US" sz="2000" dirty="0">
              <a:solidFill>
                <a:srgbClr val="FF0000"/>
              </a:solidFill>
              <a:latin typeface="+mj-lt"/>
            </a:endParaRPr>
          </a:p>
          <a:p>
            <a:pPr marL="457200" indent="-457200" eaLnBrk="0" hangingPunct="0">
              <a:buFontTx/>
              <a:buAutoNum type="arabicPeriod"/>
              <a:defRPr/>
            </a:pPr>
            <a:endParaRPr lang="en-US" dirty="0">
              <a:solidFill>
                <a:srgbClr val="FF0000"/>
              </a:solidFill>
              <a:latin typeface="Times"/>
            </a:endParaRPr>
          </a:p>
          <a:p>
            <a:pPr eaLnBrk="0" hangingPunct="0">
              <a:defRPr/>
            </a:pPr>
            <a:endParaRPr lang="en-US" dirty="0">
              <a:solidFill>
                <a:srgbClr val="FF0000"/>
              </a:solidFill>
              <a:latin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3802713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"/>
          <p:cNvGrpSpPr>
            <a:grpSpLocks noChangeAspect="1"/>
          </p:cNvGrpSpPr>
          <p:nvPr/>
        </p:nvGrpSpPr>
        <p:grpSpPr bwMode="auto">
          <a:xfrm>
            <a:off x="6240463" y="620713"/>
            <a:ext cx="3743325" cy="2809875"/>
            <a:chOff x="3931" y="391"/>
            <a:chExt cx="2358" cy="1770"/>
          </a:xfrm>
        </p:grpSpPr>
        <p:sp>
          <p:nvSpPr>
            <p:cNvPr id="3" name="AutoShape 5"/>
            <p:cNvSpPr>
              <a:spLocks noChangeAspect="1" noChangeArrowheads="1" noTextEdit="1"/>
            </p:cNvSpPr>
            <p:nvPr/>
          </p:nvSpPr>
          <p:spPr bwMode="auto">
            <a:xfrm>
              <a:off x="3931" y="391"/>
              <a:ext cx="2358" cy="17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" name="Rectangle 8"/>
            <p:cNvSpPr>
              <a:spLocks noChangeArrowheads="1"/>
            </p:cNvSpPr>
            <p:nvPr/>
          </p:nvSpPr>
          <p:spPr bwMode="auto">
            <a:xfrm>
              <a:off x="3931" y="398"/>
              <a:ext cx="2356" cy="1763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Line 9"/>
            <p:cNvSpPr>
              <a:spLocks noChangeShapeType="1"/>
            </p:cNvSpPr>
            <p:nvPr/>
          </p:nvSpPr>
          <p:spPr bwMode="auto">
            <a:xfrm>
              <a:off x="5452" y="724"/>
              <a:ext cx="0" cy="1070"/>
            </a:xfrm>
            <a:prstGeom prst="line">
              <a:avLst/>
            </a:prstGeom>
            <a:noFill/>
            <a:ln w="17463">
              <a:solidFill>
                <a:srgbClr val="32FB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Line 10"/>
            <p:cNvSpPr>
              <a:spLocks noChangeShapeType="1"/>
            </p:cNvSpPr>
            <p:nvPr/>
          </p:nvSpPr>
          <p:spPr bwMode="auto">
            <a:xfrm>
              <a:off x="4419" y="616"/>
              <a:ext cx="0" cy="117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Line 11"/>
            <p:cNvSpPr>
              <a:spLocks noChangeShapeType="1"/>
            </p:cNvSpPr>
            <p:nvPr/>
          </p:nvSpPr>
          <p:spPr bwMode="auto">
            <a:xfrm>
              <a:off x="4419" y="1794"/>
              <a:ext cx="1324" cy="0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Line 12"/>
            <p:cNvSpPr>
              <a:spLocks noChangeShapeType="1"/>
            </p:cNvSpPr>
            <p:nvPr/>
          </p:nvSpPr>
          <p:spPr bwMode="auto">
            <a:xfrm flipH="1" flipV="1">
              <a:off x="4193" y="1479"/>
              <a:ext cx="226" cy="315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Line 13"/>
            <p:cNvSpPr>
              <a:spLocks noChangeShapeType="1"/>
            </p:cNvSpPr>
            <p:nvPr/>
          </p:nvSpPr>
          <p:spPr bwMode="auto">
            <a:xfrm flipV="1">
              <a:off x="4419" y="726"/>
              <a:ext cx="1036" cy="106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Line 14"/>
            <p:cNvSpPr>
              <a:spLocks noChangeShapeType="1"/>
            </p:cNvSpPr>
            <p:nvPr/>
          </p:nvSpPr>
          <p:spPr bwMode="auto">
            <a:xfrm flipH="1">
              <a:off x="5405" y="722"/>
              <a:ext cx="49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Line 15"/>
            <p:cNvSpPr>
              <a:spLocks noChangeShapeType="1"/>
            </p:cNvSpPr>
            <p:nvPr/>
          </p:nvSpPr>
          <p:spPr bwMode="auto">
            <a:xfrm flipH="1">
              <a:off x="5452" y="721"/>
              <a:ext cx="4" cy="4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6"/>
            <p:cNvSpPr>
              <a:spLocks/>
            </p:cNvSpPr>
            <p:nvPr/>
          </p:nvSpPr>
          <p:spPr bwMode="auto">
            <a:xfrm>
              <a:off x="5593" y="652"/>
              <a:ext cx="117" cy="80"/>
            </a:xfrm>
            <a:custGeom>
              <a:avLst/>
              <a:gdLst>
                <a:gd name="T0" fmla="*/ 96 w 233"/>
                <a:gd name="T1" fmla="*/ 7 h 161"/>
                <a:gd name="T2" fmla="*/ 64 w 233"/>
                <a:gd name="T3" fmla="*/ 17 h 161"/>
                <a:gd name="T4" fmla="*/ 43 w 233"/>
                <a:gd name="T5" fmla="*/ 43 h 161"/>
                <a:gd name="T6" fmla="*/ 36 w 233"/>
                <a:gd name="T7" fmla="*/ 86 h 161"/>
                <a:gd name="T8" fmla="*/ 42 w 233"/>
                <a:gd name="T9" fmla="*/ 126 h 161"/>
                <a:gd name="T10" fmla="*/ 53 w 233"/>
                <a:gd name="T11" fmla="*/ 144 h 161"/>
                <a:gd name="T12" fmla="*/ 64 w 233"/>
                <a:gd name="T13" fmla="*/ 149 h 161"/>
                <a:gd name="T14" fmla="*/ 79 w 233"/>
                <a:gd name="T15" fmla="*/ 149 h 161"/>
                <a:gd name="T16" fmla="*/ 93 w 233"/>
                <a:gd name="T17" fmla="*/ 141 h 161"/>
                <a:gd name="T18" fmla="*/ 112 w 233"/>
                <a:gd name="T19" fmla="*/ 111 h 161"/>
                <a:gd name="T20" fmla="*/ 100 w 233"/>
                <a:gd name="T21" fmla="*/ 82 h 161"/>
                <a:gd name="T22" fmla="*/ 97 w 233"/>
                <a:gd name="T23" fmla="*/ 64 h 161"/>
                <a:gd name="T24" fmla="*/ 106 w 233"/>
                <a:gd name="T25" fmla="*/ 36 h 161"/>
                <a:gd name="T26" fmla="*/ 113 w 233"/>
                <a:gd name="T27" fmla="*/ 32 h 161"/>
                <a:gd name="T28" fmla="*/ 120 w 233"/>
                <a:gd name="T29" fmla="*/ 32 h 161"/>
                <a:gd name="T30" fmla="*/ 126 w 233"/>
                <a:gd name="T31" fmla="*/ 36 h 161"/>
                <a:gd name="T32" fmla="*/ 134 w 233"/>
                <a:gd name="T33" fmla="*/ 63 h 161"/>
                <a:gd name="T34" fmla="*/ 129 w 233"/>
                <a:gd name="T35" fmla="*/ 93 h 161"/>
                <a:gd name="T36" fmla="*/ 130 w 233"/>
                <a:gd name="T37" fmla="*/ 129 h 161"/>
                <a:gd name="T38" fmla="*/ 146 w 233"/>
                <a:gd name="T39" fmla="*/ 145 h 161"/>
                <a:gd name="T40" fmla="*/ 162 w 233"/>
                <a:gd name="T41" fmla="*/ 148 h 161"/>
                <a:gd name="T42" fmla="*/ 184 w 233"/>
                <a:gd name="T43" fmla="*/ 138 h 161"/>
                <a:gd name="T44" fmla="*/ 196 w 233"/>
                <a:gd name="T45" fmla="*/ 111 h 161"/>
                <a:gd name="T46" fmla="*/ 194 w 233"/>
                <a:gd name="T47" fmla="*/ 61 h 161"/>
                <a:gd name="T48" fmla="*/ 174 w 233"/>
                <a:gd name="T49" fmla="*/ 23 h 161"/>
                <a:gd name="T50" fmla="*/ 136 w 233"/>
                <a:gd name="T51" fmla="*/ 7 h 161"/>
                <a:gd name="T52" fmla="*/ 166 w 233"/>
                <a:gd name="T53" fmla="*/ 3 h 161"/>
                <a:gd name="T54" fmla="*/ 206 w 233"/>
                <a:gd name="T55" fmla="*/ 23 h 161"/>
                <a:gd name="T56" fmla="*/ 230 w 233"/>
                <a:gd name="T57" fmla="*/ 63 h 161"/>
                <a:gd name="T58" fmla="*/ 230 w 233"/>
                <a:gd name="T59" fmla="*/ 107 h 161"/>
                <a:gd name="T60" fmla="*/ 212 w 233"/>
                <a:gd name="T61" fmla="*/ 141 h 161"/>
                <a:gd name="T62" fmla="*/ 182 w 233"/>
                <a:gd name="T63" fmla="*/ 159 h 161"/>
                <a:gd name="T64" fmla="*/ 150 w 233"/>
                <a:gd name="T65" fmla="*/ 159 h 161"/>
                <a:gd name="T66" fmla="*/ 127 w 233"/>
                <a:gd name="T67" fmla="*/ 143 h 161"/>
                <a:gd name="T68" fmla="*/ 106 w 233"/>
                <a:gd name="T69" fmla="*/ 143 h 161"/>
                <a:gd name="T70" fmla="*/ 80 w 233"/>
                <a:gd name="T71" fmla="*/ 159 h 161"/>
                <a:gd name="T72" fmla="*/ 50 w 233"/>
                <a:gd name="T73" fmla="*/ 159 h 161"/>
                <a:gd name="T74" fmla="*/ 20 w 233"/>
                <a:gd name="T75" fmla="*/ 141 h 161"/>
                <a:gd name="T76" fmla="*/ 3 w 233"/>
                <a:gd name="T77" fmla="*/ 107 h 161"/>
                <a:gd name="T78" fmla="*/ 3 w 233"/>
                <a:gd name="T79" fmla="*/ 64 h 161"/>
                <a:gd name="T80" fmla="*/ 20 w 233"/>
                <a:gd name="T81" fmla="*/ 29 h 161"/>
                <a:gd name="T82" fmla="*/ 44 w 233"/>
                <a:gd name="T83" fmla="*/ 10 h 161"/>
                <a:gd name="T84" fmla="*/ 76 w 233"/>
                <a:gd name="T85" fmla="*/ 2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33" h="161">
                  <a:moveTo>
                    <a:pt x="96" y="0"/>
                  </a:moveTo>
                  <a:lnTo>
                    <a:pt x="96" y="7"/>
                  </a:lnTo>
                  <a:lnTo>
                    <a:pt x="79" y="10"/>
                  </a:lnTo>
                  <a:lnTo>
                    <a:pt x="64" y="17"/>
                  </a:lnTo>
                  <a:lnTo>
                    <a:pt x="53" y="28"/>
                  </a:lnTo>
                  <a:lnTo>
                    <a:pt x="43" y="43"/>
                  </a:lnTo>
                  <a:lnTo>
                    <a:pt x="37" y="63"/>
                  </a:lnTo>
                  <a:lnTo>
                    <a:pt x="36" y="86"/>
                  </a:lnTo>
                  <a:lnTo>
                    <a:pt x="37" y="108"/>
                  </a:lnTo>
                  <a:lnTo>
                    <a:pt x="42" y="126"/>
                  </a:lnTo>
                  <a:lnTo>
                    <a:pt x="49" y="140"/>
                  </a:lnTo>
                  <a:lnTo>
                    <a:pt x="53" y="144"/>
                  </a:lnTo>
                  <a:lnTo>
                    <a:pt x="59" y="148"/>
                  </a:lnTo>
                  <a:lnTo>
                    <a:pt x="64" y="149"/>
                  </a:lnTo>
                  <a:lnTo>
                    <a:pt x="70" y="149"/>
                  </a:lnTo>
                  <a:lnTo>
                    <a:pt x="79" y="149"/>
                  </a:lnTo>
                  <a:lnTo>
                    <a:pt x="86" y="147"/>
                  </a:lnTo>
                  <a:lnTo>
                    <a:pt x="93" y="141"/>
                  </a:lnTo>
                  <a:lnTo>
                    <a:pt x="103" y="130"/>
                  </a:lnTo>
                  <a:lnTo>
                    <a:pt x="112" y="111"/>
                  </a:lnTo>
                  <a:lnTo>
                    <a:pt x="104" y="94"/>
                  </a:lnTo>
                  <a:lnTo>
                    <a:pt x="100" y="82"/>
                  </a:lnTo>
                  <a:lnTo>
                    <a:pt x="99" y="72"/>
                  </a:lnTo>
                  <a:lnTo>
                    <a:pt x="97" y="64"/>
                  </a:lnTo>
                  <a:lnTo>
                    <a:pt x="100" y="49"/>
                  </a:lnTo>
                  <a:lnTo>
                    <a:pt x="106" y="36"/>
                  </a:lnTo>
                  <a:lnTo>
                    <a:pt x="109" y="34"/>
                  </a:lnTo>
                  <a:lnTo>
                    <a:pt x="113" y="32"/>
                  </a:lnTo>
                  <a:lnTo>
                    <a:pt x="116" y="31"/>
                  </a:lnTo>
                  <a:lnTo>
                    <a:pt x="120" y="32"/>
                  </a:lnTo>
                  <a:lnTo>
                    <a:pt x="123" y="34"/>
                  </a:lnTo>
                  <a:lnTo>
                    <a:pt x="126" y="36"/>
                  </a:lnTo>
                  <a:lnTo>
                    <a:pt x="132" y="49"/>
                  </a:lnTo>
                  <a:lnTo>
                    <a:pt x="134" y="63"/>
                  </a:lnTo>
                  <a:lnTo>
                    <a:pt x="133" y="76"/>
                  </a:lnTo>
                  <a:lnTo>
                    <a:pt x="129" y="93"/>
                  </a:lnTo>
                  <a:lnTo>
                    <a:pt x="122" y="111"/>
                  </a:lnTo>
                  <a:lnTo>
                    <a:pt x="130" y="129"/>
                  </a:lnTo>
                  <a:lnTo>
                    <a:pt x="139" y="141"/>
                  </a:lnTo>
                  <a:lnTo>
                    <a:pt x="146" y="145"/>
                  </a:lnTo>
                  <a:lnTo>
                    <a:pt x="153" y="148"/>
                  </a:lnTo>
                  <a:lnTo>
                    <a:pt x="162" y="148"/>
                  </a:lnTo>
                  <a:lnTo>
                    <a:pt x="174" y="147"/>
                  </a:lnTo>
                  <a:lnTo>
                    <a:pt x="184" y="138"/>
                  </a:lnTo>
                  <a:lnTo>
                    <a:pt x="192" y="127"/>
                  </a:lnTo>
                  <a:lnTo>
                    <a:pt x="196" y="111"/>
                  </a:lnTo>
                  <a:lnTo>
                    <a:pt x="197" y="89"/>
                  </a:lnTo>
                  <a:lnTo>
                    <a:pt x="194" y="61"/>
                  </a:lnTo>
                  <a:lnTo>
                    <a:pt x="187" y="39"/>
                  </a:lnTo>
                  <a:lnTo>
                    <a:pt x="174" y="23"/>
                  </a:lnTo>
                  <a:lnTo>
                    <a:pt x="157" y="12"/>
                  </a:lnTo>
                  <a:lnTo>
                    <a:pt x="136" y="7"/>
                  </a:lnTo>
                  <a:lnTo>
                    <a:pt x="136" y="0"/>
                  </a:lnTo>
                  <a:lnTo>
                    <a:pt x="166" y="3"/>
                  </a:lnTo>
                  <a:lnTo>
                    <a:pt x="189" y="10"/>
                  </a:lnTo>
                  <a:lnTo>
                    <a:pt x="206" y="23"/>
                  </a:lnTo>
                  <a:lnTo>
                    <a:pt x="220" y="40"/>
                  </a:lnTo>
                  <a:lnTo>
                    <a:pt x="230" y="63"/>
                  </a:lnTo>
                  <a:lnTo>
                    <a:pt x="233" y="87"/>
                  </a:lnTo>
                  <a:lnTo>
                    <a:pt x="230" y="107"/>
                  </a:lnTo>
                  <a:lnTo>
                    <a:pt x="223" y="126"/>
                  </a:lnTo>
                  <a:lnTo>
                    <a:pt x="212" y="141"/>
                  </a:lnTo>
                  <a:lnTo>
                    <a:pt x="197" y="152"/>
                  </a:lnTo>
                  <a:lnTo>
                    <a:pt x="182" y="159"/>
                  </a:lnTo>
                  <a:lnTo>
                    <a:pt x="166" y="161"/>
                  </a:lnTo>
                  <a:lnTo>
                    <a:pt x="150" y="159"/>
                  </a:lnTo>
                  <a:lnTo>
                    <a:pt x="137" y="154"/>
                  </a:lnTo>
                  <a:lnTo>
                    <a:pt x="127" y="143"/>
                  </a:lnTo>
                  <a:lnTo>
                    <a:pt x="117" y="127"/>
                  </a:lnTo>
                  <a:lnTo>
                    <a:pt x="106" y="143"/>
                  </a:lnTo>
                  <a:lnTo>
                    <a:pt x="93" y="154"/>
                  </a:lnTo>
                  <a:lnTo>
                    <a:pt x="80" y="159"/>
                  </a:lnTo>
                  <a:lnTo>
                    <a:pt x="64" y="161"/>
                  </a:lnTo>
                  <a:lnTo>
                    <a:pt x="50" y="159"/>
                  </a:lnTo>
                  <a:lnTo>
                    <a:pt x="34" y="152"/>
                  </a:lnTo>
                  <a:lnTo>
                    <a:pt x="20" y="141"/>
                  </a:lnTo>
                  <a:lnTo>
                    <a:pt x="10" y="125"/>
                  </a:lnTo>
                  <a:lnTo>
                    <a:pt x="3" y="107"/>
                  </a:lnTo>
                  <a:lnTo>
                    <a:pt x="0" y="86"/>
                  </a:lnTo>
                  <a:lnTo>
                    <a:pt x="3" y="64"/>
                  </a:lnTo>
                  <a:lnTo>
                    <a:pt x="11" y="43"/>
                  </a:lnTo>
                  <a:lnTo>
                    <a:pt x="20" y="29"/>
                  </a:lnTo>
                  <a:lnTo>
                    <a:pt x="32" y="18"/>
                  </a:lnTo>
                  <a:lnTo>
                    <a:pt x="44" y="10"/>
                  </a:lnTo>
                  <a:lnTo>
                    <a:pt x="59" y="5"/>
                  </a:lnTo>
                  <a:lnTo>
                    <a:pt x="76" y="2"/>
                  </a:lnTo>
                  <a:lnTo>
                    <a:pt x="9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17"/>
            <p:cNvSpPr>
              <a:spLocks noEditPoints="1"/>
            </p:cNvSpPr>
            <p:nvPr/>
          </p:nvSpPr>
          <p:spPr bwMode="auto">
            <a:xfrm>
              <a:off x="5710" y="713"/>
              <a:ext cx="39" cy="44"/>
            </a:xfrm>
            <a:custGeom>
              <a:avLst/>
              <a:gdLst>
                <a:gd name="T0" fmla="*/ 40 w 78"/>
                <a:gd name="T1" fmla="*/ 11 h 87"/>
                <a:gd name="T2" fmla="*/ 30 w 78"/>
                <a:gd name="T3" fmla="*/ 14 h 87"/>
                <a:gd name="T4" fmla="*/ 22 w 78"/>
                <a:gd name="T5" fmla="*/ 20 h 87"/>
                <a:gd name="T6" fmla="*/ 18 w 78"/>
                <a:gd name="T7" fmla="*/ 28 h 87"/>
                <a:gd name="T8" fmla="*/ 16 w 78"/>
                <a:gd name="T9" fmla="*/ 36 h 87"/>
                <a:gd name="T10" fmla="*/ 63 w 78"/>
                <a:gd name="T11" fmla="*/ 36 h 87"/>
                <a:gd name="T12" fmla="*/ 62 w 78"/>
                <a:gd name="T13" fmla="*/ 28 h 87"/>
                <a:gd name="T14" fmla="*/ 59 w 78"/>
                <a:gd name="T15" fmla="*/ 20 h 87"/>
                <a:gd name="T16" fmla="*/ 52 w 78"/>
                <a:gd name="T17" fmla="*/ 14 h 87"/>
                <a:gd name="T18" fmla="*/ 40 w 78"/>
                <a:gd name="T19" fmla="*/ 11 h 87"/>
                <a:gd name="T20" fmla="*/ 42 w 78"/>
                <a:gd name="T21" fmla="*/ 0 h 87"/>
                <a:gd name="T22" fmla="*/ 56 w 78"/>
                <a:gd name="T23" fmla="*/ 3 h 87"/>
                <a:gd name="T24" fmla="*/ 68 w 78"/>
                <a:gd name="T25" fmla="*/ 10 h 87"/>
                <a:gd name="T26" fmla="*/ 73 w 78"/>
                <a:gd name="T27" fmla="*/ 20 h 87"/>
                <a:gd name="T28" fmla="*/ 78 w 78"/>
                <a:gd name="T29" fmla="*/ 29 h 87"/>
                <a:gd name="T30" fmla="*/ 78 w 78"/>
                <a:gd name="T31" fmla="*/ 39 h 87"/>
                <a:gd name="T32" fmla="*/ 78 w 78"/>
                <a:gd name="T33" fmla="*/ 43 h 87"/>
                <a:gd name="T34" fmla="*/ 78 w 78"/>
                <a:gd name="T35" fmla="*/ 47 h 87"/>
                <a:gd name="T36" fmla="*/ 16 w 78"/>
                <a:gd name="T37" fmla="*/ 47 h 87"/>
                <a:gd name="T38" fmla="*/ 18 w 78"/>
                <a:gd name="T39" fmla="*/ 60 h 87"/>
                <a:gd name="T40" fmla="*/ 25 w 78"/>
                <a:gd name="T41" fmla="*/ 69 h 87"/>
                <a:gd name="T42" fmla="*/ 35 w 78"/>
                <a:gd name="T43" fmla="*/ 73 h 87"/>
                <a:gd name="T44" fmla="*/ 46 w 78"/>
                <a:gd name="T45" fmla="*/ 75 h 87"/>
                <a:gd name="T46" fmla="*/ 60 w 78"/>
                <a:gd name="T47" fmla="*/ 75 h 87"/>
                <a:gd name="T48" fmla="*/ 70 w 78"/>
                <a:gd name="T49" fmla="*/ 71 h 87"/>
                <a:gd name="T50" fmla="*/ 73 w 78"/>
                <a:gd name="T51" fmla="*/ 82 h 87"/>
                <a:gd name="T52" fmla="*/ 62 w 78"/>
                <a:gd name="T53" fmla="*/ 86 h 87"/>
                <a:gd name="T54" fmla="*/ 43 w 78"/>
                <a:gd name="T55" fmla="*/ 87 h 87"/>
                <a:gd name="T56" fmla="*/ 25 w 78"/>
                <a:gd name="T57" fmla="*/ 84 h 87"/>
                <a:gd name="T58" fmla="*/ 12 w 78"/>
                <a:gd name="T59" fmla="*/ 76 h 87"/>
                <a:gd name="T60" fmla="*/ 3 w 78"/>
                <a:gd name="T61" fmla="*/ 62 h 87"/>
                <a:gd name="T62" fmla="*/ 0 w 78"/>
                <a:gd name="T63" fmla="*/ 46 h 87"/>
                <a:gd name="T64" fmla="*/ 3 w 78"/>
                <a:gd name="T65" fmla="*/ 28 h 87"/>
                <a:gd name="T66" fmla="*/ 12 w 78"/>
                <a:gd name="T67" fmla="*/ 14 h 87"/>
                <a:gd name="T68" fmla="*/ 25 w 78"/>
                <a:gd name="T69" fmla="*/ 4 h 87"/>
                <a:gd name="T70" fmla="*/ 42 w 78"/>
                <a:gd name="T71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8" h="87">
                  <a:moveTo>
                    <a:pt x="40" y="11"/>
                  </a:moveTo>
                  <a:lnTo>
                    <a:pt x="30" y="14"/>
                  </a:lnTo>
                  <a:lnTo>
                    <a:pt x="22" y="20"/>
                  </a:lnTo>
                  <a:lnTo>
                    <a:pt x="18" y="28"/>
                  </a:lnTo>
                  <a:lnTo>
                    <a:pt x="16" y="36"/>
                  </a:lnTo>
                  <a:lnTo>
                    <a:pt x="63" y="36"/>
                  </a:lnTo>
                  <a:lnTo>
                    <a:pt x="62" y="28"/>
                  </a:lnTo>
                  <a:lnTo>
                    <a:pt x="59" y="20"/>
                  </a:lnTo>
                  <a:lnTo>
                    <a:pt x="52" y="14"/>
                  </a:lnTo>
                  <a:lnTo>
                    <a:pt x="40" y="11"/>
                  </a:lnTo>
                  <a:close/>
                  <a:moveTo>
                    <a:pt x="42" y="0"/>
                  </a:moveTo>
                  <a:lnTo>
                    <a:pt x="56" y="3"/>
                  </a:lnTo>
                  <a:lnTo>
                    <a:pt x="68" y="10"/>
                  </a:lnTo>
                  <a:lnTo>
                    <a:pt x="73" y="20"/>
                  </a:lnTo>
                  <a:lnTo>
                    <a:pt x="78" y="29"/>
                  </a:lnTo>
                  <a:lnTo>
                    <a:pt x="78" y="39"/>
                  </a:lnTo>
                  <a:lnTo>
                    <a:pt x="78" y="43"/>
                  </a:lnTo>
                  <a:lnTo>
                    <a:pt x="78" y="47"/>
                  </a:lnTo>
                  <a:lnTo>
                    <a:pt x="16" y="47"/>
                  </a:lnTo>
                  <a:lnTo>
                    <a:pt x="18" y="60"/>
                  </a:lnTo>
                  <a:lnTo>
                    <a:pt x="25" y="69"/>
                  </a:lnTo>
                  <a:lnTo>
                    <a:pt x="35" y="73"/>
                  </a:lnTo>
                  <a:lnTo>
                    <a:pt x="46" y="75"/>
                  </a:lnTo>
                  <a:lnTo>
                    <a:pt x="60" y="75"/>
                  </a:lnTo>
                  <a:lnTo>
                    <a:pt x="70" y="71"/>
                  </a:lnTo>
                  <a:lnTo>
                    <a:pt x="73" y="82"/>
                  </a:lnTo>
                  <a:lnTo>
                    <a:pt x="62" y="86"/>
                  </a:lnTo>
                  <a:lnTo>
                    <a:pt x="43" y="87"/>
                  </a:lnTo>
                  <a:lnTo>
                    <a:pt x="25" y="84"/>
                  </a:lnTo>
                  <a:lnTo>
                    <a:pt x="12" y="76"/>
                  </a:lnTo>
                  <a:lnTo>
                    <a:pt x="3" y="62"/>
                  </a:lnTo>
                  <a:lnTo>
                    <a:pt x="0" y="46"/>
                  </a:lnTo>
                  <a:lnTo>
                    <a:pt x="3" y="28"/>
                  </a:lnTo>
                  <a:lnTo>
                    <a:pt x="12" y="14"/>
                  </a:lnTo>
                  <a:lnTo>
                    <a:pt x="25" y="4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18"/>
            <p:cNvSpPr>
              <a:spLocks/>
            </p:cNvSpPr>
            <p:nvPr/>
          </p:nvSpPr>
          <p:spPr bwMode="auto">
            <a:xfrm>
              <a:off x="5754" y="694"/>
              <a:ext cx="55" cy="62"/>
            </a:xfrm>
            <a:custGeom>
              <a:avLst/>
              <a:gdLst>
                <a:gd name="T0" fmla="*/ 97 w 110"/>
                <a:gd name="T1" fmla="*/ 0 h 124"/>
                <a:gd name="T2" fmla="*/ 103 w 110"/>
                <a:gd name="T3" fmla="*/ 0 h 124"/>
                <a:gd name="T4" fmla="*/ 107 w 110"/>
                <a:gd name="T5" fmla="*/ 1 h 124"/>
                <a:gd name="T6" fmla="*/ 110 w 110"/>
                <a:gd name="T7" fmla="*/ 2 h 124"/>
                <a:gd name="T8" fmla="*/ 108 w 110"/>
                <a:gd name="T9" fmla="*/ 13 h 124"/>
                <a:gd name="T10" fmla="*/ 105 w 110"/>
                <a:gd name="T11" fmla="*/ 13 h 124"/>
                <a:gd name="T12" fmla="*/ 103 w 110"/>
                <a:gd name="T13" fmla="*/ 12 h 124"/>
                <a:gd name="T14" fmla="*/ 98 w 110"/>
                <a:gd name="T15" fmla="*/ 12 h 124"/>
                <a:gd name="T16" fmla="*/ 90 w 110"/>
                <a:gd name="T17" fmla="*/ 13 h 124"/>
                <a:gd name="T18" fmla="*/ 84 w 110"/>
                <a:gd name="T19" fmla="*/ 19 h 124"/>
                <a:gd name="T20" fmla="*/ 81 w 110"/>
                <a:gd name="T21" fmla="*/ 27 h 124"/>
                <a:gd name="T22" fmla="*/ 81 w 110"/>
                <a:gd name="T23" fmla="*/ 36 h 124"/>
                <a:gd name="T24" fmla="*/ 81 w 110"/>
                <a:gd name="T25" fmla="*/ 40 h 124"/>
                <a:gd name="T26" fmla="*/ 103 w 110"/>
                <a:gd name="T27" fmla="*/ 40 h 124"/>
                <a:gd name="T28" fmla="*/ 103 w 110"/>
                <a:gd name="T29" fmla="*/ 52 h 124"/>
                <a:gd name="T30" fmla="*/ 81 w 110"/>
                <a:gd name="T31" fmla="*/ 52 h 124"/>
                <a:gd name="T32" fmla="*/ 81 w 110"/>
                <a:gd name="T33" fmla="*/ 124 h 124"/>
                <a:gd name="T34" fmla="*/ 65 w 110"/>
                <a:gd name="T35" fmla="*/ 124 h 124"/>
                <a:gd name="T36" fmla="*/ 65 w 110"/>
                <a:gd name="T37" fmla="*/ 52 h 124"/>
                <a:gd name="T38" fmla="*/ 28 w 110"/>
                <a:gd name="T39" fmla="*/ 52 h 124"/>
                <a:gd name="T40" fmla="*/ 28 w 110"/>
                <a:gd name="T41" fmla="*/ 124 h 124"/>
                <a:gd name="T42" fmla="*/ 12 w 110"/>
                <a:gd name="T43" fmla="*/ 124 h 124"/>
                <a:gd name="T44" fmla="*/ 12 w 110"/>
                <a:gd name="T45" fmla="*/ 52 h 124"/>
                <a:gd name="T46" fmla="*/ 0 w 110"/>
                <a:gd name="T47" fmla="*/ 52 h 124"/>
                <a:gd name="T48" fmla="*/ 0 w 110"/>
                <a:gd name="T49" fmla="*/ 40 h 124"/>
                <a:gd name="T50" fmla="*/ 12 w 110"/>
                <a:gd name="T51" fmla="*/ 40 h 124"/>
                <a:gd name="T52" fmla="*/ 12 w 110"/>
                <a:gd name="T53" fmla="*/ 38 h 124"/>
                <a:gd name="T54" fmla="*/ 14 w 110"/>
                <a:gd name="T55" fmla="*/ 22 h 124"/>
                <a:gd name="T56" fmla="*/ 21 w 110"/>
                <a:gd name="T57" fmla="*/ 9 h 124"/>
                <a:gd name="T58" fmla="*/ 25 w 110"/>
                <a:gd name="T59" fmla="*/ 7 h 124"/>
                <a:gd name="T60" fmla="*/ 31 w 110"/>
                <a:gd name="T61" fmla="*/ 4 h 124"/>
                <a:gd name="T62" fmla="*/ 37 w 110"/>
                <a:gd name="T63" fmla="*/ 2 h 124"/>
                <a:gd name="T64" fmla="*/ 44 w 110"/>
                <a:gd name="T65" fmla="*/ 2 h 124"/>
                <a:gd name="T66" fmla="*/ 50 w 110"/>
                <a:gd name="T67" fmla="*/ 2 h 124"/>
                <a:gd name="T68" fmla="*/ 54 w 110"/>
                <a:gd name="T69" fmla="*/ 4 h 124"/>
                <a:gd name="T70" fmla="*/ 57 w 110"/>
                <a:gd name="T71" fmla="*/ 5 h 124"/>
                <a:gd name="T72" fmla="*/ 54 w 110"/>
                <a:gd name="T73" fmla="*/ 16 h 124"/>
                <a:gd name="T74" fmla="*/ 50 w 110"/>
                <a:gd name="T75" fmla="*/ 15 h 124"/>
                <a:gd name="T76" fmla="*/ 44 w 110"/>
                <a:gd name="T77" fmla="*/ 13 h 124"/>
                <a:gd name="T78" fmla="*/ 35 w 110"/>
                <a:gd name="T79" fmla="*/ 16 h 124"/>
                <a:gd name="T80" fmla="*/ 31 w 110"/>
                <a:gd name="T81" fmla="*/ 20 h 124"/>
                <a:gd name="T82" fmla="*/ 28 w 110"/>
                <a:gd name="T83" fmla="*/ 27 h 124"/>
                <a:gd name="T84" fmla="*/ 28 w 110"/>
                <a:gd name="T85" fmla="*/ 37 h 124"/>
                <a:gd name="T86" fmla="*/ 28 w 110"/>
                <a:gd name="T87" fmla="*/ 40 h 124"/>
                <a:gd name="T88" fmla="*/ 65 w 110"/>
                <a:gd name="T89" fmla="*/ 40 h 124"/>
                <a:gd name="T90" fmla="*/ 65 w 110"/>
                <a:gd name="T91" fmla="*/ 37 h 124"/>
                <a:gd name="T92" fmla="*/ 65 w 110"/>
                <a:gd name="T93" fmla="*/ 26 h 124"/>
                <a:gd name="T94" fmla="*/ 70 w 110"/>
                <a:gd name="T95" fmla="*/ 15 h 124"/>
                <a:gd name="T96" fmla="*/ 75 w 110"/>
                <a:gd name="T97" fmla="*/ 8 h 124"/>
                <a:gd name="T98" fmla="*/ 80 w 110"/>
                <a:gd name="T99" fmla="*/ 4 h 124"/>
                <a:gd name="T100" fmla="*/ 85 w 110"/>
                <a:gd name="T101" fmla="*/ 1 h 124"/>
                <a:gd name="T102" fmla="*/ 91 w 110"/>
                <a:gd name="T103" fmla="*/ 0 h 124"/>
                <a:gd name="T104" fmla="*/ 97 w 110"/>
                <a:gd name="T105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0" h="124">
                  <a:moveTo>
                    <a:pt x="97" y="0"/>
                  </a:moveTo>
                  <a:lnTo>
                    <a:pt x="103" y="0"/>
                  </a:lnTo>
                  <a:lnTo>
                    <a:pt x="107" y="1"/>
                  </a:lnTo>
                  <a:lnTo>
                    <a:pt x="110" y="2"/>
                  </a:lnTo>
                  <a:lnTo>
                    <a:pt x="108" y="13"/>
                  </a:lnTo>
                  <a:lnTo>
                    <a:pt x="105" y="13"/>
                  </a:lnTo>
                  <a:lnTo>
                    <a:pt x="103" y="12"/>
                  </a:lnTo>
                  <a:lnTo>
                    <a:pt x="98" y="12"/>
                  </a:lnTo>
                  <a:lnTo>
                    <a:pt x="90" y="13"/>
                  </a:lnTo>
                  <a:lnTo>
                    <a:pt x="84" y="19"/>
                  </a:lnTo>
                  <a:lnTo>
                    <a:pt x="81" y="27"/>
                  </a:lnTo>
                  <a:lnTo>
                    <a:pt x="81" y="36"/>
                  </a:lnTo>
                  <a:lnTo>
                    <a:pt x="81" y="40"/>
                  </a:lnTo>
                  <a:lnTo>
                    <a:pt x="103" y="40"/>
                  </a:lnTo>
                  <a:lnTo>
                    <a:pt x="103" y="52"/>
                  </a:lnTo>
                  <a:lnTo>
                    <a:pt x="81" y="52"/>
                  </a:lnTo>
                  <a:lnTo>
                    <a:pt x="81" y="124"/>
                  </a:lnTo>
                  <a:lnTo>
                    <a:pt x="65" y="124"/>
                  </a:lnTo>
                  <a:lnTo>
                    <a:pt x="65" y="52"/>
                  </a:lnTo>
                  <a:lnTo>
                    <a:pt x="28" y="52"/>
                  </a:lnTo>
                  <a:lnTo>
                    <a:pt x="28" y="124"/>
                  </a:lnTo>
                  <a:lnTo>
                    <a:pt x="12" y="124"/>
                  </a:lnTo>
                  <a:lnTo>
                    <a:pt x="12" y="52"/>
                  </a:lnTo>
                  <a:lnTo>
                    <a:pt x="0" y="52"/>
                  </a:lnTo>
                  <a:lnTo>
                    <a:pt x="0" y="40"/>
                  </a:lnTo>
                  <a:lnTo>
                    <a:pt x="12" y="40"/>
                  </a:lnTo>
                  <a:lnTo>
                    <a:pt x="12" y="38"/>
                  </a:lnTo>
                  <a:lnTo>
                    <a:pt x="14" y="22"/>
                  </a:lnTo>
                  <a:lnTo>
                    <a:pt x="21" y="9"/>
                  </a:lnTo>
                  <a:lnTo>
                    <a:pt x="25" y="7"/>
                  </a:lnTo>
                  <a:lnTo>
                    <a:pt x="31" y="4"/>
                  </a:lnTo>
                  <a:lnTo>
                    <a:pt x="37" y="2"/>
                  </a:lnTo>
                  <a:lnTo>
                    <a:pt x="44" y="2"/>
                  </a:lnTo>
                  <a:lnTo>
                    <a:pt x="50" y="2"/>
                  </a:lnTo>
                  <a:lnTo>
                    <a:pt x="54" y="4"/>
                  </a:lnTo>
                  <a:lnTo>
                    <a:pt x="57" y="5"/>
                  </a:lnTo>
                  <a:lnTo>
                    <a:pt x="54" y="16"/>
                  </a:lnTo>
                  <a:lnTo>
                    <a:pt x="50" y="15"/>
                  </a:lnTo>
                  <a:lnTo>
                    <a:pt x="44" y="13"/>
                  </a:lnTo>
                  <a:lnTo>
                    <a:pt x="35" y="16"/>
                  </a:lnTo>
                  <a:lnTo>
                    <a:pt x="31" y="20"/>
                  </a:lnTo>
                  <a:lnTo>
                    <a:pt x="28" y="27"/>
                  </a:lnTo>
                  <a:lnTo>
                    <a:pt x="28" y="37"/>
                  </a:lnTo>
                  <a:lnTo>
                    <a:pt x="28" y="40"/>
                  </a:lnTo>
                  <a:lnTo>
                    <a:pt x="65" y="40"/>
                  </a:lnTo>
                  <a:lnTo>
                    <a:pt x="65" y="37"/>
                  </a:lnTo>
                  <a:lnTo>
                    <a:pt x="65" y="26"/>
                  </a:lnTo>
                  <a:lnTo>
                    <a:pt x="70" y="15"/>
                  </a:lnTo>
                  <a:lnTo>
                    <a:pt x="75" y="8"/>
                  </a:lnTo>
                  <a:lnTo>
                    <a:pt x="80" y="4"/>
                  </a:lnTo>
                  <a:lnTo>
                    <a:pt x="85" y="1"/>
                  </a:lnTo>
                  <a:lnTo>
                    <a:pt x="91" y="0"/>
                  </a:lnTo>
                  <a:lnTo>
                    <a:pt x="97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Line 19"/>
            <p:cNvSpPr>
              <a:spLocks noChangeShapeType="1"/>
            </p:cNvSpPr>
            <p:nvPr/>
          </p:nvSpPr>
          <p:spPr bwMode="auto">
            <a:xfrm>
              <a:off x="5619" y="624"/>
              <a:ext cx="83" cy="0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Line 20"/>
            <p:cNvSpPr>
              <a:spLocks noChangeShapeType="1"/>
            </p:cNvSpPr>
            <p:nvPr/>
          </p:nvSpPr>
          <p:spPr bwMode="auto">
            <a:xfrm flipH="1" flipV="1">
              <a:off x="5678" y="601"/>
              <a:ext cx="24" cy="23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Line 21"/>
            <p:cNvSpPr>
              <a:spLocks noChangeShapeType="1"/>
            </p:cNvSpPr>
            <p:nvPr/>
          </p:nvSpPr>
          <p:spPr bwMode="auto">
            <a:xfrm flipH="1" flipV="1">
              <a:off x="4647" y="1530"/>
              <a:ext cx="11" cy="23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Line 22"/>
            <p:cNvSpPr>
              <a:spLocks noChangeShapeType="1"/>
            </p:cNvSpPr>
            <p:nvPr/>
          </p:nvSpPr>
          <p:spPr bwMode="auto">
            <a:xfrm flipH="1" flipV="1">
              <a:off x="4634" y="1508"/>
              <a:ext cx="13" cy="2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Line 23"/>
            <p:cNvSpPr>
              <a:spLocks noChangeShapeType="1"/>
            </p:cNvSpPr>
            <p:nvPr/>
          </p:nvSpPr>
          <p:spPr bwMode="auto">
            <a:xfrm flipH="1" flipV="1">
              <a:off x="4619" y="1489"/>
              <a:ext cx="15" cy="1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Line 24"/>
            <p:cNvSpPr>
              <a:spLocks noChangeShapeType="1"/>
            </p:cNvSpPr>
            <p:nvPr/>
          </p:nvSpPr>
          <p:spPr bwMode="auto">
            <a:xfrm flipH="1" flipV="1">
              <a:off x="4603" y="1472"/>
              <a:ext cx="16" cy="17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Line 25"/>
            <p:cNvSpPr>
              <a:spLocks noChangeShapeType="1"/>
            </p:cNvSpPr>
            <p:nvPr/>
          </p:nvSpPr>
          <p:spPr bwMode="auto">
            <a:xfrm flipH="1" flipV="1">
              <a:off x="4583" y="1457"/>
              <a:ext cx="20" cy="15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Line 26"/>
            <p:cNvSpPr>
              <a:spLocks noChangeShapeType="1"/>
            </p:cNvSpPr>
            <p:nvPr/>
          </p:nvSpPr>
          <p:spPr bwMode="auto">
            <a:xfrm flipH="1" flipV="1">
              <a:off x="4562" y="1445"/>
              <a:ext cx="21" cy="1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Line 27"/>
            <p:cNvSpPr>
              <a:spLocks noChangeShapeType="1"/>
            </p:cNvSpPr>
            <p:nvPr/>
          </p:nvSpPr>
          <p:spPr bwMode="auto">
            <a:xfrm flipH="1" flipV="1">
              <a:off x="4538" y="1434"/>
              <a:ext cx="24" cy="1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Line 28"/>
            <p:cNvSpPr>
              <a:spLocks noChangeShapeType="1"/>
            </p:cNvSpPr>
            <p:nvPr/>
          </p:nvSpPr>
          <p:spPr bwMode="auto">
            <a:xfrm flipH="1" flipV="1">
              <a:off x="4512" y="1426"/>
              <a:ext cx="26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Line 29"/>
            <p:cNvSpPr>
              <a:spLocks noChangeShapeType="1"/>
            </p:cNvSpPr>
            <p:nvPr/>
          </p:nvSpPr>
          <p:spPr bwMode="auto">
            <a:xfrm flipH="1" flipV="1">
              <a:off x="4484" y="1420"/>
              <a:ext cx="28" cy="6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Line 30"/>
            <p:cNvSpPr>
              <a:spLocks noChangeShapeType="1"/>
            </p:cNvSpPr>
            <p:nvPr/>
          </p:nvSpPr>
          <p:spPr bwMode="auto">
            <a:xfrm flipH="1" flipV="1">
              <a:off x="4453" y="1417"/>
              <a:ext cx="31" cy="3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Line 31"/>
            <p:cNvSpPr>
              <a:spLocks noChangeShapeType="1"/>
            </p:cNvSpPr>
            <p:nvPr/>
          </p:nvSpPr>
          <p:spPr bwMode="auto">
            <a:xfrm flipH="1" flipV="1">
              <a:off x="4419" y="1415"/>
              <a:ext cx="34" cy="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32"/>
            <p:cNvSpPr>
              <a:spLocks noEditPoints="1"/>
            </p:cNvSpPr>
            <p:nvPr/>
          </p:nvSpPr>
          <p:spPr bwMode="auto">
            <a:xfrm>
              <a:off x="4463" y="1468"/>
              <a:ext cx="85" cy="136"/>
            </a:xfrm>
            <a:custGeom>
              <a:avLst/>
              <a:gdLst>
                <a:gd name="T0" fmla="*/ 37 w 168"/>
                <a:gd name="T1" fmla="*/ 174 h 272"/>
                <a:gd name="T2" fmla="*/ 45 w 168"/>
                <a:gd name="T3" fmla="*/ 221 h 272"/>
                <a:gd name="T4" fmla="*/ 55 w 168"/>
                <a:gd name="T5" fmla="*/ 243 h 272"/>
                <a:gd name="T6" fmla="*/ 65 w 168"/>
                <a:gd name="T7" fmla="*/ 252 h 272"/>
                <a:gd name="T8" fmla="*/ 78 w 168"/>
                <a:gd name="T9" fmla="*/ 258 h 272"/>
                <a:gd name="T10" fmla="*/ 97 w 168"/>
                <a:gd name="T11" fmla="*/ 255 h 272"/>
                <a:gd name="T12" fmla="*/ 118 w 168"/>
                <a:gd name="T13" fmla="*/ 233 h 272"/>
                <a:gd name="T14" fmla="*/ 128 w 168"/>
                <a:gd name="T15" fmla="*/ 193 h 272"/>
                <a:gd name="T16" fmla="*/ 133 w 168"/>
                <a:gd name="T17" fmla="*/ 142 h 272"/>
                <a:gd name="T18" fmla="*/ 84 w 168"/>
                <a:gd name="T19" fmla="*/ 12 h 272"/>
                <a:gd name="T20" fmla="*/ 60 w 168"/>
                <a:gd name="T21" fmla="*/ 23 h 272"/>
                <a:gd name="T22" fmla="*/ 43 w 168"/>
                <a:gd name="T23" fmla="*/ 55 h 272"/>
                <a:gd name="T24" fmla="*/ 37 w 168"/>
                <a:gd name="T25" fmla="*/ 99 h 272"/>
                <a:gd name="T26" fmla="*/ 133 w 168"/>
                <a:gd name="T27" fmla="*/ 130 h 272"/>
                <a:gd name="T28" fmla="*/ 128 w 168"/>
                <a:gd name="T29" fmla="*/ 73 h 272"/>
                <a:gd name="T30" fmla="*/ 114 w 168"/>
                <a:gd name="T31" fmla="*/ 33 h 272"/>
                <a:gd name="T32" fmla="*/ 98 w 168"/>
                <a:gd name="T33" fmla="*/ 16 h 272"/>
                <a:gd name="T34" fmla="*/ 84 w 168"/>
                <a:gd name="T35" fmla="*/ 12 h 272"/>
                <a:gd name="T36" fmla="*/ 105 w 168"/>
                <a:gd name="T37" fmla="*/ 4 h 272"/>
                <a:gd name="T38" fmla="*/ 138 w 168"/>
                <a:gd name="T39" fmla="*/ 29 h 272"/>
                <a:gd name="T40" fmla="*/ 161 w 168"/>
                <a:gd name="T41" fmla="*/ 76 h 272"/>
                <a:gd name="T42" fmla="*/ 168 w 168"/>
                <a:gd name="T43" fmla="*/ 138 h 272"/>
                <a:gd name="T44" fmla="*/ 161 w 168"/>
                <a:gd name="T45" fmla="*/ 197 h 272"/>
                <a:gd name="T46" fmla="*/ 138 w 168"/>
                <a:gd name="T47" fmla="*/ 241 h 272"/>
                <a:gd name="T48" fmla="*/ 104 w 168"/>
                <a:gd name="T49" fmla="*/ 268 h 272"/>
                <a:gd name="T50" fmla="*/ 67 w 168"/>
                <a:gd name="T51" fmla="*/ 269 h 272"/>
                <a:gd name="T52" fmla="*/ 38 w 168"/>
                <a:gd name="T53" fmla="*/ 252 h 272"/>
                <a:gd name="T54" fmla="*/ 17 w 168"/>
                <a:gd name="T55" fmla="*/ 223 h 272"/>
                <a:gd name="T56" fmla="*/ 3 w 168"/>
                <a:gd name="T57" fmla="*/ 175 h 272"/>
                <a:gd name="T58" fmla="*/ 1 w 168"/>
                <a:gd name="T59" fmla="*/ 109 h 272"/>
                <a:gd name="T60" fmla="*/ 17 w 168"/>
                <a:gd name="T61" fmla="*/ 52 h 272"/>
                <a:gd name="T62" fmla="*/ 47 w 168"/>
                <a:gd name="T63" fmla="*/ 14 h 272"/>
                <a:gd name="T64" fmla="*/ 85 w 168"/>
                <a:gd name="T65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272">
                  <a:moveTo>
                    <a:pt x="35" y="142"/>
                  </a:moveTo>
                  <a:lnTo>
                    <a:pt x="37" y="174"/>
                  </a:lnTo>
                  <a:lnTo>
                    <a:pt x="41" y="203"/>
                  </a:lnTo>
                  <a:lnTo>
                    <a:pt x="45" y="221"/>
                  </a:lnTo>
                  <a:lnTo>
                    <a:pt x="53" y="237"/>
                  </a:lnTo>
                  <a:lnTo>
                    <a:pt x="55" y="243"/>
                  </a:lnTo>
                  <a:lnTo>
                    <a:pt x="60" y="248"/>
                  </a:lnTo>
                  <a:lnTo>
                    <a:pt x="65" y="252"/>
                  </a:lnTo>
                  <a:lnTo>
                    <a:pt x="73" y="257"/>
                  </a:lnTo>
                  <a:lnTo>
                    <a:pt x="78" y="258"/>
                  </a:lnTo>
                  <a:lnTo>
                    <a:pt x="85" y="258"/>
                  </a:lnTo>
                  <a:lnTo>
                    <a:pt x="97" y="255"/>
                  </a:lnTo>
                  <a:lnTo>
                    <a:pt x="108" y="247"/>
                  </a:lnTo>
                  <a:lnTo>
                    <a:pt x="118" y="233"/>
                  </a:lnTo>
                  <a:lnTo>
                    <a:pt x="125" y="211"/>
                  </a:lnTo>
                  <a:lnTo>
                    <a:pt x="128" y="193"/>
                  </a:lnTo>
                  <a:lnTo>
                    <a:pt x="131" y="170"/>
                  </a:lnTo>
                  <a:lnTo>
                    <a:pt x="133" y="142"/>
                  </a:lnTo>
                  <a:lnTo>
                    <a:pt x="35" y="142"/>
                  </a:lnTo>
                  <a:close/>
                  <a:moveTo>
                    <a:pt x="84" y="12"/>
                  </a:moveTo>
                  <a:lnTo>
                    <a:pt x="71" y="15"/>
                  </a:lnTo>
                  <a:lnTo>
                    <a:pt x="60" y="23"/>
                  </a:lnTo>
                  <a:lnTo>
                    <a:pt x="50" y="36"/>
                  </a:lnTo>
                  <a:lnTo>
                    <a:pt x="43" y="55"/>
                  </a:lnTo>
                  <a:lnTo>
                    <a:pt x="40" y="74"/>
                  </a:lnTo>
                  <a:lnTo>
                    <a:pt x="37" y="99"/>
                  </a:lnTo>
                  <a:lnTo>
                    <a:pt x="35" y="130"/>
                  </a:lnTo>
                  <a:lnTo>
                    <a:pt x="133" y="130"/>
                  </a:lnTo>
                  <a:lnTo>
                    <a:pt x="131" y="99"/>
                  </a:lnTo>
                  <a:lnTo>
                    <a:pt x="128" y="73"/>
                  </a:lnTo>
                  <a:lnTo>
                    <a:pt x="123" y="52"/>
                  </a:lnTo>
                  <a:lnTo>
                    <a:pt x="114" y="33"/>
                  </a:lnTo>
                  <a:lnTo>
                    <a:pt x="104" y="19"/>
                  </a:lnTo>
                  <a:lnTo>
                    <a:pt x="98" y="16"/>
                  </a:lnTo>
                  <a:lnTo>
                    <a:pt x="91" y="14"/>
                  </a:lnTo>
                  <a:lnTo>
                    <a:pt x="84" y="12"/>
                  </a:lnTo>
                  <a:close/>
                  <a:moveTo>
                    <a:pt x="85" y="0"/>
                  </a:moveTo>
                  <a:lnTo>
                    <a:pt x="105" y="4"/>
                  </a:lnTo>
                  <a:lnTo>
                    <a:pt x="123" y="14"/>
                  </a:lnTo>
                  <a:lnTo>
                    <a:pt x="138" y="29"/>
                  </a:lnTo>
                  <a:lnTo>
                    <a:pt x="151" y="51"/>
                  </a:lnTo>
                  <a:lnTo>
                    <a:pt x="161" y="76"/>
                  </a:lnTo>
                  <a:lnTo>
                    <a:pt x="167" y="105"/>
                  </a:lnTo>
                  <a:lnTo>
                    <a:pt x="168" y="138"/>
                  </a:lnTo>
                  <a:lnTo>
                    <a:pt x="167" y="170"/>
                  </a:lnTo>
                  <a:lnTo>
                    <a:pt x="161" y="197"/>
                  </a:lnTo>
                  <a:lnTo>
                    <a:pt x="153" y="221"/>
                  </a:lnTo>
                  <a:lnTo>
                    <a:pt x="138" y="241"/>
                  </a:lnTo>
                  <a:lnTo>
                    <a:pt x="123" y="258"/>
                  </a:lnTo>
                  <a:lnTo>
                    <a:pt x="104" y="268"/>
                  </a:lnTo>
                  <a:lnTo>
                    <a:pt x="84" y="272"/>
                  </a:lnTo>
                  <a:lnTo>
                    <a:pt x="67" y="269"/>
                  </a:lnTo>
                  <a:lnTo>
                    <a:pt x="51" y="262"/>
                  </a:lnTo>
                  <a:lnTo>
                    <a:pt x="38" y="252"/>
                  </a:lnTo>
                  <a:lnTo>
                    <a:pt x="27" y="239"/>
                  </a:lnTo>
                  <a:lnTo>
                    <a:pt x="17" y="223"/>
                  </a:lnTo>
                  <a:lnTo>
                    <a:pt x="10" y="207"/>
                  </a:lnTo>
                  <a:lnTo>
                    <a:pt x="3" y="175"/>
                  </a:lnTo>
                  <a:lnTo>
                    <a:pt x="0" y="143"/>
                  </a:lnTo>
                  <a:lnTo>
                    <a:pt x="1" y="109"/>
                  </a:lnTo>
                  <a:lnTo>
                    <a:pt x="7" y="79"/>
                  </a:lnTo>
                  <a:lnTo>
                    <a:pt x="17" y="52"/>
                  </a:lnTo>
                  <a:lnTo>
                    <a:pt x="30" y="30"/>
                  </a:lnTo>
                  <a:lnTo>
                    <a:pt x="47" y="14"/>
                  </a:lnTo>
                  <a:lnTo>
                    <a:pt x="64" y="4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33"/>
            <p:cNvSpPr>
              <a:spLocks noEditPoints="1"/>
            </p:cNvSpPr>
            <p:nvPr/>
          </p:nvSpPr>
          <p:spPr bwMode="auto">
            <a:xfrm>
              <a:off x="5507" y="1100"/>
              <a:ext cx="107" cy="108"/>
            </a:xfrm>
            <a:custGeom>
              <a:avLst/>
              <a:gdLst>
                <a:gd name="T0" fmla="*/ 100 w 213"/>
                <a:gd name="T1" fmla="*/ 53 h 215"/>
                <a:gd name="T2" fmla="*/ 22 w 213"/>
                <a:gd name="T3" fmla="*/ 203 h 215"/>
                <a:gd name="T4" fmla="*/ 171 w 213"/>
                <a:gd name="T5" fmla="*/ 203 h 215"/>
                <a:gd name="T6" fmla="*/ 100 w 213"/>
                <a:gd name="T7" fmla="*/ 53 h 215"/>
                <a:gd name="T8" fmla="*/ 111 w 213"/>
                <a:gd name="T9" fmla="*/ 0 h 215"/>
                <a:gd name="T10" fmla="*/ 213 w 213"/>
                <a:gd name="T11" fmla="*/ 215 h 215"/>
                <a:gd name="T12" fmla="*/ 0 w 213"/>
                <a:gd name="T13" fmla="*/ 215 h 215"/>
                <a:gd name="T14" fmla="*/ 111 w 213"/>
                <a:gd name="T15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3" h="215">
                  <a:moveTo>
                    <a:pt x="100" y="53"/>
                  </a:moveTo>
                  <a:lnTo>
                    <a:pt x="22" y="203"/>
                  </a:lnTo>
                  <a:lnTo>
                    <a:pt x="171" y="203"/>
                  </a:lnTo>
                  <a:lnTo>
                    <a:pt x="100" y="53"/>
                  </a:lnTo>
                  <a:close/>
                  <a:moveTo>
                    <a:pt x="111" y="0"/>
                  </a:moveTo>
                  <a:lnTo>
                    <a:pt x="213" y="215"/>
                  </a:lnTo>
                  <a:lnTo>
                    <a:pt x="0" y="215"/>
                  </a:lnTo>
                  <a:lnTo>
                    <a:pt x="11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34"/>
            <p:cNvSpPr>
              <a:spLocks/>
            </p:cNvSpPr>
            <p:nvPr/>
          </p:nvSpPr>
          <p:spPr bwMode="auto">
            <a:xfrm>
              <a:off x="5623" y="1135"/>
              <a:ext cx="110" cy="75"/>
            </a:xfrm>
            <a:custGeom>
              <a:avLst/>
              <a:gdLst>
                <a:gd name="T0" fmla="*/ 90 w 220"/>
                <a:gd name="T1" fmla="*/ 6 h 152"/>
                <a:gd name="T2" fmla="*/ 62 w 220"/>
                <a:gd name="T3" fmla="*/ 15 h 152"/>
                <a:gd name="T4" fmla="*/ 42 w 220"/>
                <a:gd name="T5" fmla="*/ 40 h 152"/>
                <a:gd name="T6" fmla="*/ 34 w 220"/>
                <a:gd name="T7" fmla="*/ 80 h 152"/>
                <a:gd name="T8" fmla="*/ 39 w 220"/>
                <a:gd name="T9" fmla="*/ 119 h 152"/>
                <a:gd name="T10" fmla="*/ 50 w 220"/>
                <a:gd name="T11" fmla="*/ 135 h 152"/>
                <a:gd name="T12" fmla="*/ 60 w 220"/>
                <a:gd name="T13" fmla="*/ 141 h 152"/>
                <a:gd name="T14" fmla="*/ 74 w 220"/>
                <a:gd name="T15" fmla="*/ 141 h 152"/>
                <a:gd name="T16" fmla="*/ 89 w 220"/>
                <a:gd name="T17" fmla="*/ 133 h 152"/>
                <a:gd name="T18" fmla="*/ 106 w 220"/>
                <a:gd name="T19" fmla="*/ 104 h 152"/>
                <a:gd name="T20" fmla="*/ 94 w 220"/>
                <a:gd name="T21" fmla="*/ 77 h 152"/>
                <a:gd name="T22" fmla="*/ 93 w 220"/>
                <a:gd name="T23" fmla="*/ 60 h 152"/>
                <a:gd name="T24" fmla="*/ 100 w 220"/>
                <a:gd name="T25" fmla="*/ 33 h 152"/>
                <a:gd name="T26" fmla="*/ 106 w 220"/>
                <a:gd name="T27" fmla="*/ 29 h 152"/>
                <a:gd name="T28" fmla="*/ 113 w 220"/>
                <a:gd name="T29" fmla="*/ 29 h 152"/>
                <a:gd name="T30" fmla="*/ 119 w 220"/>
                <a:gd name="T31" fmla="*/ 33 h 152"/>
                <a:gd name="T32" fmla="*/ 127 w 220"/>
                <a:gd name="T33" fmla="*/ 60 h 152"/>
                <a:gd name="T34" fmla="*/ 116 w 220"/>
                <a:gd name="T35" fmla="*/ 104 h 152"/>
                <a:gd name="T36" fmla="*/ 132 w 220"/>
                <a:gd name="T37" fmla="*/ 133 h 152"/>
                <a:gd name="T38" fmla="*/ 144 w 220"/>
                <a:gd name="T39" fmla="*/ 140 h 152"/>
                <a:gd name="T40" fmla="*/ 159 w 220"/>
                <a:gd name="T41" fmla="*/ 140 h 152"/>
                <a:gd name="T42" fmla="*/ 170 w 220"/>
                <a:gd name="T43" fmla="*/ 134 h 152"/>
                <a:gd name="T44" fmla="*/ 182 w 220"/>
                <a:gd name="T45" fmla="*/ 119 h 152"/>
                <a:gd name="T46" fmla="*/ 186 w 220"/>
                <a:gd name="T47" fmla="*/ 83 h 152"/>
                <a:gd name="T48" fmla="*/ 177 w 220"/>
                <a:gd name="T49" fmla="*/ 36 h 152"/>
                <a:gd name="T50" fmla="*/ 150 w 220"/>
                <a:gd name="T51" fmla="*/ 10 h 152"/>
                <a:gd name="T52" fmla="*/ 129 w 220"/>
                <a:gd name="T53" fmla="*/ 0 h 152"/>
                <a:gd name="T54" fmla="*/ 179 w 220"/>
                <a:gd name="T55" fmla="*/ 8 h 152"/>
                <a:gd name="T56" fmla="*/ 209 w 220"/>
                <a:gd name="T57" fmla="*/ 37 h 152"/>
                <a:gd name="T58" fmla="*/ 220 w 220"/>
                <a:gd name="T59" fmla="*/ 82 h 152"/>
                <a:gd name="T60" fmla="*/ 212 w 220"/>
                <a:gd name="T61" fmla="*/ 117 h 152"/>
                <a:gd name="T62" fmla="*/ 187 w 220"/>
                <a:gd name="T63" fmla="*/ 144 h 152"/>
                <a:gd name="T64" fmla="*/ 157 w 220"/>
                <a:gd name="T65" fmla="*/ 152 h 152"/>
                <a:gd name="T66" fmla="*/ 130 w 220"/>
                <a:gd name="T67" fmla="*/ 144 h 152"/>
                <a:gd name="T68" fmla="*/ 110 w 220"/>
                <a:gd name="T69" fmla="*/ 120 h 152"/>
                <a:gd name="T70" fmla="*/ 89 w 220"/>
                <a:gd name="T71" fmla="*/ 144 h 152"/>
                <a:gd name="T72" fmla="*/ 62 w 220"/>
                <a:gd name="T73" fmla="*/ 152 h 152"/>
                <a:gd name="T74" fmla="*/ 33 w 220"/>
                <a:gd name="T75" fmla="*/ 144 h 152"/>
                <a:gd name="T76" fmla="*/ 9 w 220"/>
                <a:gd name="T77" fmla="*/ 117 h 152"/>
                <a:gd name="T78" fmla="*/ 0 w 220"/>
                <a:gd name="T79" fmla="*/ 80 h 152"/>
                <a:gd name="T80" fmla="*/ 10 w 220"/>
                <a:gd name="T81" fmla="*/ 40 h 152"/>
                <a:gd name="T82" fmla="*/ 30 w 220"/>
                <a:gd name="T83" fmla="*/ 17 h 152"/>
                <a:gd name="T84" fmla="*/ 56 w 220"/>
                <a:gd name="T85" fmla="*/ 4 h 152"/>
                <a:gd name="T86" fmla="*/ 90 w 220"/>
                <a:gd name="T8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20" h="152">
                  <a:moveTo>
                    <a:pt x="90" y="0"/>
                  </a:moveTo>
                  <a:lnTo>
                    <a:pt x="90" y="6"/>
                  </a:lnTo>
                  <a:lnTo>
                    <a:pt x="74" y="8"/>
                  </a:lnTo>
                  <a:lnTo>
                    <a:pt x="62" y="15"/>
                  </a:lnTo>
                  <a:lnTo>
                    <a:pt x="50" y="26"/>
                  </a:lnTo>
                  <a:lnTo>
                    <a:pt x="42" y="40"/>
                  </a:lnTo>
                  <a:lnTo>
                    <a:pt x="36" y="58"/>
                  </a:lnTo>
                  <a:lnTo>
                    <a:pt x="34" y="80"/>
                  </a:lnTo>
                  <a:lnTo>
                    <a:pt x="34" y="101"/>
                  </a:lnTo>
                  <a:lnTo>
                    <a:pt x="39" y="119"/>
                  </a:lnTo>
                  <a:lnTo>
                    <a:pt x="46" y="131"/>
                  </a:lnTo>
                  <a:lnTo>
                    <a:pt x="50" y="135"/>
                  </a:lnTo>
                  <a:lnTo>
                    <a:pt x="54" y="138"/>
                  </a:lnTo>
                  <a:lnTo>
                    <a:pt x="60" y="141"/>
                  </a:lnTo>
                  <a:lnTo>
                    <a:pt x="67" y="141"/>
                  </a:lnTo>
                  <a:lnTo>
                    <a:pt x="74" y="141"/>
                  </a:lnTo>
                  <a:lnTo>
                    <a:pt x="82" y="138"/>
                  </a:lnTo>
                  <a:lnTo>
                    <a:pt x="89" y="133"/>
                  </a:lnTo>
                  <a:lnTo>
                    <a:pt x="97" y="122"/>
                  </a:lnTo>
                  <a:lnTo>
                    <a:pt x="106" y="104"/>
                  </a:lnTo>
                  <a:lnTo>
                    <a:pt x="99" y="88"/>
                  </a:lnTo>
                  <a:lnTo>
                    <a:pt x="94" y="77"/>
                  </a:lnTo>
                  <a:lnTo>
                    <a:pt x="93" y="68"/>
                  </a:lnTo>
                  <a:lnTo>
                    <a:pt x="93" y="60"/>
                  </a:lnTo>
                  <a:lnTo>
                    <a:pt x="94" y="46"/>
                  </a:lnTo>
                  <a:lnTo>
                    <a:pt x="100" y="33"/>
                  </a:lnTo>
                  <a:lnTo>
                    <a:pt x="103" y="31"/>
                  </a:lnTo>
                  <a:lnTo>
                    <a:pt x="106" y="29"/>
                  </a:lnTo>
                  <a:lnTo>
                    <a:pt x="110" y="28"/>
                  </a:lnTo>
                  <a:lnTo>
                    <a:pt x="113" y="29"/>
                  </a:lnTo>
                  <a:lnTo>
                    <a:pt x="117" y="31"/>
                  </a:lnTo>
                  <a:lnTo>
                    <a:pt x="119" y="33"/>
                  </a:lnTo>
                  <a:lnTo>
                    <a:pt x="124" y="46"/>
                  </a:lnTo>
                  <a:lnTo>
                    <a:pt x="127" y="60"/>
                  </a:lnTo>
                  <a:lnTo>
                    <a:pt x="124" y="79"/>
                  </a:lnTo>
                  <a:lnTo>
                    <a:pt x="116" y="104"/>
                  </a:lnTo>
                  <a:lnTo>
                    <a:pt x="123" y="122"/>
                  </a:lnTo>
                  <a:lnTo>
                    <a:pt x="132" y="133"/>
                  </a:lnTo>
                  <a:lnTo>
                    <a:pt x="139" y="137"/>
                  </a:lnTo>
                  <a:lnTo>
                    <a:pt x="144" y="140"/>
                  </a:lnTo>
                  <a:lnTo>
                    <a:pt x="153" y="140"/>
                  </a:lnTo>
                  <a:lnTo>
                    <a:pt x="159" y="140"/>
                  </a:lnTo>
                  <a:lnTo>
                    <a:pt x="164" y="138"/>
                  </a:lnTo>
                  <a:lnTo>
                    <a:pt x="170" y="134"/>
                  </a:lnTo>
                  <a:lnTo>
                    <a:pt x="174" y="130"/>
                  </a:lnTo>
                  <a:lnTo>
                    <a:pt x="182" y="119"/>
                  </a:lnTo>
                  <a:lnTo>
                    <a:pt x="184" y="104"/>
                  </a:lnTo>
                  <a:lnTo>
                    <a:pt x="186" y="83"/>
                  </a:lnTo>
                  <a:lnTo>
                    <a:pt x="184" y="57"/>
                  </a:lnTo>
                  <a:lnTo>
                    <a:pt x="177" y="36"/>
                  </a:lnTo>
                  <a:lnTo>
                    <a:pt x="164" y="20"/>
                  </a:lnTo>
                  <a:lnTo>
                    <a:pt x="150" y="10"/>
                  </a:lnTo>
                  <a:lnTo>
                    <a:pt x="129" y="6"/>
                  </a:lnTo>
                  <a:lnTo>
                    <a:pt x="129" y="0"/>
                  </a:lnTo>
                  <a:lnTo>
                    <a:pt x="156" y="2"/>
                  </a:lnTo>
                  <a:lnTo>
                    <a:pt x="179" y="8"/>
                  </a:lnTo>
                  <a:lnTo>
                    <a:pt x="196" y="21"/>
                  </a:lnTo>
                  <a:lnTo>
                    <a:pt x="209" y="37"/>
                  </a:lnTo>
                  <a:lnTo>
                    <a:pt x="217" y="58"/>
                  </a:lnTo>
                  <a:lnTo>
                    <a:pt x="220" y="82"/>
                  </a:lnTo>
                  <a:lnTo>
                    <a:pt x="219" y="101"/>
                  </a:lnTo>
                  <a:lnTo>
                    <a:pt x="212" y="117"/>
                  </a:lnTo>
                  <a:lnTo>
                    <a:pt x="200" y="133"/>
                  </a:lnTo>
                  <a:lnTo>
                    <a:pt x="187" y="144"/>
                  </a:lnTo>
                  <a:lnTo>
                    <a:pt x="172" y="149"/>
                  </a:lnTo>
                  <a:lnTo>
                    <a:pt x="157" y="152"/>
                  </a:lnTo>
                  <a:lnTo>
                    <a:pt x="143" y="149"/>
                  </a:lnTo>
                  <a:lnTo>
                    <a:pt x="130" y="144"/>
                  </a:lnTo>
                  <a:lnTo>
                    <a:pt x="120" y="134"/>
                  </a:lnTo>
                  <a:lnTo>
                    <a:pt x="110" y="120"/>
                  </a:lnTo>
                  <a:lnTo>
                    <a:pt x="100" y="134"/>
                  </a:lnTo>
                  <a:lnTo>
                    <a:pt x="89" y="144"/>
                  </a:lnTo>
                  <a:lnTo>
                    <a:pt x="76" y="149"/>
                  </a:lnTo>
                  <a:lnTo>
                    <a:pt x="62" y="152"/>
                  </a:lnTo>
                  <a:lnTo>
                    <a:pt x="47" y="149"/>
                  </a:lnTo>
                  <a:lnTo>
                    <a:pt x="33" y="144"/>
                  </a:lnTo>
                  <a:lnTo>
                    <a:pt x="20" y="133"/>
                  </a:lnTo>
                  <a:lnTo>
                    <a:pt x="9" y="117"/>
                  </a:lnTo>
                  <a:lnTo>
                    <a:pt x="3" y="100"/>
                  </a:lnTo>
                  <a:lnTo>
                    <a:pt x="0" y="80"/>
                  </a:lnTo>
                  <a:lnTo>
                    <a:pt x="3" y="60"/>
                  </a:lnTo>
                  <a:lnTo>
                    <a:pt x="10" y="40"/>
                  </a:lnTo>
                  <a:lnTo>
                    <a:pt x="19" y="28"/>
                  </a:lnTo>
                  <a:lnTo>
                    <a:pt x="30" y="17"/>
                  </a:lnTo>
                  <a:lnTo>
                    <a:pt x="43" y="8"/>
                  </a:lnTo>
                  <a:lnTo>
                    <a:pt x="56" y="4"/>
                  </a:lnTo>
                  <a:lnTo>
                    <a:pt x="72" y="2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35"/>
            <p:cNvSpPr>
              <a:spLocks/>
            </p:cNvSpPr>
            <p:nvPr/>
          </p:nvSpPr>
          <p:spPr bwMode="auto">
            <a:xfrm>
              <a:off x="5004" y="1880"/>
              <a:ext cx="120" cy="83"/>
            </a:xfrm>
            <a:custGeom>
              <a:avLst/>
              <a:gdLst>
                <a:gd name="T0" fmla="*/ 99 w 242"/>
                <a:gd name="T1" fmla="*/ 7 h 167"/>
                <a:gd name="T2" fmla="*/ 67 w 242"/>
                <a:gd name="T3" fmla="*/ 18 h 167"/>
                <a:gd name="T4" fmla="*/ 44 w 242"/>
                <a:gd name="T5" fmla="*/ 44 h 167"/>
                <a:gd name="T6" fmla="*/ 37 w 242"/>
                <a:gd name="T7" fmla="*/ 88 h 167"/>
                <a:gd name="T8" fmla="*/ 43 w 242"/>
                <a:gd name="T9" fmla="*/ 130 h 167"/>
                <a:gd name="T10" fmla="*/ 54 w 242"/>
                <a:gd name="T11" fmla="*/ 149 h 167"/>
                <a:gd name="T12" fmla="*/ 66 w 242"/>
                <a:gd name="T13" fmla="*/ 155 h 167"/>
                <a:gd name="T14" fmla="*/ 84 w 242"/>
                <a:gd name="T15" fmla="*/ 153 h 167"/>
                <a:gd name="T16" fmla="*/ 106 w 242"/>
                <a:gd name="T17" fmla="*/ 134 h 167"/>
                <a:gd name="T18" fmla="*/ 107 w 242"/>
                <a:gd name="T19" fmla="*/ 97 h 167"/>
                <a:gd name="T20" fmla="*/ 102 w 242"/>
                <a:gd name="T21" fmla="*/ 79 h 167"/>
                <a:gd name="T22" fmla="*/ 102 w 242"/>
                <a:gd name="T23" fmla="*/ 66 h 167"/>
                <a:gd name="T24" fmla="*/ 110 w 242"/>
                <a:gd name="T25" fmla="*/ 37 h 167"/>
                <a:gd name="T26" fmla="*/ 116 w 242"/>
                <a:gd name="T27" fmla="*/ 32 h 167"/>
                <a:gd name="T28" fmla="*/ 124 w 242"/>
                <a:gd name="T29" fmla="*/ 32 h 167"/>
                <a:gd name="T30" fmla="*/ 130 w 242"/>
                <a:gd name="T31" fmla="*/ 37 h 167"/>
                <a:gd name="T32" fmla="*/ 139 w 242"/>
                <a:gd name="T33" fmla="*/ 65 h 167"/>
                <a:gd name="T34" fmla="*/ 133 w 242"/>
                <a:gd name="T35" fmla="*/ 95 h 167"/>
                <a:gd name="T36" fmla="*/ 134 w 242"/>
                <a:gd name="T37" fmla="*/ 134 h 167"/>
                <a:gd name="T38" fmla="*/ 154 w 242"/>
                <a:gd name="T39" fmla="*/ 152 h 167"/>
                <a:gd name="T40" fmla="*/ 180 w 242"/>
                <a:gd name="T41" fmla="*/ 151 h 167"/>
                <a:gd name="T42" fmla="*/ 199 w 242"/>
                <a:gd name="T43" fmla="*/ 131 h 167"/>
                <a:gd name="T44" fmla="*/ 204 w 242"/>
                <a:gd name="T45" fmla="*/ 91 h 167"/>
                <a:gd name="T46" fmla="*/ 193 w 242"/>
                <a:gd name="T47" fmla="*/ 40 h 167"/>
                <a:gd name="T48" fmla="*/ 163 w 242"/>
                <a:gd name="T49" fmla="*/ 11 h 167"/>
                <a:gd name="T50" fmla="*/ 142 w 242"/>
                <a:gd name="T51" fmla="*/ 0 h 167"/>
                <a:gd name="T52" fmla="*/ 194 w 242"/>
                <a:gd name="T53" fmla="*/ 10 h 167"/>
                <a:gd name="T54" fmla="*/ 229 w 242"/>
                <a:gd name="T55" fmla="*/ 42 h 167"/>
                <a:gd name="T56" fmla="*/ 242 w 242"/>
                <a:gd name="T57" fmla="*/ 90 h 167"/>
                <a:gd name="T58" fmla="*/ 232 w 242"/>
                <a:gd name="T59" fmla="*/ 130 h 167"/>
                <a:gd name="T60" fmla="*/ 204 w 242"/>
                <a:gd name="T61" fmla="*/ 157 h 167"/>
                <a:gd name="T62" fmla="*/ 172 w 242"/>
                <a:gd name="T63" fmla="*/ 167 h 167"/>
                <a:gd name="T64" fmla="*/ 143 w 242"/>
                <a:gd name="T65" fmla="*/ 159 h 167"/>
                <a:gd name="T66" fmla="*/ 122 w 242"/>
                <a:gd name="T67" fmla="*/ 131 h 167"/>
                <a:gd name="T68" fmla="*/ 97 w 242"/>
                <a:gd name="T69" fmla="*/ 159 h 167"/>
                <a:gd name="T70" fmla="*/ 66 w 242"/>
                <a:gd name="T71" fmla="*/ 167 h 167"/>
                <a:gd name="T72" fmla="*/ 36 w 242"/>
                <a:gd name="T73" fmla="*/ 157 h 167"/>
                <a:gd name="T74" fmla="*/ 10 w 242"/>
                <a:gd name="T75" fmla="*/ 130 h 167"/>
                <a:gd name="T76" fmla="*/ 0 w 242"/>
                <a:gd name="T77" fmla="*/ 88 h 167"/>
                <a:gd name="T78" fmla="*/ 11 w 242"/>
                <a:gd name="T79" fmla="*/ 44 h 167"/>
                <a:gd name="T80" fmla="*/ 33 w 242"/>
                <a:gd name="T81" fmla="*/ 19 h 167"/>
                <a:gd name="T82" fmla="*/ 60 w 242"/>
                <a:gd name="T83" fmla="*/ 4 h 167"/>
                <a:gd name="T84" fmla="*/ 99 w 242"/>
                <a:gd name="T85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42" h="167">
                  <a:moveTo>
                    <a:pt x="99" y="0"/>
                  </a:moveTo>
                  <a:lnTo>
                    <a:pt x="99" y="7"/>
                  </a:lnTo>
                  <a:lnTo>
                    <a:pt x="82" y="10"/>
                  </a:lnTo>
                  <a:lnTo>
                    <a:pt x="67" y="18"/>
                  </a:lnTo>
                  <a:lnTo>
                    <a:pt x="54" y="29"/>
                  </a:lnTo>
                  <a:lnTo>
                    <a:pt x="44" y="44"/>
                  </a:lnTo>
                  <a:lnTo>
                    <a:pt x="39" y="64"/>
                  </a:lnTo>
                  <a:lnTo>
                    <a:pt x="37" y="88"/>
                  </a:lnTo>
                  <a:lnTo>
                    <a:pt x="39" y="112"/>
                  </a:lnTo>
                  <a:lnTo>
                    <a:pt x="43" y="130"/>
                  </a:lnTo>
                  <a:lnTo>
                    <a:pt x="50" y="144"/>
                  </a:lnTo>
                  <a:lnTo>
                    <a:pt x="54" y="149"/>
                  </a:lnTo>
                  <a:lnTo>
                    <a:pt x="60" y="152"/>
                  </a:lnTo>
                  <a:lnTo>
                    <a:pt x="66" y="155"/>
                  </a:lnTo>
                  <a:lnTo>
                    <a:pt x="73" y="155"/>
                  </a:lnTo>
                  <a:lnTo>
                    <a:pt x="84" y="153"/>
                  </a:lnTo>
                  <a:lnTo>
                    <a:pt x="96" y="146"/>
                  </a:lnTo>
                  <a:lnTo>
                    <a:pt x="106" y="134"/>
                  </a:lnTo>
                  <a:lnTo>
                    <a:pt x="114" y="115"/>
                  </a:lnTo>
                  <a:lnTo>
                    <a:pt x="107" y="97"/>
                  </a:lnTo>
                  <a:lnTo>
                    <a:pt x="104" y="84"/>
                  </a:lnTo>
                  <a:lnTo>
                    <a:pt x="102" y="79"/>
                  </a:lnTo>
                  <a:lnTo>
                    <a:pt x="102" y="72"/>
                  </a:lnTo>
                  <a:lnTo>
                    <a:pt x="102" y="66"/>
                  </a:lnTo>
                  <a:lnTo>
                    <a:pt x="103" y="51"/>
                  </a:lnTo>
                  <a:lnTo>
                    <a:pt x="110" y="37"/>
                  </a:lnTo>
                  <a:lnTo>
                    <a:pt x="113" y="35"/>
                  </a:lnTo>
                  <a:lnTo>
                    <a:pt x="116" y="32"/>
                  </a:lnTo>
                  <a:lnTo>
                    <a:pt x="120" y="32"/>
                  </a:lnTo>
                  <a:lnTo>
                    <a:pt x="124" y="32"/>
                  </a:lnTo>
                  <a:lnTo>
                    <a:pt x="127" y="35"/>
                  </a:lnTo>
                  <a:lnTo>
                    <a:pt x="130" y="37"/>
                  </a:lnTo>
                  <a:lnTo>
                    <a:pt x="137" y="50"/>
                  </a:lnTo>
                  <a:lnTo>
                    <a:pt x="139" y="65"/>
                  </a:lnTo>
                  <a:lnTo>
                    <a:pt x="137" y="79"/>
                  </a:lnTo>
                  <a:lnTo>
                    <a:pt x="133" y="95"/>
                  </a:lnTo>
                  <a:lnTo>
                    <a:pt x="126" y="115"/>
                  </a:lnTo>
                  <a:lnTo>
                    <a:pt x="134" y="134"/>
                  </a:lnTo>
                  <a:lnTo>
                    <a:pt x="144" y="145"/>
                  </a:lnTo>
                  <a:lnTo>
                    <a:pt x="154" y="152"/>
                  </a:lnTo>
                  <a:lnTo>
                    <a:pt x="167" y="153"/>
                  </a:lnTo>
                  <a:lnTo>
                    <a:pt x="180" y="151"/>
                  </a:lnTo>
                  <a:lnTo>
                    <a:pt x="192" y="144"/>
                  </a:lnTo>
                  <a:lnTo>
                    <a:pt x="199" y="131"/>
                  </a:lnTo>
                  <a:lnTo>
                    <a:pt x="203" y="113"/>
                  </a:lnTo>
                  <a:lnTo>
                    <a:pt x="204" y="91"/>
                  </a:lnTo>
                  <a:lnTo>
                    <a:pt x="202" y="62"/>
                  </a:lnTo>
                  <a:lnTo>
                    <a:pt x="193" y="40"/>
                  </a:lnTo>
                  <a:lnTo>
                    <a:pt x="180" y="22"/>
                  </a:lnTo>
                  <a:lnTo>
                    <a:pt x="163" y="11"/>
                  </a:lnTo>
                  <a:lnTo>
                    <a:pt x="142" y="7"/>
                  </a:lnTo>
                  <a:lnTo>
                    <a:pt x="142" y="0"/>
                  </a:lnTo>
                  <a:lnTo>
                    <a:pt x="172" y="3"/>
                  </a:lnTo>
                  <a:lnTo>
                    <a:pt x="194" y="10"/>
                  </a:lnTo>
                  <a:lnTo>
                    <a:pt x="213" y="24"/>
                  </a:lnTo>
                  <a:lnTo>
                    <a:pt x="229" y="42"/>
                  </a:lnTo>
                  <a:lnTo>
                    <a:pt x="239" y="65"/>
                  </a:lnTo>
                  <a:lnTo>
                    <a:pt x="242" y="90"/>
                  </a:lnTo>
                  <a:lnTo>
                    <a:pt x="239" y="110"/>
                  </a:lnTo>
                  <a:lnTo>
                    <a:pt x="232" y="130"/>
                  </a:lnTo>
                  <a:lnTo>
                    <a:pt x="220" y="146"/>
                  </a:lnTo>
                  <a:lnTo>
                    <a:pt x="204" y="157"/>
                  </a:lnTo>
                  <a:lnTo>
                    <a:pt x="187" y="164"/>
                  </a:lnTo>
                  <a:lnTo>
                    <a:pt x="172" y="167"/>
                  </a:lnTo>
                  <a:lnTo>
                    <a:pt x="156" y="164"/>
                  </a:lnTo>
                  <a:lnTo>
                    <a:pt x="143" y="159"/>
                  </a:lnTo>
                  <a:lnTo>
                    <a:pt x="132" y="148"/>
                  </a:lnTo>
                  <a:lnTo>
                    <a:pt x="122" y="131"/>
                  </a:lnTo>
                  <a:lnTo>
                    <a:pt x="110" y="148"/>
                  </a:lnTo>
                  <a:lnTo>
                    <a:pt x="97" y="159"/>
                  </a:lnTo>
                  <a:lnTo>
                    <a:pt x="83" y="164"/>
                  </a:lnTo>
                  <a:lnTo>
                    <a:pt x="66" y="167"/>
                  </a:lnTo>
                  <a:lnTo>
                    <a:pt x="52" y="164"/>
                  </a:lnTo>
                  <a:lnTo>
                    <a:pt x="36" y="157"/>
                  </a:lnTo>
                  <a:lnTo>
                    <a:pt x="22" y="146"/>
                  </a:lnTo>
                  <a:lnTo>
                    <a:pt x="10" y="130"/>
                  </a:lnTo>
                  <a:lnTo>
                    <a:pt x="1" y="109"/>
                  </a:lnTo>
                  <a:lnTo>
                    <a:pt x="0" y="88"/>
                  </a:lnTo>
                  <a:lnTo>
                    <a:pt x="3" y="65"/>
                  </a:lnTo>
                  <a:lnTo>
                    <a:pt x="11" y="44"/>
                  </a:lnTo>
                  <a:lnTo>
                    <a:pt x="20" y="30"/>
                  </a:lnTo>
                  <a:lnTo>
                    <a:pt x="33" y="19"/>
                  </a:lnTo>
                  <a:lnTo>
                    <a:pt x="46" y="10"/>
                  </a:lnTo>
                  <a:lnTo>
                    <a:pt x="60" y="4"/>
                  </a:lnTo>
                  <a:lnTo>
                    <a:pt x="77" y="2"/>
                  </a:lnTo>
                  <a:lnTo>
                    <a:pt x="9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36"/>
            <p:cNvSpPr>
              <a:spLocks/>
            </p:cNvSpPr>
            <p:nvPr/>
          </p:nvSpPr>
          <p:spPr bwMode="auto">
            <a:xfrm>
              <a:off x="5135" y="1944"/>
              <a:ext cx="20" cy="58"/>
            </a:xfrm>
            <a:custGeom>
              <a:avLst/>
              <a:gdLst>
                <a:gd name="T0" fmla="*/ 27 w 40"/>
                <a:gd name="T1" fmla="*/ 0 h 116"/>
                <a:gd name="T2" fmla="*/ 40 w 40"/>
                <a:gd name="T3" fmla="*/ 0 h 116"/>
                <a:gd name="T4" fmla="*/ 40 w 40"/>
                <a:gd name="T5" fmla="*/ 116 h 116"/>
                <a:gd name="T6" fmla="*/ 24 w 40"/>
                <a:gd name="T7" fmla="*/ 116 h 116"/>
                <a:gd name="T8" fmla="*/ 24 w 40"/>
                <a:gd name="T9" fmla="*/ 16 h 116"/>
                <a:gd name="T10" fmla="*/ 24 w 40"/>
                <a:gd name="T11" fmla="*/ 16 h 116"/>
                <a:gd name="T12" fmla="*/ 3 w 40"/>
                <a:gd name="T13" fmla="*/ 25 h 116"/>
                <a:gd name="T14" fmla="*/ 0 w 40"/>
                <a:gd name="T15" fmla="*/ 14 h 116"/>
                <a:gd name="T16" fmla="*/ 27 w 40"/>
                <a:gd name="T17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116">
                  <a:moveTo>
                    <a:pt x="27" y="0"/>
                  </a:moveTo>
                  <a:lnTo>
                    <a:pt x="40" y="0"/>
                  </a:lnTo>
                  <a:lnTo>
                    <a:pt x="40" y="116"/>
                  </a:lnTo>
                  <a:lnTo>
                    <a:pt x="24" y="116"/>
                  </a:lnTo>
                  <a:lnTo>
                    <a:pt x="24" y="16"/>
                  </a:lnTo>
                  <a:lnTo>
                    <a:pt x="24" y="16"/>
                  </a:lnTo>
                  <a:lnTo>
                    <a:pt x="3" y="25"/>
                  </a:lnTo>
                  <a:lnTo>
                    <a:pt x="0" y="14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Line 37"/>
            <p:cNvSpPr>
              <a:spLocks noChangeShapeType="1"/>
            </p:cNvSpPr>
            <p:nvPr/>
          </p:nvSpPr>
          <p:spPr bwMode="auto">
            <a:xfrm flipH="1" flipV="1">
              <a:off x="5414" y="1767"/>
              <a:ext cx="40" cy="28"/>
            </a:xfrm>
            <a:prstGeom prst="line">
              <a:avLst/>
            </a:prstGeom>
            <a:noFill/>
            <a:ln w="17463">
              <a:solidFill>
                <a:srgbClr val="FD191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Line 38"/>
            <p:cNvSpPr>
              <a:spLocks noChangeShapeType="1"/>
            </p:cNvSpPr>
            <p:nvPr/>
          </p:nvSpPr>
          <p:spPr bwMode="auto">
            <a:xfrm flipH="1">
              <a:off x="5418" y="1795"/>
              <a:ext cx="37" cy="31"/>
            </a:xfrm>
            <a:prstGeom prst="line">
              <a:avLst/>
            </a:prstGeom>
            <a:noFill/>
            <a:ln w="17463">
              <a:solidFill>
                <a:srgbClr val="FD191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39"/>
            <p:cNvSpPr>
              <a:spLocks/>
            </p:cNvSpPr>
            <p:nvPr/>
          </p:nvSpPr>
          <p:spPr bwMode="auto">
            <a:xfrm>
              <a:off x="5705" y="1848"/>
              <a:ext cx="95" cy="97"/>
            </a:xfrm>
            <a:custGeom>
              <a:avLst/>
              <a:gdLst>
                <a:gd name="T0" fmla="*/ 4 w 192"/>
                <a:gd name="T1" fmla="*/ 0 h 194"/>
                <a:gd name="T2" fmla="*/ 46 w 192"/>
                <a:gd name="T3" fmla="*/ 0 h 194"/>
                <a:gd name="T4" fmla="*/ 76 w 192"/>
                <a:gd name="T5" fmla="*/ 41 h 194"/>
                <a:gd name="T6" fmla="*/ 87 w 192"/>
                <a:gd name="T7" fmla="*/ 56 h 194"/>
                <a:gd name="T8" fmla="*/ 97 w 192"/>
                <a:gd name="T9" fmla="*/ 73 h 194"/>
                <a:gd name="T10" fmla="*/ 99 w 192"/>
                <a:gd name="T11" fmla="*/ 73 h 194"/>
                <a:gd name="T12" fmla="*/ 119 w 192"/>
                <a:gd name="T13" fmla="*/ 41 h 194"/>
                <a:gd name="T14" fmla="*/ 149 w 192"/>
                <a:gd name="T15" fmla="*/ 0 h 194"/>
                <a:gd name="T16" fmla="*/ 189 w 192"/>
                <a:gd name="T17" fmla="*/ 0 h 194"/>
                <a:gd name="T18" fmla="*/ 119 w 192"/>
                <a:gd name="T19" fmla="*/ 93 h 194"/>
                <a:gd name="T20" fmla="*/ 192 w 192"/>
                <a:gd name="T21" fmla="*/ 194 h 194"/>
                <a:gd name="T22" fmla="*/ 149 w 192"/>
                <a:gd name="T23" fmla="*/ 194 h 194"/>
                <a:gd name="T24" fmla="*/ 117 w 192"/>
                <a:gd name="T25" fmla="*/ 150 h 194"/>
                <a:gd name="T26" fmla="*/ 96 w 192"/>
                <a:gd name="T27" fmla="*/ 117 h 194"/>
                <a:gd name="T28" fmla="*/ 94 w 192"/>
                <a:gd name="T29" fmla="*/ 117 h 194"/>
                <a:gd name="T30" fmla="*/ 84 w 192"/>
                <a:gd name="T31" fmla="*/ 133 h 194"/>
                <a:gd name="T32" fmla="*/ 73 w 192"/>
                <a:gd name="T33" fmla="*/ 150 h 194"/>
                <a:gd name="T34" fmla="*/ 43 w 192"/>
                <a:gd name="T35" fmla="*/ 194 h 194"/>
                <a:gd name="T36" fmla="*/ 0 w 192"/>
                <a:gd name="T37" fmla="*/ 194 h 194"/>
                <a:gd name="T38" fmla="*/ 74 w 192"/>
                <a:gd name="T39" fmla="*/ 95 h 194"/>
                <a:gd name="T40" fmla="*/ 4 w 192"/>
                <a:gd name="T41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2" h="194">
                  <a:moveTo>
                    <a:pt x="4" y="0"/>
                  </a:moveTo>
                  <a:lnTo>
                    <a:pt x="46" y="0"/>
                  </a:lnTo>
                  <a:lnTo>
                    <a:pt x="76" y="41"/>
                  </a:lnTo>
                  <a:lnTo>
                    <a:pt x="87" y="56"/>
                  </a:lnTo>
                  <a:lnTo>
                    <a:pt x="97" y="73"/>
                  </a:lnTo>
                  <a:lnTo>
                    <a:pt x="99" y="73"/>
                  </a:lnTo>
                  <a:lnTo>
                    <a:pt x="119" y="41"/>
                  </a:lnTo>
                  <a:lnTo>
                    <a:pt x="149" y="0"/>
                  </a:lnTo>
                  <a:lnTo>
                    <a:pt x="189" y="0"/>
                  </a:lnTo>
                  <a:lnTo>
                    <a:pt x="119" y="93"/>
                  </a:lnTo>
                  <a:lnTo>
                    <a:pt x="192" y="194"/>
                  </a:lnTo>
                  <a:lnTo>
                    <a:pt x="149" y="194"/>
                  </a:lnTo>
                  <a:lnTo>
                    <a:pt x="117" y="150"/>
                  </a:lnTo>
                  <a:lnTo>
                    <a:pt x="96" y="117"/>
                  </a:lnTo>
                  <a:lnTo>
                    <a:pt x="94" y="117"/>
                  </a:lnTo>
                  <a:lnTo>
                    <a:pt x="84" y="133"/>
                  </a:lnTo>
                  <a:lnTo>
                    <a:pt x="73" y="150"/>
                  </a:lnTo>
                  <a:lnTo>
                    <a:pt x="43" y="194"/>
                  </a:lnTo>
                  <a:lnTo>
                    <a:pt x="0" y="194"/>
                  </a:lnTo>
                  <a:lnTo>
                    <a:pt x="74" y="95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Line 40"/>
            <p:cNvSpPr>
              <a:spLocks noChangeShapeType="1"/>
            </p:cNvSpPr>
            <p:nvPr/>
          </p:nvSpPr>
          <p:spPr bwMode="auto">
            <a:xfrm flipH="1">
              <a:off x="4419" y="1795"/>
              <a:ext cx="1031" cy="0"/>
            </a:xfrm>
            <a:prstGeom prst="line">
              <a:avLst/>
            </a:prstGeom>
            <a:noFill/>
            <a:ln w="17463">
              <a:solidFill>
                <a:srgbClr val="FD191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Line 41"/>
            <p:cNvSpPr>
              <a:spLocks noChangeShapeType="1"/>
            </p:cNvSpPr>
            <p:nvPr/>
          </p:nvSpPr>
          <p:spPr bwMode="auto">
            <a:xfrm flipH="1" flipV="1">
              <a:off x="5704" y="1765"/>
              <a:ext cx="41" cy="2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Line 42"/>
            <p:cNvSpPr>
              <a:spLocks noChangeShapeType="1"/>
            </p:cNvSpPr>
            <p:nvPr/>
          </p:nvSpPr>
          <p:spPr bwMode="auto">
            <a:xfrm flipH="1">
              <a:off x="5708" y="1793"/>
              <a:ext cx="37" cy="3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Line 43"/>
            <p:cNvSpPr>
              <a:spLocks noChangeShapeType="1"/>
            </p:cNvSpPr>
            <p:nvPr/>
          </p:nvSpPr>
          <p:spPr bwMode="auto">
            <a:xfrm flipH="1">
              <a:off x="4387" y="614"/>
              <a:ext cx="29" cy="3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Line 44"/>
            <p:cNvSpPr>
              <a:spLocks noChangeShapeType="1"/>
            </p:cNvSpPr>
            <p:nvPr/>
          </p:nvSpPr>
          <p:spPr bwMode="auto">
            <a:xfrm>
              <a:off x="4417" y="613"/>
              <a:ext cx="33" cy="35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Line 45"/>
            <p:cNvSpPr>
              <a:spLocks noChangeShapeType="1"/>
            </p:cNvSpPr>
            <p:nvPr/>
          </p:nvSpPr>
          <p:spPr bwMode="auto">
            <a:xfrm flipH="1">
              <a:off x="4180" y="1468"/>
              <a:ext cx="1" cy="47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Line 46"/>
            <p:cNvSpPr>
              <a:spLocks noChangeShapeType="1"/>
            </p:cNvSpPr>
            <p:nvPr/>
          </p:nvSpPr>
          <p:spPr bwMode="auto">
            <a:xfrm>
              <a:off x="4180" y="1467"/>
              <a:ext cx="50" cy="1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47"/>
            <p:cNvSpPr>
              <a:spLocks/>
            </p:cNvSpPr>
            <p:nvPr/>
          </p:nvSpPr>
          <p:spPr bwMode="auto">
            <a:xfrm>
              <a:off x="4512" y="590"/>
              <a:ext cx="84" cy="98"/>
            </a:xfrm>
            <a:custGeom>
              <a:avLst/>
              <a:gdLst>
                <a:gd name="T0" fmla="*/ 8 w 167"/>
                <a:gd name="T1" fmla="*/ 0 h 196"/>
                <a:gd name="T2" fmla="*/ 166 w 167"/>
                <a:gd name="T3" fmla="*/ 0 h 196"/>
                <a:gd name="T4" fmla="*/ 166 w 167"/>
                <a:gd name="T5" fmla="*/ 22 h 196"/>
                <a:gd name="T6" fmla="*/ 73 w 167"/>
                <a:gd name="T7" fmla="*/ 136 h 196"/>
                <a:gd name="T8" fmla="*/ 47 w 167"/>
                <a:gd name="T9" fmla="*/ 167 h 196"/>
                <a:gd name="T10" fmla="*/ 47 w 167"/>
                <a:gd name="T11" fmla="*/ 167 h 196"/>
                <a:gd name="T12" fmla="*/ 167 w 167"/>
                <a:gd name="T13" fmla="*/ 167 h 196"/>
                <a:gd name="T14" fmla="*/ 167 w 167"/>
                <a:gd name="T15" fmla="*/ 196 h 196"/>
                <a:gd name="T16" fmla="*/ 0 w 167"/>
                <a:gd name="T17" fmla="*/ 196 h 196"/>
                <a:gd name="T18" fmla="*/ 0 w 167"/>
                <a:gd name="T19" fmla="*/ 176 h 196"/>
                <a:gd name="T20" fmla="*/ 93 w 167"/>
                <a:gd name="T21" fmla="*/ 60 h 196"/>
                <a:gd name="T22" fmla="*/ 107 w 167"/>
                <a:gd name="T23" fmla="*/ 44 h 196"/>
                <a:gd name="T24" fmla="*/ 120 w 167"/>
                <a:gd name="T25" fmla="*/ 29 h 196"/>
                <a:gd name="T26" fmla="*/ 120 w 167"/>
                <a:gd name="T27" fmla="*/ 29 h 196"/>
                <a:gd name="T28" fmla="*/ 8 w 167"/>
                <a:gd name="T29" fmla="*/ 29 h 196"/>
                <a:gd name="T30" fmla="*/ 8 w 167"/>
                <a:gd name="T31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7" h="196">
                  <a:moveTo>
                    <a:pt x="8" y="0"/>
                  </a:moveTo>
                  <a:lnTo>
                    <a:pt x="166" y="0"/>
                  </a:lnTo>
                  <a:lnTo>
                    <a:pt x="166" y="22"/>
                  </a:lnTo>
                  <a:lnTo>
                    <a:pt x="73" y="136"/>
                  </a:lnTo>
                  <a:lnTo>
                    <a:pt x="47" y="167"/>
                  </a:lnTo>
                  <a:lnTo>
                    <a:pt x="47" y="167"/>
                  </a:lnTo>
                  <a:lnTo>
                    <a:pt x="167" y="167"/>
                  </a:lnTo>
                  <a:lnTo>
                    <a:pt x="167" y="196"/>
                  </a:lnTo>
                  <a:lnTo>
                    <a:pt x="0" y="196"/>
                  </a:lnTo>
                  <a:lnTo>
                    <a:pt x="0" y="176"/>
                  </a:lnTo>
                  <a:lnTo>
                    <a:pt x="93" y="60"/>
                  </a:lnTo>
                  <a:lnTo>
                    <a:pt x="107" y="44"/>
                  </a:lnTo>
                  <a:lnTo>
                    <a:pt x="120" y="29"/>
                  </a:lnTo>
                  <a:lnTo>
                    <a:pt x="120" y="29"/>
                  </a:lnTo>
                  <a:lnTo>
                    <a:pt x="8" y="2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Line 48"/>
            <p:cNvSpPr>
              <a:spLocks noChangeShapeType="1"/>
            </p:cNvSpPr>
            <p:nvPr/>
          </p:nvSpPr>
          <p:spPr bwMode="auto">
            <a:xfrm>
              <a:off x="5952" y="626"/>
              <a:ext cx="84" cy="0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Line 49"/>
            <p:cNvSpPr>
              <a:spLocks noChangeShapeType="1"/>
            </p:cNvSpPr>
            <p:nvPr/>
          </p:nvSpPr>
          <p:spPr bwMode="auto">
            <a:xfrm flipH="1" flipV="1">
              <a:off x="6012" y="603"/>
              <a:ext cx="24" cy="23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50"/>
            <p:cNvSpPr>
              <a:spLocks/>
            </p:cNvSpPr>
            <p:nvPr/>
          </p:nvSpPr>
          <p:spPr bwMode="auto">
            <a:xfrm>
              <a:off x="5960" y="662"/>
              <a:ext cx="64" cy="73"/>
            </a:xfrm>
            <a:custGeom>
              <a:avLst/>
              <a:gdLst>
                <a:gd name="T0" fmla="*/ 7 w 127"/>
                <a:gd name="T1" fmla="*/ 0 h 146"/>
                <a:gd name="T2" fmla="*/ 125 w 127"/>
                <a:gd name="T3" fmla="*/ 0 h 146"/>
                <a:gd name="T4" fmla="*/ 125 w 127"/>
                <a:gd name="T5" fmla="*/ 17 h 146"/>
                <a:gd name="T6" fmla="*/ 55 w 127"/>
                <a:gd name="T7" fmla="*/ 101 h 146"/>
                <a:gd name="T8" fmla="*/ 35 w 127"/>
                <a:gd name="T9" fmla="*/ 124 h 146"/>
                <a:gd name="T10" fmla="*/ 35 w 127"/>
                <a:gd name="T11" fmla="*/ 124 h 146"/>
                <a:gd name="T12" fmla="*/ 127 w 127"/>
                <a:gd name="T13" fmla="*/ 124 h 146"/>
                <a:gd name="T14" fmla="*/ 127 w 127"/>
                <a:gd name="T15" fmla="*/ 146 h 146"/>
                <a:gd name="T16" fmla="*/ 0 w 127"/>
                <a:gd name="T17" fmla="*/ 146 h 146"/>
                <a:gd name="T18" fmla="*/ 0 w 127"/>
                <a:gd name="T19" fmla="*/ 131 h 146"/>
                <a:gd name="T20" fmla="*/ 70 w 127"/>
                <a:gd name="T21" fmla="*/ 44 h 146"/>
                <a:gd name="T22" fmla="*/ 91 w 127"/>
                <a:gd name="T23" fmla="*/ 22 h 146"/>
                <a:gd name="T24" fmla="*/ 91 w 127"/>
                <a:gd name="T25" fmla="*/ 21 h 146"/>
                <a:gd name="T26" fmla="*/ 7 w 127"/>
                <a:gd name="T27" fmla="*/ 21 h 146"/>
                <a:gd name="T28" fmla="*/ 7 w 127"/>
                <a:gd name="T2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7" h="146">
                  <a:moveTo>
                    <a:pt x="7" y="0"/>
                  </a:moveTo>
                  <a:lnTo>
                    <a:pt x="125" y="0"/>
                  </a:lnTo>
                  <a:lnTo>
                    <a:pt x="125" y="17"/>
                  </a:lnTo>
                  <a:lnTo>
                    <a:pt x="55" y="101"/>
                  </a:lnTo>
                  <a:lnTo>
                    <a:pt x="35" y="124"/>
                  </a:lnTo>
                  <a:lnTo>
                    <a:pt x="35" y="124"/>
                  </a:lnTo>
                  <a:lnTo>
                    <a:pt x="127" y="124"/>
                  </a:lnTo>
                  <a:lnTo>
                    <a:pt x="127" y="146"/>
                  </a:lnTo>
                  <a:lnTo>
                    <a:pt x="0" y="146"/>
                  </a:lnTo>
                  <a:lnTo>
                    <a:pt x="0" y="131"/>
                  </a:lnTo>
                  <a:lnTo>
                    <a:pt x="70" y="44"/>
                  </a:lnTo>
                  <a:lnTo>
                    <a:pt x="91" y="22"/>
                  </a:lnTo>
                  <a:lnTo>
                    <a:pt x="91" y="21"/>
                  </a:lnTo>
                  <a:lnTo>
                    <a:pt x="7" y="21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51"/>
            <p:cNvSpPr>
              <a:spLocks noEditPoints="1"/>
            </p:cNvSpPr>
            <p:nvPr/>
          </p:nvSpPr>
          <p:spPr bwMode="auto">
            <a:xfrm>
              <a:off x="6044" y="722"/>
              <a:ext cx="39" cy="43"/>
            </a:xfrm>
            <a:custGeom>
              <a:avLst/>
              <a:gdLst>
                <a:gd name="T0" fmla="*/ 40 w 78"/>
                <a:gd name="T1" fmla="*/ 10 h 86"/>
                <a:gd name="T2" fmla="*/ 30 w 78"/>
                <a:gd name="T3" fmla="*/ 13 h 86"/>
                <a:gd name="T4" fmla="*/ 23 w 78"/>
                <a:gd name="T5" fmla="*/ 18 h 86"/>
                <a:gd name="T6" fmla="*/ 18 w 78"/>
                <a:gd name="T7" fmla="*/ 26 h 86"/>
                <a:gd name="T8" fmla="*/ 16 w 78"/>
                <a:gd name="T9" fmla="*/ 35 h 86"/>
                <a:gd name="T10" fmla="*/ 63 w 78"/>
                <a:gd name="T11" fmla="*/ 35 h 86"/>
                <a:gd name="T12" fmla="*/ 61 w 78"/>
                <a:gd name="T13" fmla="*/ 26 h 86"/>
                <a:gd name="T14" fmla="*/ 58 w 78"/>
                <a:gd name="T15" fmla="*/ 20 h 86"/>
                <a:gd name="T16" fmla="*/ 51 w 78"/>
                <a:gd name="T17" fmla="*/ 13 h 86"/>
                <a:gd name="T18" fmla="*/ 40 w 78"/>
                <a:gd name="T19" fmla="*/ 10 h 86"/>
                <a:gd name="T20" fmla="*/ 41 w 78"/>
                <a:gd name="T21" fmla="*/ 0 h 86"/>
                <a:gd name="T22" fmla="*/ 57 w 78"/>
                <a:gd name="T23" fmla="*/ 3 h 86"/>
                <a:gd name="T24" fmla="*/ 67 w 78"/>
                <a:gd name="T25" fmla="*/ 8 h 86"/>
                <a:gd name="T26" fmla="*/ 74 w 78"/>
                <a:gd name="T27" fmla="*/ 18 h 86"/>
                <a:gd name="T28" fmla="*/ 77 w 78"/>
                <a:gd name="T29" fmla="*/ 29 h 86"/>
                <a:gd name="T30" fmla="*/ 78 w 78"/>
                <a:gd name="T31" fmla="*/ 39 h 86"/>
                <a:gd name="T32" fmla="*/ 78 w 78"/>
                <a:gd name="T33" fmla="*/ 43 h 86"/>
                <a:gd name="T34" fmla="*/ 77 w 78"/>
                <a:gd name="T35" fmla="*/ 46 h 86"/>
                <a:gd name="T36" fmla="*/ 16 w 78"/>
                <a:gd name="T37" fmla="*/ 46 h 86"/>
                <a:gd name="T38" fmla="*/ 18 w 78"/>
                <a:gd name="T39" fmla="*/ 58 h 86"/>
                <a:gd name="T40" fmla="*/ 24 w 78"/>
                <a:gd name="T41" fmla="*/ 68 h 86"/>
                <a:gd name="T42" fmla="*/ 34 w 78"/>
                <a:gd name="T43" fmla="*/ 73 h 86"/>
                <a:gd name="T44" fmla="*/ 46 w 78"/>
                <a:gd name="T45" fmla="*/ 75 h 86"/>
                <a:gd name="T46" fmla="*/ 60 w 78"/>
                <a:gd name="T47" fmla="*/ 73 h 86"/>
                <a:gd name="T48" fmla="*/ 70 w 78"/>
                <a:gd name="T49" fmla="*/ 71 h 86"/>
                <a:gd name="T50" fmla="*/ 73 w 78"/>
                <a:gd name="T51" fmla="*/ 82 h 86"/>
                <a:gd name="T52" fmla="*/ 61 w 78"/>
                <a:gd name="T53" fmla="*/ 84 h 86"/>
                <a:gd name="T54" fmla="*/ 44 w 78"/>
                <a:gd name="T55" fmla="*/ 86 h 86"/>
                <a:gd name="T56" fmla="*/ 26 w 78"/>
                <a:gd name="T57" fmla="*/ 83 h 86"/>
                <a:gd name="T58" fmla="*/ 11 w 78"/>
                <a:gd name="T59" fmla="*/ 75 h 86"/>
                <a:gd name="T60" fmla="*/ 3 w 78"/>
                <a:gd name="T61" fmla="*/ 61 h 86"/>
                <a:gd name="T62" fmla="*/ 0 w 78"/>
                <a:gd name="T63" fmla="*/ 44 h 86"/>
                <a:gd name="T64" fmla="*/ 3 w 78"/>
                <a:gd name="T65" fmla="*/ 26 h 86"/>
                <a:gd name="T66" fmla="*/ 11 w 78"/>
                <a:gd name="T67" fmla="*/ 13 h 86"/>
                <a:gd name="T68" fmla="*/ 24 w 78"/>
                <a:gd name="T69" fmla="*/ 3 h 86"/>
                <a:gd name="T70" fmla="*/ 41 w 78"/>
                <a:gd name="T71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8" h="86">
                  <a:moveTo>
                    <a:pt x="40" y="10"/>
                  </a:moveTo>
                  <a:lnTo>
                    <a:pt x="30" y="13"/>
                  </a:lnTo>
                  <a:lnTo>
                    <a:pt x="23" y="18"/>
                  </a:lnTo>
                  <a:lnTo>
                    <a:pt x="18" y="26"/>
                  </a:lnTo>
                  <a:lnTo>
                    <a:pt x="16" y="35"/>
                  </a:lnTo>
                  <a:lnTo>
                    <a:pt x="63" y="35"/>
                  </a:lnTo>
                  <a:lnTo>
                    <a:pt x="61" y="26"/>
                  </a:lnTo>
                  <a:lnTo>
                    <a:pt x="58" y="20"/>
                  </a:lnTo>
                  <a:lnTo>
                    <a:pt x="51" y="13"/>
                  </a:lnTo>
                  <a:lnTo>
                    <a:pt x="40" y="10"/>
                  </a:lnTo>
                  <a:close/>
                  <a:moveTo>
                    <a:pt x="41" y="0"/>
                  </a:moveTo>
                  <a:lnTo>
                    <a:pt x="57" y="3"/>
                  </a:lnTo>
                  <a:lnTo>
                    <a:pt x="67" y="8"/>
                  </a:lnTo>
                  <a:lnTo>
                    <a:pt x="74" y="18"/>
                  </a:lnTo>
                  <a:lnTo>
                    <a:pt x="77" y="29"/>
                  </a:lnTo>
                  <a:lnTo>
                    <a:pt x="78" y="39"/>
                  </a:lnTo>
                  <a:lnTo>
                    <a:pt x="78" y="43"/>
                  </a:lnTo>
                  <a:lnTo>
                    <a:pt x="77" y="46"/>
                  </a:lnTo>
                  <a:lnTo>
                    <a:pt x="16" y="46"/>
                  </a:lnTo>
                  <a:lnTo>
                    <a:pt x="18" y="58"/>
                  </a:lnTo>
                  <a:lnTo>
                    <a:pt x="24" y="68"/>
                  </a:lnTo>
                  <a:lnTo>
                    <a:pt x="34" y="73"/>
                  </a:lnTo>
                  <a:lnTo>
                    <a:pt x="46" y="75"/>
                  </a:lnTo>
                  <a:lnTo>
                    <a:pt x="60" y="73"/>
                  </a:lnTo>
                  <a:lnTo>
                    <a:pt x="70" y="71"/>
                  </a:lnTo>
                  <a:lnTo>
                    <a:pt x="73" y="82"/>
                  </a:lnTo>
                  <a:lnTo>
                    <a:pt x="61" y="84"/>
                  </a:lnTo>
                  <a:lnTo>
                    <a:pt x="44" y="86"/>
                  </a:lnTo>
                  <a:lnTo>
                    <a:pt x="26" y="83"/>
                  </a:lnTo>
                  <a:lnTo>
                    <a:pt x="11" y="75"/>
                  </a:lnTo>
                  <a:lnTo>
                    <a:pt x="3" y="61"/>
                  </a:lnTo>
                  <a:lnTo>
                    <a:pt x="0" y="44"/>
                  </a:lnTo>
                  <a:lnTo>
                    <a:pt x="3" y="26"/>
                  </a:lnTo>
                  <a:lnTo>
                    <a:pt x="11" y="13"/>
                  </a:lnTo>
                  <a:lnTo>
                    <a:pt x="24" y="3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344" name="Freeform 52"/>
            <p:cNvSpPr>
              <a:spLocks/>
            </p:cNvSpPr>
            <p:nvPr/>
          </p:nvSpPr>
          <p:spPr bwMode="auto">
            <a:xfrm>
              <a:off x="6087" y="702"/>
              <a:ext cx="56" cy="62"/>
            </a:xfrm>
            <a:custGeom>
              <a:avLst/>
              <a:gdLst>
                <a:gd name="T0" fmla="*/ 97 w 111"/>
                <a:gd name="T1" fmla="*/ 0 h 124"/>
                <a:gd name="T2" fmla="*/ 103 w 111"/>
                <a:gd name="T3" fmla="*/ 2 h 124"/>
                <a:gd name="T4" fmla="*/ 107 w 111"/>
                <a:gd name="T5" fmla="*/ 2 h 124"/>
                <a:gd name="T6" fmla="*/ 111 w 111"/>
                <a:gd name="T7" fmla="*/ 3 h 124"/>
                <a:gd name="T8" fmla="*/ 109 w 111"/>
                <a:gd name="T9" fmla="*/ 15 h 124"/>
                <a:gd name="T10" fmla="*/ 107 w 111"/>
                <a:gd name="T11" fmla="*/ 14 h 124"/>
                <a:gd name="T12" fmla="*/ 103 w 111"/>
                <a:gd name="T13" fmla="*/ 13 h 124"/>
                <a:gd name="T14" fmla="*/ 99 w 111"/>
                <a:gd name="T15" fmla="*/ 13 h 124"/>
                <a:gd name="T16" fmla="*/ 90 w 111"/>
                <a:gd name="T17" fmla="*/ 15 h 124"/>
                <a:gd name="T18" fmla="*/ 86 w 111"/>
                <a:gd name="T19" fmla="*/ 20 h 124"/>
                <a:gd name="T20" fmla="*/ 83 w 111"/>
                <a:gd name="T21" fmla="*/ 28 h 124"/>
                <a:gd name="T22" fmla="*/ 81 w 111"/>
                <a:gd name="T23" fmla="*/ 37 h 124"/>
                <a:gd name="T24" fmla="*/ 81 w 111"/>
                <a:gd name="T25" fmla="*/ 42 h 124"/>
                <a:gd name="T26" fmla="*/ 103 w 111"/>
                <a:gd name="T27" fmla="*/ 42 h 124"/>
                <a:gd name="T28" fmla="*/ 103 w 111"/>
                <a:gd name="T29" fmla="*/ 53 h 124"/>
                <a:gd name="T30" fmla="*/ 81 w 111"/>
                <a:gd name="T31" fmla="*/ 53 h 124"/>
                <a:gd name="T32" fmla="*/ 81 w 111"/>
                <a:gd name="T33" fmla="*/ 124 h 124"/>
                <a:gd name="T34" fmla="*/ 66 w 111"/>
                <a:gd name="T35" fmla="*/ 124 h 124"/>
                <a:gd name="T36" fmla="*/ 66 w 111"/>
                <a:gd name="T37" fmla="*/ 53 h 124"/>
                <a:gd name="T38" fmla="*/ 29 w 111"/>
                <a:gd name="T39" fmla="*/ 53 h 124"/>
                <a:gd name="T40" fmla="*/ 29 w 111"/>
                <a:gd name="T41" fmla="*/ 124 h 124"/>
                <a:gd name="T42" fmla="*/ 13 w 111"/>
                <a:gd name="T43" fmla="*/ 124 h 124"/>
                <a:gd name="T44" fmla="*/ 13 w 111"/>
                <a:gd name="T45" fmla="*/ 53 h 124"/>
                <a:gd name="T46" fmla="*/ 0 w 111"/>
                <a:gd name="T47" fmla="*/ 53 h 124"/>
                <a:gd name="T48" fmla="*/ 0 w 111"/>
                <a:gd name="T49" fmla="*/ 42 h 124"/>
                <a:gd name="T50" fmla="*/ 13 w 111"/>
                <a:gd name="T51" fmla="*/ 42 h 124"/>
                <a:gd name="T52" fmla="*/ 13 w 111"/>
                <a:gd name="T53" fmla="*/ 39 h 124"/>
                <a:gd name="T54" fmla="*/ 16 w 111"/>
                <a:gd name="T55" fmla="*/ 22 h 124"/>
                <a:gd name="T56" fmla="*/ 23 w 111"/>
                <a:gd name="T57" fmla="*/ 11 h 124"/>
                <a:gd name="T58" fmla="*/ 27 w 111"/>
                <a:gd name="T59" fmla="*/ 7 h 124"/>
                <a:gd name="T60" fmla="*/ 31 w 111"/>
                <a:gd name="T61" fmla="*/ 4 h 124"/>
                <a:gd name="T62" fmla="*/ 39 w 111"/>
                <a:gd name="T63" fmla="*/ 3 h 124"/>
                <a:gd name="T64" fmla="*/ 44 w 111"/>
                <a:gd name="T65" fmla="*/ 3 h 124"/>
                <a:gd name="T66" fmla="*/ 50 w 111"/>
                <a:gd name="T67" fmla="*/ 3 h 124"/>
                <a:gd name="T68" fmla="*/ 54 w 111"/>
                <a:gd name="T69" fmla="*/ 4 h 124"/>
                <a:gd name="T70" fmla="*/ 57 w 111"/>
                <a:gd name="T71" fmla="*/ 6 h 124"/>
                <a:gd name="T72" fmla="*/ 54 w 111"/>
                <a:gd name="T73" fmla="*/ 17 h 124"/>
                <a:gd name="T74" fmla="*/ 50 w 111"/>
                <a:gd name="T75" fmla="*/ 15 h 124"/>
                <a:gd name="T76" fmla="*/ 44 w 111"/>
                <a:gd name="T77" fmla="*/ 15 h 124"/>
                <a:gd name="T78" fmla="*/ 37 w 111"/>
                <a:gd name="T79" fmla="*/ 17 h 124"/>
                <a:gd name="T80" fmla="*/ 31 w 111"/>
                <a:gd name="T81" fmla="*/ 21 h 124"/>
                <a:gd name="T82" fmla="*/ 30 w 111"/>
                <a:gd name="T83" fmla="*/ 29 h 124"/>
                <a:gd name="T84" fmla="*/ 29 w 111"/>
                <a:gd name="T85" fmla="*/ 37 h 124"/>
                <a:gd name="T86" fmla="*/ 29 w 111"/>
                <a:gd name="T87" fmla="*/ 42 h 124"/>
                <a:gd name="T88" fmla="*/ 66 w 111"/>
                <a:gd name="T89" fmla="*/ 42 h 124"/>
                <a:gd name="T90" fmla="*/ 66 w 111"/>
                <a:gd name="T91" fmla="*/ 37 h 124"/>
                <a:gd name="T92" fmla="*/ 67 w 111"/>
                <a:gd name="T93" fmla="*/ 26 h 124"/>
                <a:gd name="T94" fmla="*/ 70 w 111"/>
                <a:gd name="T95" fmla="*/ 17 h 124"/>
                <a:gd name="T96" fmla="*/ 76 w 111"/>
                <a:gd name="T97" fmla="*/ 8 h 124"/>
                <a:gd name="T98" fmla="*/ 81 w 111"/>
                <a:gd name="T99" fmla="*/ 4 h 124"/>
                <a:gd name="T100" fmla="*/ 86 w 111"/>
                <a:gd name="T101" fmla="*/ 3 h 124"/>
                <a:gd name="T102" fmla="*/ 91 w 111"/>
                <a:gd name="T103" fmla="*/ 2 h 124"/>
                <a:gd name="T104" fmla="*/ 97 w 111"/>
                <a:gd name="T105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1" h="124">
                  <a:moveTo>
                    <a:pt x="97" y="0"/>
                  </a:moveTo>
                  <a:lnTo>
                    <a:pt x="103" y="2"/>
                  </a:lnTo>
                  <a:lnTo>
                    <a:pt x="107" y="2"/>
                  </a:lnTo>
                  <a:lnTo>
                    <a:pt x="111" y="3"/>
                  </a:lnTo>
                  <a:lnTo>
                    <a:pt x="109" y="15"/>
                  </a:lnTo>
                  <a:lnTo>
                    <a:pt x="107" y="14"/>
                  </a:lnTo>
                  <a:lnTo>
                    <a:pt x="103" y="13"/>
                  </a:lnTo>
                  <a:lnTo>
                    <a:pt x="99" y="13"/>
                  </a:lnTo>
                  <a:lnTo>
                    <a:pt x="90" y="15"/>
                  </a:lnTo>
                  <a:lnTo>
                    <a:pt x="86" y="20"/>
                  </a:lnTo>
                  <a:lnTo>
                    <a:pt x="83" y="28"/>
                  </a:lnTo>
                  <a:lnTo>
                    <a:pt x="81" y="37"/>
                  </a:lnTo>
                  <a:lnTo>
                    <a:pt x="81" y="42"/>
                  </a:lnTo>
                  <a:lnTo>
                    <a:pt x="103" y="42"/>
                  </a:lnTo>
                  <a:lnTo>
                    <a:pt x="103" y="53"/>
                  </a:lnTo>
                  <a:lnTo>
                    <a:pt x="81" y="53"/>
                  </a:lnTo>
                  <a:lnTo>
                    <a:pt x="81" y="124"/>
                  </a:lnTo>
                  <a:lnTo>
                    <a:pt x="66" y="124"/>
                  </a:lnTo>
                  <a:lnTo>
                    <a:pt x="66" y="53"/>
                  </a:lnTo>
                  <a:lnTo>
                    <a:pt x="29" y="53"/>
                  </a:lnTo>
                  <a:lnTo>
                    <a:pt x="29" y="124"/>
                  </a:lnTo>
                  <a:lnTo>
                    <a:pt x="13" y="124"/>
                  </a:lnTo>
                  <a:lnTo>
                    <a:pt x="13" y="53"/>
                  </a:lnTo>
                  <a:lnTo>
                    <a:pt x="0" y="53"/>
                  </a:lnTo>
                  <a:lnTo>
                    <a:pt x="0" y="42"/>
                  </a:lnTo>
                  <a:lnTo>
                    <a:pt x="13" y="42"/>
                  </a:lnTo>
                  <a:lnTo>
                    <a:pt x="13" y="39"/>
                  </a:lnTo>
                  <a:lnTo>
                    <a:pt x="16" y="22"/>
                  </a:lnTo>
                  <a:lnTo>
                    <a:pt x="23" y="11"/>
                  </a:lnTo>
                  <a:lnTo>
                    <a:pt x="27" y="7"/>
                  </a:lnTo>
                  <a:lnTo>
                    <a:pt x="31" y="4"/>
                  </a:lnTo>
                  <a:lnTo>
                    <a:pt x="39" y="3"/>
                  </a:lnTo>
                  <a:lnTo>
                    <a:pt x="44" y="3"/>
                  </a:lnTo>
                  <a:lnTo>
                    <a:pt x="50" y="3"/>
                  </a:lnTo>
                  <a:lnTo>
                    <a:pt x="54" y="4"/>
                  </a:lnTo>
                  <a:lnTo>
                    <a:pt x="57" y="6"/>
                  </a:lnTo>
                  <a:lnTo>
                    <a:pt x="54" y="17"/>
                  </a:lnTo>
                  <a:lnTo>
                    <a:pt x="50" y="15"/>
                  </a:lnTo>
                  <a:lnTo>
                    <a:pt x="44" y="15"/>
                  </a:lnTo>
                  <a:lnTo>
                    <a:pt x="37" y="17"/>
                  </a:lnTo>
                  <a:lnTo>
                    <a:pt x="31" y="21"/>
                  </a:lnTo>
                  <a:lnTo>
                    <a:pt x="30" y="29"/>
                  </a:lnTo>
                  <a:lnTo>
                    <a:pt x="29" y="37"/>
                  </a:lnTo>
                  <a:lnTo>
                    <a:pt x="29" y="42"/>
                  </a:lnTo>
                  <a:lnTo>
                    <a:pt x="66" y="42"/>
                  </a:lnTo>
                  <a:lnTo>
                    <a:pt x="66" y="37"/>
                  </a:lnTo>
                  <a:lnTo>
                    <a:pt x="67" y="26"/>
                  </a:lnTo>
                  <a:lnTo>
                    <a:pt x="70" y="17"/>
                  </a:lnTo>
                  <a:lnTo>
                    <a:pt x="76" y="8"/>
                  </a:lnTo>
                  <a:lnTo>
                    <a:pt x="81" y="4"/>
                  </a:lnTo>
                  <a:lnTo>
                    <a:pt x="86" y="3"/>
                  </a:lnTo>
                  <a:lnTo>
                    <a:pt x="91" y="2"/>
                  </a:lnTo>
                  <a:lnTo>
                    <a:pt x="97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345" name="Freeform 53"/>
            <p:cNvSpPr>
              <a:spLocks/>
            </p:cNvSpPr>
            <p:nvPr/>
          </p:nvSpPr>
          <p:spPr bwMode="auto">
            <a:xfrm>
              <a:off x="4156" y="1207"/>
              <a:ext cx="92" cy="142"/>
            </a:xfrm>
            <a:custGeom>
              <a:avLst/>
              <a:gdLst>
                <a:gd name="T0" fmla="*/ 30 w 184"/>
                <a:gd name="T1" fmla="*/ 0 h 283"/>
                <a:gd name="T2" fmla="*/ 76 w 184"/>
                <a:gd name="T3" fmla="*/ 115 h 283"/>
                <a:gd name="T4" fmla="*/ 83 w 184"/>
                <a:gd name="T5" fmla="*/ 136 h 283"/>
                <a:gd name="T6" fmla="*/ 88 w 184"/>
                <a:gd name="T7" fmla="*/ 155 h 283"/>
                <a:gd name="T8" fmla="*/ 90 w 184"/>
                <a:gd name="T9" fmla="*/ 155 h 283"/>
                <a:gd name="T10" fmla="*/ 96 w 184"/>
                <a:gd name="T11" fmla="*/ 136 h 283"/>
                <a:gd name="T12" fmla="*/ 103 w 184"/>
                <a:gd name="T13" fmla="*/ 115 h 283"/>
                <a:gd name="T14" fmla="*/ 144 w 184"/>
                <a:gd name="T15" fmla="*/ 0 h 283"/>
                <a:gd name="T16" fmla="*/ 184 w 184"/>
                <a:gd name="T17" fmla="*/ 0 h 283"/>
                <a:gd name="T18" fmla="*/ 127 w 184"/>
                <a:gd name="T19" fmla="*/ 140 h 283"/>
                <a:gd name="T20" fmla="*/ 111 w 184"/>
                <a:gd name="T21" fmla="*/ 176 h 283"/>
                <a:gd name="T22" fmla="*/ 100 w 184"/>
                <a:gd name="T23" fmla="*/ 201 h 283"/>
                <a:gd name="T24" fmla="*/ 98 w 184"/>
                <a:gd name="T25" fmla="*/ 205 h 283"/>
                <a:gd name="T26" fmla="*/ 84 w 184"/>
                <a:gd name="T27" fmla="*/ 228 h 283"/>
                <a:gd name="T28" fmla="*/ 71 w 184"/>
                <a:gd name="T29" fmla="*/ 247 h 283"/>
                <a:gd name="T30" fmla="*/ 56 w 184"/>
                <a:gd name="T31" fmla="*/ 261 h 283"/>
                <a:gd name="T32" fmla="*/ 37 w 184"/>
                <a:gd name="T33" fmla="*/ 274 h 283"/>
                <a:gd name="T34" fmla="*/ 21 w 184"/>
                <a:gd name="T35" fmla="*/ 281 h 283"/>
                <a:gd name="T36" fmla="*/ 10 w 184"/>
                <a:gd name="T37" fmla="*/ 283 h 283"/>
                <a:gd name="T38" fmla="*/ 0 w 184"/>
                <a:gd name="T39" fmla="*/ 254 h 283"/>
                <a:gd name="T40" fmla="*/ 16 w 184"/>
                <a:gd name="T41" fmla="*/ 247 h 283"/>
                <a:gd name="T42" fmla="*/ 33 w 184"/>
                <a:gd name="T43" fmla="*/ 238 h 283"/>
                <a:gd name="T44" fmla="*/ 44 w 184"/>
                <a:gd name="T45" fmla="*/ 228 h 283"/>
                <a:gd name="T46" fmla="*/ 56 w 184"/>
                <a:gd name="T47" fmla="*/ 214 h 283"/>
                <a:gd name="T48" fmla="*/ 66 w 184"/>
                <a:gd name="T49" fmla="*/ 198 h 283"/>
                <a:gd name="T50" fmla="*/ 30 w 184"/>
                <a:gd name="T51" fmla="*/ 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84" h="283">
                  <a:moveTo>
                    <a:pt x="30" y="0"/>
                  </a:moveTo>
                  <a:lnTo>
                    <a:pt x="76" y="115"/>
                  </a:lnTo>
                  <a:lnTo>
                    <a:pt x="83" y="136"/>
                  </a:lnTo>
                  <a:lnTo>
                    <a:pt x="88" y="155"/>
                  </a:lnTo>
                  <a:lnTo>
                    <a:pt x="90" y="155"/>
                  </a:lnTo>
                  <a:lnTo>
                    <a:pt x="96" y="136"/>
                  </a:lnTo>
                  <a:lnTo>
                    <a:pt x="103" y="115"/>
                  </a:lnTo>
                  <a:lnTo>
                    <a:pt x="144" y="0"/>
                  </a:lnTo>
                  <a:lnTo>
                    <a:pt x="184" y="0"/>
                  </a:lnTo>
                  <a:lnTo>
                    <a:pt x="127" y="140"/>
                  </a:lnTo>
                  <a:lnTo>
                    <a:pt x="111" y="176"/>
                  </a:lnTo>
                  <a:lnTo>
                    <a:pt x="100" y="201"/>
                  </a:lnTo>
                  <a:lnTo>
                    <a:pt x="98" y="205"/>
                  </a:lnTo>
                  <a:lnTo>
                    <a:pt x="84" y="228"/>
                  </a:lnTo>
                  <a:lnTo>
                    <a:pt x="71" y="247"/>
                  </a:lnTo>
                  <a:lnTo>
                    <a:pt x="56" y="261"/>
                  </a:lnTo>
                  <a:lnTo>
                    <a:pt x="37" y="274"/>
                  </a:lnTo>
                  <a:lnTo>
                    <a:pt x="21" y="281"/>
                  </a:lnTo>
                  <a:lnTo>
                    <a:pt x="10" y="283"/>
                  </a:lnTo>
                  <a:lnTo>
                    <a:pt x="0" y="254"/>
                  </a:lnTo>
                  <a:lnTo>
                    <a:pt x="16" y="247"/>
                  </a:lnTo>
                  <a:lnTo>
                    <a:pt x="33" y="238"/>
                  </a:lnTo>
                  <a:lnTo>
                    <a:pt x="44" y="228"/>
                  </a:lnTo>
                  <a:lnTo>
                    <a:pt x="56" y="214"/>
                  </a:lnTo>
                  <a:lnTo>
                    <a:pt x="66" y="198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346" name="Freeform 54"/>
            <p:cNvSpPr>
              <a:spLocks noEditPoints="1"/>
            </p:cNvSpPr>
            <p:nvPr/>
          </p:nvSpPr>
          <p:spPr bwMode="auto">
            <a:xfrm>
              <a:off x="5860" y="616"/>
              <a:ext cx="35" cy="141"/>
            </a:xfrm>
            <a:custGeom>
              <a:avLst/>
              <a:gdLst>
                <a:gd name="T0" fmla="*/ 52 w 70"/>
                <a:gd name="T1" fmla="*/ 0 h 281"/>
                <a:gd name="T2" fmla="*/ 70 w 70"/>
                <a:gd name="T3" fmla="*/ 0 h 281"/>
                <a:gd name="T4" fmla="*/ 70 w 70"/>
                <a:gd name="T5" fmla="*/ 281 h 281"/>
                <a:gd name="T6" fmla="*/ 52 w 70"/>
                <a:gd name="T7" fmla="*/ 281 h 281"/>
                <a:gd name="T8" fmla="*/ 52 w 70"/>
                <a:gd name="T9" fmla="*/ 0 h 281"/>
                <a:gd name="T10" fmla="*/ 0 w 70"/>
                <a:gd name="T11" fmla="*/ 0 h 281"/>
                <a:gd name="T12" fmla="*/ 17 w 70"/>
                <a:gd name="T13" fmla="*/ 0 h 281"/>
                <a:gd name="T14" fmla="*/ 17 w 70"/>
                <a:gd name="T15" fmla="*/ 281 h 281"/>
                <a:gd name="T16" fmla="*/ 0 w 70"/>
                <a:gd name="T17" fmla="*/ 281 h 281"/>
                <a:gd name="T18" fmla="*/ 0 w 70"/>
                <a:gd name="T19" fmla="*/ 0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281">
                  <a:moveTo>
                    <a:pt x="52" y="0"/>
                  </a:moveTo>
                  <a:lnTo>
                    <a:pt x="70" y="0"/>
                  </a:lnTo>
                  <a:lnTo>
                    <a:pt x="70" y="281"/>
                  </a:lnTo>
                  <a:lnTo>
                    <a:pt x="52" y="281"/>
                  </a:lnTo>
                  <a:lnTo>
                    <a:pt x="52" y="0"/>
                  </a:lnTo>
                  <a:close/>
                  <a:moveTo>
                    <a:pt x="0" y="0"/>
                  </a:moveTo>
                  <a:lnTo>
                    <a:pt x="17" y="0"/>
                  </a:lnTo>
                  <a:lnTo>
                    <a:pt x="17" y="281"/>
                  </a:lnTo>
                  <a:lnTo>
                    <a:pt x="0" y="28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67" name="Grafik 6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61641" y="3292656"/>
            <a:ext cx="4342465" cy="3260362"/>
          </a:xfrm>
          <a:prstGeom prst="rect">
            <a:avLst/>
          </a:prstGeom>
          <a:solidFill>
            <a:schemeClr val="bg2"/>
          </a:solidFill>
          <a:ln w="38100">
            <a:solidFill>
              <a:schemeClr val="tx1"/>
            </a:solidFill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>
          <a:xfrm>
            <a:off x="468600" y="200720"/>
            <a:ext cx="7246937" cy="400050"/>
          </a:xfrm>
        </p:spPr>
        <p:txBody>
          <a:bodyPr/>
          <a:lstStyle/>
          <a:p>
            <a:pPr eaLnBrk="1" hangingPunct="1"/>
            <a:r>
              <a:rPr lang="de-DE" dirty="0" err="1" smtClean="0"/>
              <a:t>Backprojection</a:t>
            </a:r>
            <a:r>
              <a:rPr lang="de-DE" dirty="0" smtClean="0"/>
              <a:t> - Off-resonant Spin-Lock</a:t>
            </a:r>
          </a:p>
        </p:txBody>
      </p:sp>
      <p:sp>
        <p:nvSpPr>
          <p:cNvPr id="19" name="Textfeld 18"/>
          <p:cNvSpPr txBox="1"/>
          <p:nvPr/>
        </p:nvSpPr>
        <p:spPr>
          <a:xfrm>
            <a:off x="2423592" y="803608"/>
            <a:ext cx="3600450" cy="298543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sz="2000" dirty="0">
                <a:solidFill>
                  <a:srgbClr val="FF0000"/>
                </a:solidFill>
                <a:latin typeface="+mj-lt"/>
              </a:rPr>
              <a:t>RF: </a:t>
            </a:r>
          </a:p>
          <a:p>
            <a:pPr marL="457200" indent="-457200" eaLnBrk="0" hangingPunct="0">
              <a:buFontTx/>
              <a:buAutoNum type="arabicPeriod"/>
              <a:defRPr/>
            </a:pPr>
            <a:r>
              <a:rPr lang="el-GR" sz="2000" dirty="0">
                <a:solidFill>
                  <a:srgbClr val="FF0000"/>
                </a:solidFill>
                <a:latin typeface="+mj-lt"/>
              </a:rPr>
              <a:t>θ</a:t>
            </a:r>
            <a:r>
              <a:rPr lang="de-DE" sz="2000" dirty="0">
                <a:solidFill>
                  <a:srgbClr val="FF0000"/>
                </a:solidFill>
                <a:latin typeface="+mj-lt"/>
              </a:rPr>
              <a:t> –</a:t>
            </a:r>
            <a:r>
              <a:rPr lang="en-US" sz="2000" dirty="0">
                <a:solidFill>
                  <a:srgbClr val="FF0000"/>
                </a:solidFill>
                <a:latin typeface="+mj-lt"/>
              </a:rPr>
              <a:t> pulse, 90° phase</a:t>
            </a:r>
            <a:br>
              <a:rPr lang="en-US" sz="2000" dirty="0">
                <a:solidFill>
                  <a:srgbClr val="FF0000"/>
                </a:solidFill>
                <a:latin typeface="+mj-lt"/>
              </a:rPr>
            </a:br>
            <a:endParaRPr lang="en-US" sz="2000" dirty="0">
              <a:solidFill>
                <a:srgbClr val="FF0000"/>
              </a:solidFill>
              <a:latin typeface="+mj-lt"/>
            </a:endParaRPr>
          </a:p>
          <a:p>
            <a:pPr marL="457200" indent="-457200" eaLnBrk="0" hangingPunct="0">
              <a:buFontTx/>
              <a:buAutoNum type="arabicPeriod"/>
              <a:defRPr/>
            </a:pPr>
            <a:r>
              <a:rPr lang="en-US" sz="2000" dirty="0">
                <a:solidFill>
                  <a:srgbClr val="FF0000"/>
                </a:solidFill>
                <a:latin typeface="+mj-lt"/>
              </a:rPr>
              <a:t>Spin-Lock-</a:t>
            </a:r>
            <a:r>
              <a:rPr lang="en-US" sz="2000" dirty="0" err="1">
                <a:solidFill>
                  <a:srgbClr val="FF0000"/>
                </a:solidFill>
                <a:latin typeface="+mj-lt"/>
              </a:rPr>
              <a:t>Puls</a:t>
            </a:r>
            <a:r>
              <a:rPr lang="en-US" sz="2000" dirty="0">
                <a:solidFill>
                  <a:srgbClr val="FF0000"/>
                </a:solidFill>
                <a:latin typeface="+mj-lt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+mj-lt"/>
              </a:rPr>
              <a:t>bei</a:t>
            </a:r>
            <a:r>
              <a:rPr lang="en-US" sz="2000" dirty="0">
                <a:solidFill>
                  <a:srgbClr val="FF0000"/>
                </a:solidFill>
                <a:latin typeface="+mj-lt"/>
              </a:rPr>
              <a:t> ∆</a:t>
            </a:r>
            <a:r>
              <a:rPr lang="el-GR" sz="2000" dirty="0">
                <a:solidFill>
                  <a:srgbClr val="FF0000"/>
                </a:solidFill>
                <a:latin typeface="+mj-lt"/>
              </a:rPr>
              <a:t>ω</a:t>
            </a:r>
            <a:r>
              <a:rPr lang="de-DE" sz="2000" dirty="0">
                <a:solidFill>
                  <a:srgbClr val="FF0000"/>
                </a:solidFill>
                <a:latin typeface="+mj-lt"/>
              </a:rPr>
              <a:t/>
            </a:r>
            <a:br>
              <a:rPr lang="de-DE" sz="2000" dirty="0">
                <a:solidFill>
                  <a:srgbClr val="FF0000"/>
                </a:solidFill>
                <a:latin typeface="+mj-lt"/>
              </a:rPr>
            </a:br>
            <a:endParaRPr lang="en-US" sz="2000" dirty="0">
              <a:solidFill>
                <a:srgbClr val="FF0000"/>
              </a:solidFill>
              <a:latin typeface="+mj-lt"/>
            </a:endParaRPr>
          </a:p>
          <a:p>
            <a:pPr marL="457200" indent="-457200" eaLnBrk="0" hangingPunct="0">
              <a:buFontTx/>
              <a:buAutoNum type="arabicPeriod"/>
              <a:defRPr/>
            </a:pPr>
            <a:r>
              <a:rPr lang="de-DE" sz="2000" dirty="0">
                <a:solidFill>
                  <a:srgbClr val="FF0000"/>
                </a:solidFill>
                <a:latin typeface="+mj-lt"/>
              </a:rPr>
              <a:t>-</a:t>
            </a:r>
            <a:r>
              <a:rPr lang="el-GR" sz="2000" dirty="0">
                <a:solidFill>
                  <a:srgbClr val="FF0000"/>
                </a:solidFill>
                <a:latin typeface="+mj-lt"/>
              </a:rPr>
              <a:t>θ</a:t>
            </a:r>
            <a:r>
              <a:rPr lang="de-DE" sz="2000" dirty="0">
                <a:solidFill>
                  <a:srgbClr val="FF0000"/>
                </a:solidFill>
                <a:latin typeface="+mj-lt"/>
              </a:rPr>
              <a:t> –</a:t>
            </a:r>
            <a:r>
              <a:rPr lang="en-US" sz="2000" dirty="0">
                <a:solidFill>
                  <a:srgbClr val="FF0000"/>
                </a:solidFill>
                <a:latin typeface="+mj-lt"/>
              </a:rPr>
              <a:t> pulse, 90° phase</a:t>
            </a:r>
          </a:p>
          <a:p>
            <a:pPr marL="457200" indent="-457200" eaLnBrk="0" hangingPunct="0">
              <a:buFontTx/>
              <a:buAutoNum type="arabicPeriod"/>
              <a:defRPr/>
            </a:pPr>
            <a:endParaRPr lang="en-US" sz="2000" dirty="0">
              <a:solidFill>
                <a:srgbClr val="FF0000"/>
              </a:solidFill>
              <a:latin typeface="+mj-lt"/>
            </a:endParaRPr>
          </a:p>
          <a:p>
            <a:pPr marL="457200" indent="-457200" eaLnBrk="0" hangingPunct="0">
              <a:buFontTx/>
              <a:buAutoNum type="arabicPeriod"/>
              <a:defRPr/>
            </a:pPr>
            <a:endParaRPr lang="en-US" dirty="0">
              <a:solidFill>
                <a:srgbClr val="FF0000"/>
              </a:solidFill>
              <a:latin typeface="Times"/>
            </a:endParaRPr>
          </a:p>
          <a:p>
            <a:pPr eaLnBrk="0" hangingPunct="0">
              <a:defRPr/>
            </a:pPr>
            <a:endParaRPr lang="en-US" dirty="0">
              <a:solidFill>
                <a:srgbClr val="FF0000"/>
              </a:solidFill>
              <a:latin typeface="Times"/>
            </a:endParaRPr>
          </a:p>
        </p:txBody>
      </p:sp>
      <p:grpSp>
        <p:nvGrpSpPr>
          <p:cNvPr id="14" name="Gruppieren 13"/>
          <p:cNvGrpSpPr/>
          <p:nvPr/>
        </p:nvGrpSpPr>
        <p:grpSpPr>
          <a:xfrm>
            <a:off x="6971113" y="1412776"/>
            <a:ext cx="72010" cy="2974362"/>
            <a:chOff x="4716017" y="3140968"/>
            <a:chExt cx="72010" cy="2974362"/>
          </a:xfrm>
        </p:grpSpPr>
        <p:cxnSp>
          <p:nvCxnSpPr>
            <p:cNvPr id="11" name="Gerade Verbindung mit Pfeil 10"/>
            <p:cNvCxnSpPr/>
            <p:nvPr/>
          </p:nvCxnSpPr>
          <p:spPr bwMode="auto">
            <a:xfrm flipV="1">
              <a:off x="4765991" y="3140968"/>
              <a:ext cx="0" cy="1440160"/>
            </a:xfrm>
            <a:prstGeom prst="straightConnector1">
              <a:avLst/>
            </a:prstGeom>
            <a:solidFill>
              <a:schemeClr val="accent1"/>
            </a:solidFill>
            <a:ln w="25400" cap="flat" cmpd="sng" algn="ctr">
              <a:solidFill>
                <a:schemeClr val="tx2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12" name="Gerade Verbindung mit Pfeil 11"/>
            <p:cNvCxnSpPr/>
            <p:nvPr/>
          </p:nvCxnSpPr>
          <p:spPr bwMode="auto">
            <a:xfrm flipH="1">
              <a:off x="4716017" y="4603162"/>
              <a:ext cx="72010" cy="1512168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noFill/>
              <a:prstDash val="solid"/>
              <a:round/>
              <a:headEnd type="none" w="med" len="med"/>
              <a:tailEnd type="arrow"/>
            </a:ln>
            <a:effectLst/>
          </p:spPr>
        </p:cxnSp>
      </p:grpSp>
      <p:graphicFrame>
        <p:nvGraphicFramePr>
          <p:cNvPr id="64" name="Objekt 63"/>
          <p:cNvGraphicFramePr>
            <a:graphicFrameLocks noChangeAspect="1"/>
          </p:cNvGraphicFramePr>
          <p:nvPr>
            <p:extLst/>
          </p:nvPr>
        </p:nvGraphicFramePr>
        <p:xfrm>
          <a:off x="551384" y="4472917"/>
          <a:ext cx="4791075" cy="576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92" name="Formel" r:id="rId5" imgW="2108160" imgH="253800" progId="Equation.3">
                  <p:embed/>
                </p:oleObj>
              </mc:Choice>
              <mc:Fallback>
                <p:oleObj name="Formel" r:id="rId5" imgW="2108160" imgH="2538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51384" y="4472917"/>
                        <a:ext cx="4791075" cy="576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6" name="Rechteck 65"/>
          <p:cNvSpPr/>
          <p:nvPr/>
        </p:nvSpPr>
        <p:spPr>
          <a:xfrm>
            <a:off x="0" y="6309320"/>
            <a:ext cx="64087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200" dirty="0" smtClean="0">
                <a:latin typeface="Times"/>
              </a:rPr>
              <a:t>Jin et al. MRM 2011, </a:t>
            </a:r>
            <a:r>
              <a:rPr lang="de-DE" sz="1200" dirty="0" err="1" smtClean="0">
                <a:latin typeface="Times"/>
              </a:rPr>
              <a:t>Zaiss</a:t>
            </a:r>
            <a:r>
              <a:rPr lang="de-DE" sz="1200" dirty="0" smtClean="0">
                <a:latin typeface="Times"/>
              </a:rPr>
              <a:t> et al. NBM 2012</a:t>
            </a:r>
            <a:endParaRPr lang="de-DE" sz="1200" dirty="0">
              <a:latin typeface="Times"/>
            </a:endParaRPr>
          </a:p>
        </p:txBody>
      </p:sp>
      <p:pic>
        <p:nvPicPr>
          <p:cNvPr id="65" name="Grafik 6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765910" y="3278188"/>
            <a:ext cx="4333928" cy="3253952"/>
          </a:xfrm>
          <a:prstGeom prst="rect">
            <a:avLst/>
          </a:prstGeom>
          <a:solidFill>
            <a:schemeClr val="bg2"/>
          </a:solidFill>
          <a:ln w="38100">
            <a:solidFill>
              <a:schemeClr val="tx1"/>
            </a:solidFill>
          </a:ln>
        </p:spPr>
      </p:pic>
      <p:sp>
        <p:nvSpPr>
          <p:cNvPr id="68" name="Textfeld 67"/>
          <p:cNvSpPr txBox="1"/>
          <p:nvPr/>
        </p:nvSpPr>
        <p:spPr>
          <a:xfrm>
            <a:off x="2351584" y="5279140"/>
            <a:ext cx="29036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b="1" dirty="0" err="1" smtClean="0">
                <a:solidFill>
                  <a:srgbClr val="0070C0"/>
                </a:solidFill>
                <a:latin typeface="+mj-lt"/>
              </a:rPr>
              <a:t>offr</a:t>
            </a:r>
            <a:r>
              <a:rPr lang="de-DE" sz="2000" b="1" dirty="0" smtClean="0">
                <a:solidFill>
                  <a:srgbClr val="0070C0"/>
                </a:solidFill>
                <a:latin typeface="+mj-lt"/>
              </a:rPr>
              <a:t>. </a:t>
            </a:r>
            <a:r>
              <a:rPr lang="de-DE" sz="2000" b="1" dirty="0">
                <a:solidFill>
                  <a:srgbClr val="0070C0"/>
                </a:solidFill>
                <a:latin typeface="+mj-lt"/>
              </a:rPr>
              <a:t>Spin </a:t>
            </a:r>
            <a:r>
              <a:rPr lang="de-DE" sz="2000" b="1" dirty="0" smtClean="0">
                <a:solidFill>
                  <a:srgbClr val="0070C0"/>
                </a:solidFill>
                <a:latin typeface="+mj-lt"/>
              </a:rPr>
              <a:t>lock </a:t>
            </a:r>
            <a:r>
              <a:rPr lang="de-DE" sz="2000" b="1" dirty="0">
                <a:solidFill>
                  <a:srgbClr val="0070C0"/>
                </a:solidFill>
              </a:rPr>
              <a:t>≈ </a:t>
            </a:r>
            <a:r>
              <a:rPr lang="de-DE" sz="2000" b="1" dirty="0" smtClean="0">
                <a:solidFill>
                  <a:srgbClr val="0070C0"/>
                </a:solidFill>
              </a:rPr>
              <a:t> </a:t>
            </a:r>
            <a:r>
              <a:rPr lang="de-DE" sz="2000" b="1" dirty="0" smtClean="0">
                <a:solidFill>
                  <a:srgbClr val="0070C0"/>
                </a:solidFill>
                <a:latin typeface="+mj-lt"/>
              </a:rPr>
              <a:t>CEST</a:t>
            </a:r>
            <a:endParaRPr lang="de-DE" sz="2000" b="1" dirty="0">
              <a:solidFill>
                <a:srgbClr val="0070C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43423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300000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600000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600000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300000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700000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mzaiss\Eigene Dateien\Dropbox\global\funcpool\sim\SL3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20176" y="2487690"/>
            <a:ext cx="4327421" cy="3245566"/>
          </a:xfrm>
          <a:prstGeom prst="rect">
            <a:avLst/>
          </a:prstGeom>
          <a:noFill/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27148" y="377030"/>
            <a:ext cx="11929533" cy="396875"/>
          </a:xfrm>
        </p:spPr>
        <p:txBody>
          <a:bodyPr/>
          <a:lstStyle/>
          <a:p>
            <a:r>
              <a:rPr lang="en-US" dirty="0" smtClean="0"/>
              <a:t>Summary R</a:t>
            </a:r>
            <a:r>
              <a:rPr lang="en-US" baseline="-25000" dirty="0" smtClean="0"/>
              <a:t>1</a:t>
            </a:r>
            <a:r>
              <a:rPr lang="el-GR" baseline="-25000" dirty="0" smtClean="0"/>
              <a:t>ρ</a:t>
            </a:r>
            <a:r>
              <a:rPr lang="en-US" dirty="0" smtClean="0"/>
              <a:t>/R</a:t>
            </a:r>
            <a:r>
              <a:rPr lang="en-US" baseline="-25000" dirty="0" smtClean="0"/>
              <a:t>2</a:t>
            </a:r>
            <a:r>
              <a:rPr lang="el-GR" baseline="-25000" dirty="0" smtClean="0"/>
              <a:t>ρ</a:t>
            </a:r>
            <a:r>
              <a:rPr lang="en-US" dirty="0" smtClean="0"/>
              <a:t>: </a:t>
            </a:r>
            <a:r>
              <a:rPr lang="en-US" sz="1600" dirty="0" smtClean="0"/>
              <a:t>solution of free </a:t>
            </a:r>
            <a:r>
              <a:rPr lang="en-US" sz="1600" dirty="0"/>
              <a:t>and driven Bloch </a:t>
            </a:r>
            <a:r>
              <a:rPr lang="en-US" sz="1600" dirty="0" smtClean="0"/>
              <a:t>equations</a:t>
            </a:r>
            <a:endParaRPr lang="en-US" sz="1600" dirty="0"/>
          </a:p>
        </p:txBody>
      </p:sp>
      <p:pic>
        <p:nvPicPr>
          <p:cNvPr id="7" name="Picture 9" descr="D:\mzaiss\Eigene Dateien\Dropbox\global\funcpool\sim\timedomain\360_grad_block_pulse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24192" y="2489783"/>
            <a:ext cx="4306093" cy="3229569"/>
          </a:xfrm>
          <a:prstGeom prst="rect">
            <a:avLst/>
          </a:prstGeom>
          <a:noFill/>
        </p:spPr>
      </p:pic>
      <p:sp>
        <p:nvSpPr>
          <p:cNvPr id="12" name="Textfeld 11"/>
          <p:cNvSpPr txBox="1"/>
          <p:nvPr/>
        </p:nvSpPr>
        <p:spPr>
          <a:xfrm>
            <a:off x="8841978" y="2489783"/>
            <a:ext cx="2855640" cy="369332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en-US" sz="1800" b="1" dirty="0" smtClean="0">
                <a:latin typeface="+mj-lt"/>
              </a:rPr>
              <a:t>Flip/excitation/inversion</a:t>
            </a:r>
            <a:endParaRPr lang="en-US" sz="1800" b="1" dirty="0">
              <a:latin typeface="+mj-lt"/>
            </a:endParaRPr>
          </a:p>
        </p:txBody>
      </p:sp>
      <p:pic>
        <p:nvPicPr>
          <p:cNvPr id="10" name="Picture 2" descr="D:\mzaiss\Eigene Dateien\Dropbox\global\funcpool\sim\timedomain\free_precess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489783"/>
            <a:ext cx="4324630" cy="3243473"/>
          </a:xfrm>
          <a:prstGeom prst="rect">
            <a:avLst/>
          </a:prstGeom>
          <a:noFill/>
        </p:spPr>
      </p:pic>
      <p:sp>
        <p:nvSpPr>
          <p:cNvPr id="11" name="Textfeld 10"/>
          <p:cNvSpPr txBox="1"/>
          <p:nvPr/>
        </p:nvSpPr>
        <p:spPr>
          <a:xfrm>
            <a:off x="623392" y="2561791"/>
            <a:ext cx="598241" cy="400110"/>
          </a:xfrm>
          <a:prstGeom prst="rect">
            <a:avLst/>
          </a:prstGeom>
          <a:solidFill>
            <a:schemeClr val="bg2"/>
          </a:solidFill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+mj-lt"/>
              </a:rPr>
              <a:t>FID</a:t>
            </a:r>
            <a:endParaRPr lang="en-US" sz="2000" b="1" dirty="0">
              <a:latin typeface="+mj-lt"/>
            </a:endParaRPr>
          </a:p>
        </p:txBody>
      </p:sp>
      <p:sp>
        <p:nvSpPr>
          <p:cNvPr id="8" name="Textfeld 7"/>
          <p:cNvSpPr txBox="1"/>
          <p:nvPr/>
        </p:nvSpPr>
        <p:spPr>
          <a:xfrm>
            <a:off x="6002331" y="2489783"/>
            <a:ext cx="2146742" cy="369332"/>
          </a:xfrm>
          <a:prstGeom prst="rect">
            <a:avLst/>
          </a:prstGeom>
          <a:solidFill>
            <a:schemeClr val="bg2"/>
          </a:solidFill>
        </p:spPr>
        <p:txBody>
          <a:bodyPr wrap="none" rtlCol="0">
            <a:spAutoFit/>
          </a:bodyPr>
          <a:lstStyle/>
          <a:p>
            <a:r>
              <a:rPr lang="en-US" sz="1800" b="1" dirty="0" smtClean="0">
                <a:latin typeface="+mj-lt"/>
              </a:rPr>
              <a:t>off-res. saturation</a:t>
            </a:r>
            <a:endParaRPr lang="en-US" sz="1800" b="1" dirty="0">
              <a:latin typeface="+mj-lt"/>
            </a:endParaRPr>
          </a:p>
        </p:txBody>
      </p:sp>
      <p:sp>
        <p:nvSpPr>
          <p:cNvPr id="13" name="Rechteck 12"/>
          <p:cNvSpPr/>
          <p:nvPr/>
        </p:nvSpPr>
        <p:spPr>
          <a:xfrm>
            <a:off x="926843" y="1152698"/>
            <a:ext cx="1013014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dirty="0" smtClean="0"/>
              <a:t>“The rotating frame solution is not just the spin-lock solution, it is the complete solution for the Bloch and Bloch-McConnell equations”</a:t>
            </a:r>
            <a:endParaRPr lang="en-US" sz="2800" dirty="0"/>
          </a:p>
        </p:txBody>
      </p:sp>
      <p:sp>
        <p:nvSpPr>
          <p:cNvPr id="14" name="Textfeld 13"/>
          <p:cNvSpPr txBox="1"/>
          <p:nvPr/>
        </p:nvSpPr>
        <p:spPr>
          <a:xfrm>
            <a:off x="4864360" y="2521721"/>
            <a:ext cx="513282" cy="400110"/>
          </a:xfrm>
          <a:prstGeom prst="rect">
            <a:avLst/>
          </a:prstGeom>
          <a:solidFill>
            <a:schemeClr val="bg2"/>
          </a:solidFill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+mj-lt"/>
              </a:rPr>
              <a:t>SL</a:t>
            </a:r>
            <a:endParaRPr lang="en-US" sz="20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40646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1" grpId="0" animBg="1"/>
      <p:bldP spid="8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47537" y="3733800"/>
            <a:ext cx="11296929" cy="24892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533" dirty="0">
                <a:solidFill>
                  <a:srgbClr val="19305C"/>
                </a:solidFill>
              </a:rPr>
              <a:t>Speaker Name</a:t>
            </a:r>
            <a:r>
              <a:rPr lang="en-US" sz="2533" dirty="0" smtClean="0">
                <a:solidFill>
                  <a:srgbClr val="19305C"/>
                </a:solidFill>
              </a:rPr>
              <a:t>: Moritz </a:t>
            </a:r>
            <a:r>
              <a:rPr lang="en-US" sz="2533" dirty="0" err="1" smtClean="0">
                <a:solidFill>
                  <a:srgbClr val="19305C"/>
                </a:solidFill>
              </a:rPr>
              <a:t>Zaiss</a:t>
            </a:r>
            <a:endParaRPr lang="en-US" sz="2533" dirty="0">
              <a:solidFill>
                <a:srgbClr val="19305C"/>
              </a:solidFill>
            </a:endParaRPr>
          </a:p>
          <a:p>
            <a:pPr marL="0" indent="0">
              <a:buNone/>
            </a:pPr>
            <a:endParaRPr lang="en-US" sz="2533" dirty="0">
              <a:solidFill>
                <a:srgbClr val="19305C"/>
              </a:solidFill>
            </a:endParaRPr>
          </a:p>
          <a:p>
            <a:pPr marL="0" indent="0">
              <a:buNone/>
            </a:pPr>
            <a:r>
              <a:rPr lang="en-US" sz="2533" dirty="0">
                <a:solidFill>
                  <a:srgbClr val="19305C"/>
                </a:solidFill>
              </a:rPr>
              <a:t>I have no financial interests or relationships to disclose with regard to the subject matter of this presentation.</a:t>
            </a:r>
          </a:p>
        </p:txBody>
      </p:sp>
      <p:sp>
        <p:nvSpPr>
          <p:cNvPr id="2" name="Rectangle 1"/>
          <p:cNvSpPr/>
          <p:nvPr/>
        </p:nvSpPr>
        <p:spPr>
          <a:xfrm>
            <a:off x="0" y="1946238"/>
            <a:ext cx="12192000" cy="55581"/>
          </a:xfrm>
          <a:prstGeom prst="rect">
            <a:avLst/>
          </a:prstGeom>
          <a:solidFill>
            <a:srgbClr val="1930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3200">
              <a:solidFill>
                <a:srgbClr val="FFFFFF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676402" y="2209801"/>
            <a:ext cx="8839199" cy="132343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4000" b="1" dirty="0">
                <a:solidFill>
                  <a:srgbClr val="1930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Declaration of</a:t>
            </a:r>
            <a:br>
              <a:rPr lang="en-US" sz="4000" b="1" dirty="0">
                <a:solidFill>
                  <a:srgbClr val="1930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000" b="1" dirty="0">
                <a:solidFill>
                  <a:srgbClr val="1930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Financial Interests or Relationships</a:t>
            </a:r>
            <a:endParaRPr lang="en-US" sz="4000" dirty="0">
              <a:solidFill>
                <a:srgbClr val="1930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1599" y="-7776"/>
            <a:ext cx="4868803" cy="1954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130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Inhaltsplatzhalt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97551278"/>
              </p:ext>
            </p:extLst>
          </p:nvPr>
        </p:nvGraphicFramePr>
        <p:xfrm>
          <a:off x="335360" y="1206624"/>
          <a:ext cx="11221392" cy="48866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 for solution of Bloch-McConnell equations</a:t>
            </a:r>
            <a:endParaRPr lang="en-US" dirty="0"/>
          </a:p>
        </p:txBody>
      </p:sp>
      <p:sp>
        <p:nvSpPr>
          <p:cNvPr id="2" name="Stern mit 5 Zacken 1"/>
          <p:cNvSpPr/>
          <p:nvPr/>
        </p:nvSpPr>
        <p:spPr bwMode="auto">
          <a:xfrm>
            <a:off x="8544272" y="2708920"/>
            <a:ext cx="1080120" cy="1008112"/>
          </a:xfrm>
          <a:prstGeom prst="star5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155958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1948894"/>
              </p:ext>
            </p:extLst>
          </p:nvPr>
        </p:nvGraphicFramePr>
        <p:xfrm>
          <a:off x="2189163" y="2122488"/>
          <a:ext cx="7396162" cy="2232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69" name="Formel" r:id="rId3" imgW="4635360" imgH="1396800" progId="Equation.3">
                  <p:embed/>
                </p:oleObj>
              </mc:Choice>
              <mc:Fallback>
                <p:oleObj name="Formel" r:id="rId3" imgW="4635360" imgH="1396800" progId="Equation.3">
                  <p:embed/>
                  <p:pic>
                    <p:nvPicPr>
                      <p:cNvPr id="8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89163" y="2122488"/>
                        <a:ext cx="7396162" cy="2232025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6665191"/>
              </p:ext>
            </p:extLst>
          </p:nvPr>
        </p:nvGraphicFramePr>
        <p:xfrm>
          <a:off x="10298286" y="1956559"/>
          <a:ext cx="1630362" cy="256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70" name="Formel" r:id="rId5" imgW="888840" imgH="1396800" progId="Equation.3">
                  <p:embed/>
                </p:oleObj>
              </mc:Choice>
              <mc:Fallback>
                <p:oleObj name="Formel" r:id="rId5" imgW="888840" imgH="1396800" progId="Equation.3">
                  <p:embed/>
                  <p:pic>
                    <p:nvPicPr>
                      <p:cNvPr id="9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298286" y="1956559"/>
                        <a:ext cx="1630362" cy="2565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1512523" y="4003914"/>
            <a:ext cx="18473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3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8057638"/>
              </p:ext>
            </p:extLst>
          </p:nvPr>
        </p:nvGraphicFramePr>
        <p:xfrm>
          <a:off x="191344" y="1956134"/>
          <a:ext cx="1398588" cy="256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71" name="Formel" r:id="rId7" imgW="761760" imgH="1396800" progId="Equation.3">
                  <p:embed/>
                </p:oleObj>
              </mc:Choice>
              <mc:Fallback>
                <p:oleObj name="Formel" r:id="rId7" imgW="761760" imgH="1396800" progId="Equation.3">
                  <p:embed/>
                  <p:pic>
                    <p:nvPicPr>
                      <p:cNvPr id="9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1344" y="1956134"/>
                        <a:ext cx="1398588" cy="2565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itel 5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400110"/>
          </a:xfrm>
        </p:spPr>
        <p:txBody>
          <a:bodyPr/>
          <a:lstStyle/>
          <a:p>
            <a:r>
              <a:rPr lang="en-US" dirty="0"/>
              <a:t>The Bloch-McConnell </a:t>
            </a:r>
            <a:r>
              <a:rPr lang="en-US" dirty="0" smtClean="0"/>
              <a:t>equations</a:t>
            </a:r>
            <a:endParaRPr lang="en-US" dirty="0"/>
          </a:p>
        </p:txBody>
      </p:sp>
      <p:grpSp>
        <p:nvGrpSpPr>
          <p:cNvPr id="17" name="Group 9"/>
          <p:cNvGrpSpPr>
            <a:grpSpLocks noChangeAspect="1"/>
          </p:cNvGrpSpPr>
          <p:nvPr/>
        </p:nvGrpSpPr>
        <p:grpSpPr bwMode="auto">
          <a:xfrm>
            <a:off x="7752184" y="97972"/>
            <a:ext cx="3971202" cy="1430385"/>
            <a:chOff x="2246" y="791"/>
            <a:chExt cx="1776" cy="640"/>
          </a:xfrm>
        </p:grpSpPr>
        <p:sp>
          <p:nvSpPr>
            <p:cNvPr id="18" name="AutoShape 8"/>
            <p:cNvSpPr>
              <a:spLocks noChangeAspect="1" noChangeArrowheads="1" noTextEdit="1"/>
            </p:cNvSpPr>
            <p:nvPr/>
          </p:nvSpPr>
          <p:spPr bwMode="auto">
            <a:xfrm>
              <a:off x="2246" y="791"/>
              <a:ext cx="1776" cy="6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19" name="Rectangle 11"/>
            <p:cNvSpPr>
              <a:spLocks noChangeArrowheads="1"/>
            </p:cNvSpPr>
            <p:nvPr/>
          </p:nvSpPr>
          <p:spPr bwMode="auto">
            <a:xfrm>
              <a:off x="2553" y="827"/>
              <a:ext cx="439" cy="585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 w="0">
              <a:solidFill>
                <a:srgbClr val="6DFFDD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 sz="2800">
                <a:latin typeface="Times"/>
              </a:endParaRPr>
            </a:p>
          </p:txBody>
        </p:sp>
        <p:sp>
          <p:nvSpPr>
            <p:cNvPr id="20" name="Freeform 12"/>
            <p:cNvSpPr>
              <a:spLocks noEditPoints="1"/>
            </p:cNvSpPr>
            <p:nvPr/>
          </p:nvSpPr>
          <p:spPr bwMode="auto">
            <a:xfrm>
              <a:off x="2548" y="823"/>
              <a:ext cx="449" cy="592"/>
            </a:xfrm>
            <a:custGeom>
              <a:avLst/>
              <a:gdLst>
                <a:gd name="T0" fmla="*/ 2 w 898"/>
                <a:gd name="T1" fmla="*/ 1 h 1185"/>
                <a:gd name="T2" fmla="*/ 2 w 898"/>
                <a:gd name="T3" fmla="*/ 72 h 1185"/>
                <a:gd name="T4" fmla="*/ 55 w 898"/>
                <a:gd name="T5" fmla="*/ 72 h 1185"/>
                <a:gd name="T6" fmla="*/ 55 w 898"/>
                <a:gd name="T7" fmla="*/ 1 h 1185"/>
                <a:gd name="T8" fmla="*/ 2 w 898"/>
                <a:gd name="T9" fmla="*/ 1 h 1185"/>
                <a:gd name="T10" fmla="*/ 0 w 898"/>
                <a:gd name="T11" fmla="*/ 0 h 1185"/>
                <a:gd name="T12" fmla="*/ 56 w 898"/>
                <a:gd name="T13" fmla="*/ 0 h 1185"/>
                <a:gd name="T14" fmla="*/ 56 w 898"/>
                <a:gd name="T15" fmla="*/ 74 h 1185"/>
                <a:gd name="T16" fmla="*/ 0 w 898"/>
                <a:gd name="T17" fmla="*/ 74 h 1185"/>
                <a:gd name="T18" fmla="*/ 0 w 898"/>
                <a:gd name="T19" fmla="*/ 0 h 118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898"/>
                <a:gd name="T31" fmla="*/ 0 h 1185"/>
                <a:gd name="T32" fmla="*/ 898 w 898"/>
                <a:gd name="T33" fmla="*/ 1185 h 118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898" h="1185">
                  <a:moveTo>
                    <a:pt x="18" y="18"/>
                  </a:moveTo>
                  <a:lnTo>
                    <a:pt x="18" y="1166"/>
                  </a:lnTo>
                  <a:lnTo>
                    <a:pt x="879" y="1166"/>
                  </a:lnTo>
                  <a:lnTo>
                    <a:pt x="879" y="18"/>
                  </a:lnTo>
                  <a:lnTo>
                    <a:pt x="18" y="18"/>
                  </a:lnTo>
                  <a:close/>
                  <a:moveTo>
                    <a:pt x="0" y="0"/>
                  </a:moveTo>
                  <a:lnTo>
                    <a:pt x="898" y="0"/>
                  </a:lnTo>
                  <a:lnTo>
                    <a:pt x="898" y="1185"/>
                  </a:lnTo>
                  <a:lnTo>
                    <a:pt x="0" y="11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21" name="Rectangle 13"/>
            <p:cNvSpPr>
              <a:spLocks noChangeArrowheads="1"/>
            </p:cNvSpPr>
            <p:nvPr/>
          </p:nvSpPr>
          <p:spPr bwMode="auto">
            <a:xfrm>
              <a:off x="2269" y="984"/>
              <a:ext cx="192" cy="15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2800"/>
            </a:p>
          </p:txBody>
        </p:sp>
        <p:sp>
          <p:nvSpPr>
            <p:cNvPr id="22" name="Line 14"/>
            <p:cNvSpPr>
              <a:spLocks noChangeShapeType="1"/>
            </p:cNvSpPr>
            <p:nvPr/>
          </p:nvSpPr>
          <p:spPr bwMode="auto">
            <a:xfrm>
              <a:off x="2269" y="984"/>
              <a:ext cx="1" cy="1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23" name="Line 15"/>
            <p:cNvSpPr>
              <a:spLocks noChangeShapeType="1"/>
            </p:cNvSpPr>
            <p:nvPr/>
          </p:nvSpPr>
          <p:spPr bwMode="auto">
            <a:xfrm>
              <a:off x="2269" y="999"/>
              <a:ext cx="192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24" name="Line 16"/>
            <p:cNvSpPr>
              <a:spLocks noChangeShapeType="1"/>
            </p:cNvSpPr>
            <p:nvPr/>
          </p:nvSpPr>
          <p:spPr bwMode="auto">
            <a:xfrm flipV="1">
              <a:off x="2461" y="984"/>
              <a:ext cx="1" cy="1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25" name="Line 17"/>
            <p:cNvSpPr>
              <a:spLocks noChangeShapeType="1"/>
            </p:cNvSpPr>
            <p:nvPr/>
          </p:nvSpPr>
          <p:spPr bwMode="auto">
            <a:xfrm flipH="1">
              <a:off x="2269" y="984"/>
              <a:ext cx="192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auto">
            <a:xfrm>
              <a:off x="2466" y="915"/>
              <a:ext cx="133" cy="151"/>
            </a:xfrm>
            <a:custGeom>
              <a:avLst/>
              <a:gdLst>
                <a:gd name="T0" fmla="*/ 0 w 265"/>
                <a:gd name="T1" fmla="*/ 0 h 301"/>
                <a:gd name="T2" fmla="*/ 9 w 265"/>
                <a:gd name="T3" fmla="*/ 5 h 301"/>
                <a:gd name="T4" fmla="*/ 17 w 265"/>
                <a:gd name="T5" fmla="*/ 10 h 301"/>
                <a:gd name="T6" fmla="*/ 9 w 265"/>
                <a:gd name="T7" fmla="*/ 15 h 301"/>
                <a:gd name="T8" fmla="*/ 1 w 265"/>
                <a:gd name="T9" fmla="*/ 19 h 301"/>
                <a:gd name="T10" fmla="*/ 1 w 265"/>
                <a:gd name="T11" fmla="*/ 10 h 301"/>
                <a:gd name="T12" fmla="*/ 0 w 265"/>
                <a:gd name="T13" fmla="*/ 0 h 30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65"/>
                <a:gd name="T22" fmla="*/ 0 h 301"/>
                <a:gd name="T23" fmla="*/ 265 w 265"/>
                <a:gd name="T24" fmla="*/ 301 h 30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65" h="301">
                  <a:moveTo>
                    <a:pt x="0" y="0"/>
                  </a:moveTo>
                  <a:lnTo>
                    <a:pt x="133" y="75"/>
                  </a:lnTo>
                  <a:lnTo>
                    <a:pt x="265" y="149"/>
                  </a:lnTo>
                  <a:lnTo>
                    <a:pt x="134" y="226"/>
                  </a:lnTo>
                  <a:lnTo>
                    <a:pt x="2" y="301"/>
                  </a:lnTo>
                  <a:lnTo>
                    <a:pt x="1" y="1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27" name="Line 19"/>
            <p:cNvSpPr>
              <a:spLocks noChangeShapeType="1"/>
            </p:cNvSpPr>
            <p:nvPr/>
          </p:nvSpPr>
          <p:spPr bwMode="auto">
            <a:xfrm flipH="1">
              <a:off x="2533" y="990"/>
              <a:ext cx="66" cy="3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28" name="Line 20"/>
            <p:cNvSpPr>
              <a:spLocks noChangeShapeType="1"/>
            </p:cNvSpPr>
            <p:nvPr/>
          </p:nvSpPr>
          <p:spPr bwMode="auto">
            <a:xfrm flipH="1">
              <a:off x="2467" y="1028"/>
              <a:ext cx="66" cy="3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29" name="Line 21"/>
            <p:cNvSpPr>
              <a:spLocks noChangeShapeType="1"/>
            </p:cNvSpPr>
            <p:nvPr/>
          </p:nvSpPr>
          <p:spPr bwMode="auto">
            <a:xfrm flipH="1" flipV="1">
              <a:off x="2467" y="991"/>
              <a:ext cx="1" cy="7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30" name="Line 22"/>
            <p:cNvSpPr>
              <a:spLocks noChangeShapeType="1"/>
            </p:cNvSpPr>
            <p:nvPr/>
          </p:nvSpPr>
          <p:spPr bwMode="auto">
            <a:xfrm flipH="1" flipV="1">
              <a:off x="2466" y="915"/>
              <a:ext cx="1" cy="76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31" name="Line 23"/>
            <p:cNvSpPr>
              <a:spLocks noChangeShapeType="1"/>
            </p:cNvSpPr>
            <p:nvPr/>
          </p:nvSpPr>
          <p:spPr bwMode="auto">
            <a:xfrm>
              <a:off x="2466" y="915"/>
              <a:ext cx="66" cy="3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32" name="Line 24"/>
            <p:cNvSpPr>
              <a:spLocks noChangeShapeType="1"/>
            </p:cNvSpPr>
            <p:nvPr/>
          </p:nvSpPr>
          <p:spPr bwMode="auto">
            <a:xfrm>
              <a:off x="2532" y="953"/>
              <a:ext cx="67" cy="37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33" name="Freeform 25"/>
            <p:cNvSpPr>
              <a:spLocks noEditPoints="1"/>
            </p:cNvSpPr>
            <p:nvPr/>
          </p:nvSpPr>
          <p:spPr bwMode="auto">
            <a:xfrm>
              <a:off x="2339" y="842"/>
              <a:ext cx="46" cy="72"/>
            </a:xfrm>
            <a:custGeom>
              <a:avLst/>
              <a:gdLst>
                <a:gd name="T0" fmla="*/ 2 w 94"/>
                <a:gd name="T1" fmla="*/ 0 h 145"/>
                <a:gd name="T2" fmla="*/ 1 w 94"/>
                <a:gd name="T3" fmla="*/ 0 h 145"/>
                <a:gd name="T4" fmla="*/ 1 w 94"/>
                <a:gd name="T5" fmla="*/ 1 h 145"/>
                <a:gd name="T6" fmla="*/ 1 w 94"/>
                <a:gd name="T7" fmla="*/ 4 h 145"/>
                <a:gd name="T8" fmla="*/ 2 w 94"/>
                <a:gd name="T9" fmla="*/ 4 h 145"/>
                <a:gd name="T10" fmla="*/ 3 w 94"/>
                <a:gd name="T11" fmla="*/ 4 h 145"/>
                <a:gd name="T12" fmla="*/ 3 w 94"/>
                <a:gd name="T13" fmla="*/ 3 h 145"/>
                <a:gd name="T14" fmla="*/ 4 w 94"/>
                <a:gd name="T15" fmla="*/ 3 h 145"/>
                <a:gd name="T16" fmla="*/ 4 w 94"/>
                <a:gd name="T17" fmla="*/ 2 h 145"/>
                <a:gd name="T18" fmla="*/ 4 w 94"/>
                <a:gd name="T19" fmla="*/ 1 h 145"/>
                <a:gd name="T20" fmla="*/ 3 w 94"/>
                <a:gd name="T21" fmla="*/ 1 h 145"/>
                <a:gd name="T22" fmla="*/ 3 w 94"/>
                <a:gd name="T23" fmla="*/ 1 h 145"/>
                <a:gd name="T24" fmla="*/ 2 w 94"/>
                <a:gd name="T25" fmla="*/ 1 h 145"/>
                <a:gd name="T26" fmla="*/ 2 w 94"/>
                <a:gd name="T27" fmla="*/ 0 h 145"/>
                <a:gd name="T28" fmla="*/ 2 w 94"/>
                <a:gd name="T29" fmla="*/ 0 h 145"/>
                <a:gd name="T30" fmla="*/ 3 w 94"/>
                <a:gd name="T31" fmla="*/ 0 h 145"/>
                <a:gd name="T32" fmla="*/ 4 w 94"/>
                <a:gd name="T33" fmla="*/ 0 h 145"/>
                <a:gd name="T34" fmla="*/ 4 w 94"/>
                <a:gd name="T35" fmla="*/ 0 h 145"/>
                <a:gd name="T36" fmla="*/ 5 w 94"/>
                <a:gd name="T37" fmla="*/ 1 h 145"/>
                <a:gd name="T38" fmla="*/ 5 w 94"/>
                <a:gd name="T39" fmla="*/ 1 h 145"/>
                <a:gd name="T40" fmla="*/ 5 w 94"/>
                <a:gd name="T41" fmla="*/ 2 h 145"/>
                <a:gd name="T42" fmla="*/ 5 w 94"/>
                <a:gd name="T43" fmla="*/ 3 h 145"/>
                <a:gd name="T44" fmla="*/ 5 w 94"/>
                <a:gd name="T45" fmla="*/ 3 h 145"/>
                <a:gd name="T46" fmla="*/ 4 w 94"/>
                <a:gd name="T47" fmla="*/ 4 h 145"/>
                <a:gd name="T48" fmla="*/ 3 w 94"/>
                <a:gd name="T49" fmla="*/ 4 h 145"/>
                <a:gd name="T50" fmla="*/ 3 w 94"/>
                <a:gd name="T51" fmla="*/ 4 h 145"/>
                <a:gd name="T52" fmla="*/ 4 w 94"/>
                <a:gd name="T53" fmla="*/ 5 h 145"/>
                <a:gd name="T54" fmla="*/ 4 w 94"/>
                <a:gd name="T55" fmla="*/ 5 h 145"/>
                <a:gd name="T56" fmla="*/ 5 w 94"/>
                <a:gd name="T57" fmla="*/ 6 h 145"/>
                <a:gd name="T58" fmla="*/ 5 w 94"/>
                <a:gd name="T59" fmla="*/ 7 h 145"/>
                <a:gd name="T60" fmla="*/ 5 w 94"/>
                <a:gd name="T61" fmla="*/ 8 h 145"/>
                <a:gd name="T62" fmla="*/ 5 w 94"/>
                <a:gd name="T63" fmla="*/ 9 h 145"/>
                <a:gd name="T64" fmla="*/ 4 w 94"/>
                <a:gd name="T65" fmla="*/ 9 h 145"/>
                <a:gd name="T66" fmla="*/ 4 w 94"/>
                <a:gd name="T67" fmla="*/ 8 h 145"/>
                <a:gd name="T68" fmla="*/ 4 w 94"/>
                <a:gd name="T69" fmla="*/ 7 h 145"/>
                <a:gd name="T70" fmla="*/ 4 w 94"/>
                <a:gd name="T71" fmla="*/ 6 h 145"/>
                <a:gd name="T72" fmla="*/ 3 w 94"/>
                <a:gd name="T73" fmla="*/ 6 h 145"/>
                <a:gd name="T74" fmla="*/ 3 w 94"/>
                <a:gd name="T75" fmla="*/ 5 h 145"/>
                <a:gd name="T76" fmla="*/ 2 w 94"/>
                <a:gd name="T77" fmla="*/ 5 h 145"/>
                <a:gd name="T78" fmla="*/ 2 w 94"/>
                <a:gd name="T79" fmla="*/ 5 h 145"/>
                <a:gd name="T80" fmla="*/ 1 w 94"/>
                <a:gd name="T81" fmla="*/ 5 h 145"/>
                <a:gd name="T82" fmla="*/ 1 w 94"/>
                <a:gd name="T83" fmla="*/ 9 h 145"/>
                <a:gd name="T84" fmla="*/ 0 w 94"/>
                <a:gd name="T85" fmla="*/ 9 h 145"/>
                <a:gd name="T86" fmla="*/ 0 w 94"/>
                <a:gd name="T87" fmla="*/ 0 h 145"/>
                <a:gd name="T88" fmla="*/ 1 w 94"/>
                <a:gd name="T89" fmla="*/ 0 h 145"/>
                <a:gd name="T90" fmla="*/ 2 w 94"/>
                <a:gd name="T91" fmla="*/ 0 h 145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94"/>
                <a:gd name="T139" fmla="*/ 0 h 145"/>
                <a:gd name="T140" fmla="*/ 94 w 94"/>
                <a:gd name="T141" fmla="*/ 145 h 145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94" h="145">
                  <a:moveTo>
                    <a:pt x="37" y="15"/>
                  </a:moveTo>
                  <a:lnTo>
                    <a:pt x="26" y="15"/>
                  </a:lnTo>
                  <a:lnTo>
                    <a:pt x="18" y="16"/>
                  </a:lnTo>
                  <a:lnTo>
                    <a:pt x="18" y="68"/>
                  </a:lnTo>
                  <a:lnTo>
                    <a:pt x="38" y="68"/>
                  </a:lnTo>
                  <a:lnTo>
                    <a:pt x="51" y="67"/>
                  </a:lnTo>
                  <a:lnTo>
                    <a:pt x="61" y="62"/>
                  </a:lnTo>
                  <a:lnTo>
                    <a:pt x="68" y="53"/>
                  </a:lnTo>
                  <a:lnTo>
                    <a:pt x="70" y="41"/>
                  </a:lnTo>
                  <a:lnTo>
                    <a:pt x="68" y="31"/>
                  </a:lnTo>
                  <a:lnTo>
                    <a:pt x="64" y="24"/>
                  </a:lnTo>
                  <a:lnTo>
                    <a:pt x="57" y="19"/>
                  </a:lnTo>
                  <a:lnTo>
                    <a:pt x="47" y="16"/>
                  </a:lnTo>
                  <a:lnTo>
                    <a:pt x="37" y="15"/>
                  </a:lnTo>
                  <a:close/>
                  <a:moveTo>
                    <a:pt x="36" y="0"/>
                  </a:moveTo>
                  <a:lnTo>
                    <a:pt x="53" y="1"/>
                  </a:lnTo>
                  <a:lnTo>
                    <a:pt x="67" y="6"/>
                  </a:lnTo>
                  <a:lnTo>
                    <a:pt x="78" y="12"/>
                  </a:lnTo>
                  <a:lnTo>
                    <a:pt x="83" y="20"/>
                  </a:lnTo>
                  <a:lnTo>
                    <a:pt x="87" y="29"/>
                  </a:lnTo>
                  <a:lnTo>
                    <a:pt x="88" y="39"/>
                  </a:lnTo>
                  <a:lnTo>
                    <a:pt x="86" y="52"/>
                  </a:lnTo>
                  <a:lnTo>
                    <a:pt x="81" y="63"/>
                  </a:lnTo>
                  <a:lnTo>
                    <a:pt x="72" y="70"/>
                  </a:lnTo>
                  <a:lnTo>
                    <a:pt x="61" y="76"/>
                  </a:lnTo>
                  <a:lnTo>
                    <a:pt x="61" y="77"/>
                  </a:lnTo>
                  <a:lnTo>
                    <a:pt x="71" y="82"/>
                  </a:lnTo>
                  <a:lnTo>
                    <a:pt x="78" y="92"/>
                  </a:lnTo>
                  <a:lnTo>
                    <a:pt x="83" y="106"/>
                  </a:lnTo>
                  <a:lnTo>
                    <a:pt x="86" y="123"/>
                  </a:lnTo>
                  <a:lnTo>
                    <a:pt x="91" y="136"/>
                  </a:lnTo>
                  <a:lnTo>
                    <a:pt x="94" y="145"/>
                  </a:lnTo>
                  <a:lnTo>
                    <a:pt x="74" y="145"/>
                  </a:lnTo>
                  <a:lnTo>
                    <a:pt x="72" y="138"/>
                  </a:lnTo>
                  <a:lnTo>
                    <a:pt x="69" y="126"/>
                  </a:lnTo>
                  <a:lnTo>
                    <a:pt x="65" y="110"/>
                  </a:lnTo>
                  <a:lnTo>
                    <a:pt x="61" y="98"/>
                  </a:lnTo>
                  <a:lnTo>
                    <a:pt x="55" y="90"/>
                  </a:lnTo>
                  <a:lnTo>
                    <a:pt x="47" y="84"/>
                  </a:lnTo>
                  <a:lnTo>
                    <a:pt x="37" y="82"/>
                  </a:lnTo>
                  <a:lnTo>
                    <a:pt x="18" y="82"/>
                  </a:lnTo>
                  <a:lnTo>
                    <a:pt x="18" y="145"/>
                  </a:lnTo>
                  <a:lnTo>
                    <a:pt x="0" y="145"/>
                  </a:lnTo>
                  <a:lnTo>
                    <a:pt x="0" y="4"/>
                  </a:lnTo>
                  <a:lnTo>
                    <a:pt x="17" y="1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34" name="Freeform 26"/>
            <p:cNvSpPr>
              <a:spLocks/>
            </p:cNvSpPr>
            <p:nvPr/>
          </p:nvSpPr>
          <p:spPr bwMode="auto">
            <a:xfrm>
              <a:off x="2393" y="891"/>
              <a:ext cx="12" cy="34"/>
            </a:xfrm>
            <a:custGeom>
              <a:avLst/>
              <a:gdLst>
                <a:gd name="T0" fmla="*/ 1 w 23"/>
                <a:gd name="T1" fmla="*/ 0 h 69"/>
                <a:gd name="T2" fmla="*/ 2 w 23"/>
                <a:gd name="T3" fmla="*/ 0 h 69"/>
                <a:gd name="T4" fmla="*/ 2 w 23"/>
                <a:gd name="T5" fmla="*/ 4 h 69"/>
                <a:gd name="T6" fmla="*/ 1 w 23"/>
                <a:gd name="T7" fmla="*/ 4 h 69"/>
                <a:gd name="T8" fmla="*/ 1 w 23"/>
                <a:gd name="T9" fmla="*/ 0 h 69"/>
                <a:gd name="T10" fmla="*/ 1 w 23"/>
                <a:gd name="T11" fmla="*/ 0 h 69"/>
                <a:gd name="T12" fmla="*/ 1 w 23"/>
                <a:gd name="T13" fmla="*/ 0 h 69"/>
                <a:gd name="T14" fmla="*/ 0 w 23"/>
                <a:gd name="T15" fmla="*/ 0 h 69"/>
                <a:gd name="T16" fmla="*/ 1 w 23"/>
                <a:gd name="T17" fmla="*/ 0 h 6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3"/>
                <a:gd name="T28" fmla="*/ 0 h 69"/>
                <a:gd name="T29" fmla="*/ 23 w 23"/>
                <a:gd name="T30" fmla="*/ 69 h 6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3" h="69">
                  <a:moveTo>
                    <a:pt x="15" y="0"/>
                  </a:moveTo>
                  <a:lnTo>
                    <a:pt x="23" y="0"/>
                  </a:lnTo>
                  <a:lnTo>
                    <a:pt x="23" y="69"/>
                  </a:lnTo>
                  <a:lnTo>
                    <a:pt x="14" y="69"/>
                  </a:lnTo>
                  <a:lnTo>
                    <a:pt x="14" y="9"/>
                  </a:lnTo>
                  <a:lnTo>
                    <a:pt x="13" y="9"/>
                  </a:lnTo>
                  <a:lnTo>
                    <a:pt x="1" y="15"/>
                  </a:lnTo>
                  <a:lnTo>
                    <a:pt x="0" y="8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35" name="Freeform 27"/>
            <p:cNvSpPr>
              <a:spLocks noEditPoints="1"/>
            </p:cNvSpPr>
            <p:nvPr/>
          </p:nvSpPr>
          <p:spPr bwMode="auto">
            <a:xfrm>
              <a:off x="2417" y="899"/>
              <a:ext cx="20" cy="27"/>
            </a:xfrm>
            <a:custGeom>
              <a:avLst/>
              <a:gdLst>
                <a:gd name="T0" fmla="*/ 1 w 41"/>
                <a:gd name="T1" fmla="*/ 2 h 54"/>
                <a:gd name="T2" fmla="*/ 1 w 41"/>
                <a:gd name="T3" fmla="*/ 2 h 54"/>
                <a:gd name="T4" fmla="*/ 1 w 41"/>
                <a:gd name="T5" fmla="*/ 2 h 54"/>
                <a:gd name="T6" fmla="*/ 0 w 41"/>
                <a:gd name="T7" fmla="*/ 3 h 54"/>
                <a:gd name="T8" fmla="*/ 0 w 41"/>
                <a:gd name="T9" fmla="*/ 3 h 54"/>
                <a:gd name="T10" fmla="*/ 0 w 41"/>
                <a:gd name="T11" fmla="*/ 3 h 54"/>
                <a:gd name="T12" fmla="*/ 0 w 41"/>
                <a:gd name="T13" fmla="*/ 3 h 54"/>
                <a:gd name="T14" fmla="*/ 0 w 41"/>
                <a:gd name="T15" fmla="*/ 3 h 54"/>
                <a:gd name="T16" fmla="*/ 1 w 41"/>
                <a:gd name="T17" fmla="*/ 3 h 54"/>
                <a:gd name="T18" fmla="*/ 1 w 41"/>
                <a:gd name="T19" fmla="*/ 3 h 54"/>
                <a:gd name="T20" fmla="*/ 1 w 41"/>
                <a:gd name="T21" fmla="*/ 3 h 54"/>
                <a:gd name="T22" fmla="*/ 1 w 41"/>
                <a:gd name="T23" fmla="*/ 3 h 54"/>
                <a:gd name="T24" fmla="*/ 1 w 41"/>
                <a:gd name="T25" fmla="*/ 3 h 54"/>
                <a:gd name="T26" fmla="*/ 1 w 41"/>
                <a:gd name="T27" fmla="*/ 3 h 54"/>
                <a:gd name="T28" fmla="*/ 1 w 41"/>
                <a:gd name="T29" fmla="*/ 3 h 54"/>
                <a:gd name="T30" fmla="*/ 1 w 41"/>
                <a:gd name="T31" fmla="*/ 3 h 54"/>
                <a:gd name="T32" fmla="*/ 1 w 41"/>
                <a:gd name="T33" fmla="*/ 2 h 54"/>
                <a:gd name="T34" fmla="*/ 1 w 41"/>
                <a:gd name="T35" fmla="*/ 0 h 54"/>
                <a:gd name="T36" fmla="*/ 1 w 41"/>
                <a:gd name="T37" fmla="*/ 1 h 54"/>
                <a:gd name="T38" fmla="*/ 2 w 41"/>
                <a:gd name="T39" fmla="*/ 1 h 54"/>
                <a:gd name="T40" fmla="*/ 2 w 41"/>
                <a:gd name="T41" fmla="*/ 1 h 54"/>
                <a:gd name="T42" fmla="*/ 2 w 41"/>
                <a:gd name="T43" fmla="*/ 2 h 54"/>
                <a:gd name="T44" fmla="*/ 2 w 41"/>
                <a:gd name="T45" fmla="*/ 3 h 54"/>
                <a:gd name="T46" fmla="*/ 2 w 41"/>
                <a:gd name="T47" fmla="*/ 3 h 54"/>
                <a:gd name="T48" fmla="*/ 2 w 41"/>
                <a:gd name="T49" fmla="*/ 3 h 54"/>
                <a:gd name="T50" fmla="*/ 2 w 41"/>
                <a:gd name="T51" fmla="*/ 3 h 54"/>
                <a:gd name="T52" fmla="*/ 2 w 41"/>
                <a:gd name="T53" fmla="*/ 3 h 54"/>
                <a:gd name="T54" fmla="*/ 2 w 41"/>
                <a:gd name="T55" fmla="*/ 3 h 54"/>
                <a:gd name="T56" fmla="*/ 1 w 41"/>
                <a:gd name="T57" fmla="*/ 3 h 54"/>
                <a:gd name="T58" fmla="*/ 1 w 41"/>
                <a:gd name="T59" fmla="*/ 3 h 54"/>
                <a:gd name="T60" fmla="*/ 1 w 41"/>
                <a:gd name="T61" fmla="*/ 3 h 54"/>
                <a:gd name="T62" fmla="*/ 1 w 41"/>
                <a:gd name="T63" fmla="*/ 3 h 54"/>
                <a:gd name="T64" fmla="*/ 0 w 41"/>
                <a:gd name="T65" fmla="*/ 3 h 54"/>
                <a:gd name="T66" fmla="*/ 0 w 41"/>
                <a:gd name="T67" fmla="*/ 3 h 54"/>
                <a:gd name="T68" fmla="*/ 0 w 41"/>
                <a:gd name="T69" fmla="*/ 3 h 54"/>
                <a:gd name="T70" fmla="*/ 0 w 41"/>
                <a:gd name="T71" fmla="*/ 3 h 54"/>
                <a:gd name="T72" fmla="*/ 0 w 41"/>
                <a:gd name="T73" fmla="*/ 3 h 54"/>
                <a:gd name="T74" fmla="*/ 0 w 41"/>
                <a:gd name="T75" fmla="*/ 3 h 54"/>
                <a:gd name="T76" fmla="*/ 0 w 41"/>
                <a:gd name="T77" fmla="*/ 2 h 54"/>
                <a:gd name="T78" fmla="*/ 0 w 41"/>
                <a:gd name="T79" fmla="*/ 2 h 54"/>
                <a:gd name="T80" fmla="*/ 1 w 41"/>
                <a:gd name="T81" fmla="*/ 2 h 54"/>
                <a:gd name="T82" fmla="*/ 1 w 41"/>
                <a:gd name="T83" fmla="*/ 2 h 54"/>
                <a:gd name="T84" fmla="*/ 1 w 41"/>
                <a:gd name="T85" fmla="*/ 2 h 54"/>
                <a:gd name="T86" fmla="*/ 1 w 41"/>
                <a:gd name="T87" fmla="*/ 2 h 54"/>
                <a:gd name="T88" fmla="*/ 1 w 41"/>
                <a:gd name="T89" fmla="*/ 1 h 54"/>
                <a:gd name="T90" fmla="*/ 1 w 41"/>
                <a:gd name="T91" fmla="*/ 1 h 54"/>
                <a:gd name="T92" fmla="*/ 1 w 41"/>
                <a:gd name="T93" fmla="*/ 1 h 54"/>
                <a:gd name="T94" fmla="*/ 1 w 41"/>
                <a:gd name="T95" fmla="*/ 1 h 54"/>
                <a:gd name="T96" fmla="*/ 1 w 41"/>
                <a:gd name="T97" fmla="*/ 1 h 54"/>
                <a:gd name="T98" fmla="*/ 1 w 41"/>
                <a:gd name="T99" fmla="*/ 1 h 54"/>
                <a:gd name="T100" fmla="*/ 0 w 41"/>
                <a:gd name="T101" fmla="*/ 1 h 54"/>
                <a:gd name="T102" fmla="*/ 0 w 41"/>
                <a:gd name="T103" fmla="*/ 1 h 54"/>
                <a:gd name="T104" fmla="*/ 0 w 41"/>
                <a:gd name="T105" fmla="*/ 1 h 54"/>
                <a:gd name="T106" fmla="*/ 0 w 41"/>
                <a:gd name="T107" fmla="*/ 1 h 54"/>
                <a:gd name="T108" fmla="*/ 0 w 41"/>
                <a:gd name="T109" fmla="*/ 1 h 54"/>
                <a:gd name="T110" fmla="*/ 0 w 41"/>
                <a:gd name="T111" fmla="*/ 1 h 54"/>
                <a:gd name="T112" fmla="*/ 1 w 41"/>
                <a:gd name="T113" fmla="*/ 0 h 54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41"/>
                <a:gd name="T172" fmla="*/ 0 h 54"/>
                <a:gd name="T173" fmla="*/ 41 w 41"/>
                <a:gd name="T174" fmla="*/ 54 h 54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41" h="54">
                  <a:moveTo>
                    <a:pt x="31" y="26"/>
                  </a:moveTo>
                  <a:lnTo>
                    <a:pt x="24" y="27"/>
                  </a:lnTo>
                  <a:lnTo>
                    <a:pt x="17" y="28"/>
                  </a:lnTo>
                  <a:lnTo>
                    <a:pt x="12" y="33"/>
                  </a:lnTo>
                  <a:lnTo>
                    <a:pt x="10" y="38"/>
                  </a:lnTo>
                  <a:lnTo>
                    <a:pt x="10" y="41"/>
                  </a:lnTo>
                  <a:lnTo>
                    <a:pt x="12" y="44"/>
                  </a:lnTo>
                  <a:lnTo>
                    <a:pt x="13" y="46"/>
                  </a:lnTo>
                  <a:lnTo>
                    <a:pt x="16" y="47"/>
                  </a:lnTo>
                  <a:lnTo>
                    <a:pt x="19" y="47"/>
                  </a:lnTo>
                  <a:lnTo>
                    <a:pt x="23" y="47"/>
                  </a:lnTo>
                  <a:lnTo>
                    <a:pt x="26" y="46"/>
                  </a:lnTo>
                  <a:lnTo>
                    <a:pt x="28" y="43"/>
                  </a:lnTo>
                  <a:lnTo>
                    <a:pt x="30" y="41"/>
                  </a:lnTo>
                  <a:lnTo>
                    <a:pt x="31" y="38"/>
                  </a:lnTo>
                  <a:lnTo>
                    <a:pt x="31" y="36"/>
                  </a:lnTo>
                  <a:lnTo>
                    <a:pt x="31" y="26"/>
                  </a:lnTo>
                  <a:close/>
                  <a:moveTo>
                    <a:pt x="21" y="0"/>
                  </a:moveTo>
                  <a:lnTo>
                    <a:pt x="30" y="2"/>
                  </a:lnTo>
                  <a:lnTo>
                    <a:pt x="37" y="7"/>
                  </a:lnTo>
                  <a:lnTo>
                    <a:pt x="40" y="13"/>
                  </a:lnTo>
                  <a:lnTo>
                    <a:pt x="41" y="22"/>
                  </a:lnTo>
                  <a:lnTo>
                    <a:pt x="41" y="40"/>
                  </a:lnTo>
                  <a:lnTo>
                    <a:pt x="41" y="47"/>
                  </a:lnTo>
                  <a:lnTo>
                    <a:pt x="41" y="53"/>
                  </a:lnTo>
                  <a:lnTo>
                    <a:pt x="32" y="53"/>
                  </a:lnTo>
                  <a:lnTo>
                    <a:pt x="32" y="47"/>
                  </a:lnTo>
                  <a:lnTo>
                    <a:pt x="29" y="49"/>
                  </a:lnTo>
                  <a:lnTo>
                    <a:pt x="26" y="52"/>
                  </a:lnTo>
                  <a:lnTo>
                    <a:pt x="22" y="53"/>
                  </a:lnTo>
                  <a:lnTo>
                    <a:pt x="16" y="54"/>
                  </a:lnTo>
                  <a:lnTo>
                    <a:pt x="11" y="53"/>
                  </a:lnTo>
                  <a:lnTo>
                    <a:pt x="8" y="52"/>
                  </a:lnTo>
                  <a:lnTo>
                    <a:pt x="5" y="50"/>
                  </a:lnTo>
                  <a:lnTo>
                    <a:pt x="2" y="47"/>
                  </a:lnTo>
                  <a:lnTo>
                    <a:pt x="1" y="43"/>
                  </a:lnTo>
                  <a:lnTo>
                    <a:pt x="0" y="39"/>
                  </a:lnTo>
                  <a:lnTo>
                    <a:pt x="2" y="32"/>
                  </a:lnTo>
                  <a:lnTo>
                    <a:pt x="9" y="25"/>
                  </a:lnTo>
                  <a:lnTo>
                    <a:pt x="19" y="22"/>
                  </a:lnTo>
                  <a:lnTo>
                    <a:pt x="31" y="20"/>
                  </a:lnTo>
                  <a:lnTo>
                    <a:pt x="31" y="19"/>
                  </a:lnTo>
                  <a:lnTo>
                    <a:pt x="31" y="18"/>
                  </a:lnTo>
                  <a:lnTo>
                    <a:pt x="31" y="15"/>
                  </a:lnTo>
                  <a:lnTo>
                    <a:pt x="30" y="12"/>
                  </a:lnTo>
                  <a:lnTo>
                    <a:pt x="29" y="11"/>
                  </a:lnTo>
                  <a:lnTo>
                    <a:pt x="27" y="9"/>
                  </a:lnTo>
                  <a:lnTo>
                    <a:pt x="24" y="8"/>
                  </a:lnTo>
                  <a:lnTo>
                    <a:pt x="20" y="7"/>
                  </a:lnTo>
                  <a:lnTo>
                    <a:pt x="15" y="8"/>
                  </a:lnTo>
                  <a:lnTo>
                    <a:pt x="10" y="9"/>
                  </a:lnTo>
                  <a:lnTo>
                    <a:pt x="7" y="11"/>
                  </a:lnTo>
                  <a:lnTo>
                    <a:pt x="5" y="5"/>
                  </a:lnTo>
                  <a:lnTo>
                    <a:pt x="9" y="2"/>
                  </a:lnTo>
                  <a:lnTo>
                    <a:pt x="15" y="1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36" name="Rectangle 28"/>
            <p:cNvSpPr>
              <a:spLocks noChangeArrowheads="1"/>
            </p:cNvSpPr>
            <p:nvPr/>
          </p:nvSpPr>
          <p:spPr bwMode="auto">
            <a:xfrm>
              <a:off x="3253" y="825"/>
              <a:ext cx="439" cy="583"/>
            </a:xfrm>
            <a:prstGeom prst="rect">
              <a:avLst/>
            </a:prstGeom>
            <a:solidFill>
              <a:srgbClr val="44B107"/>
            </a:solidFill>
            <a:ln w="0">
              <a:solidFill>
                <a:srgbClr val="5AFF00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2800"/>
            </a:p>
          </p:txBody>
        </p:sp>
        <p:sp>
          <p:nvSpPr>
            <p:cNvPr id="37" name="Freeform 29"/>
            <p:cNvSpPr>
              <a:spLocks noEditPoints="1"/>
            </p:cNvSpPr>
            <p:nvPr/>
          </p:nvSpPr>
          <p:spPr bwMode="auto">
            <a:xfrm>
              <a:off x="3249" y="821"/>
              <a:ext cx="448" cy="592"/>
            </a:xfrm>
            <a:custGeom>
              <a:avLst/>
              <a:gdLst>
                <a:gd name="T0" fmla="*/ 1 w 897"/>
                <a:gd name="T1" fmla="*/ 1 h 1185"/>
                <a:gd name="T2" fmla="*/ 1 w 897"/>
                <a:gd name="T3" fmla="*/ 72 h 1185"/>
                <a:gd name="T4" fmla="*/ 54 w 897"/>
                <a:gd name="T5" fmla="*/ 72 h 1185"/>
                <a:gd name="T6" fmla="*/ 54 w 897"/>
                <a:gd name="T7" fmla="*/ 1 h 1185"/>
                <a:gd name="T8" fmla="*/ 1 w 897"/>
                <a:gd name="T9" fmla="*/ 1 h 1185"/>
                <a:gd name="T10" fmla="*/ 0 w 897"/>
                <a:gd name="T11" fmla="*/ 0 h 1185"/>
                <a:gd name="T12" fmla="*/ 56 w 897"/>
                <a:gd name="T13" fmla="*/ 0 h 1185"/>
                <a:gd name="T14" fmla="*/ 56 w 897"/>
                <a:gd name="T15" fmla="*/ 74 h 1185"/>
                <a:gd name="T16" fmla="*/ 0 w 897"/>
                <a:gd name="T17" fmla="*/ 74 h 1185"/>
                <a:gd name="T18" fmla="*/ 0 w 897"/>
                <a:gd name="T19" fmla="*/ 0 h 118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897"/>
                <a:gd name="T31" fmla="*/ 0 h 1185"/>
                <a:gd name="T32" fmla="*/ 897 w 897"/>
                <a:gd name="T33" fmla="*/ 1185 h 118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897" h="1185">
                  <a:moveTo>
                    <a:pt x="19" y="19"/>
                  </a:moveTo>
                  <a:lnTo>
                    <a:pt x="19" y="1167"/>
                  </a:lnTo>
                  <a:lnTo>
                    <a:pt x="879" y="1167"/>
                  </a:lnTo>
                  <a:lnTo>
                    <a:pt x="879" y="19"/>
                  </a:lnTo>
                  <a:lnTo>
                    <a:pt x="19" y="19"/>
                  </a:lnTo>
                  <a:close/>
                  <a:moveTo>
                    <a:pt x="0" y="0"/>
                  </a:moveTo>
                  <a:lnTo>
                    <a:pt x="897" y="0"/>
                  </a:lnTo>
                  <a:lnTo>
                    <a:pt x="897" y="1185"/>
                  </a:lnTo>
                  <a:lnTo>
                    <a:pt x="0" y="11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38" name="Rectangle 30"/>
            <p:cNvSpPr>
              <a:spLocks noChangeArrowheads="1"/>
            </p:cNvSpPr>
            <p:nvPr/>
          </p:nvSpPr>
          <p:spPr bwMode="auto">
            <a:xfrm>
              <a:off x="3644" y="1333"/>
              <a:ext cx="207" cy="15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2800"/>
            </a:p>
          </p:txBody>
        </p:sp>
        <p:sp>
          <p:nvSpPr>
            <p:cNvPr id="39" name="Line 31"/>
            <p:cNvSpPr>
              <a:spLocks noChangeShapeType="1"/>
            </p:cNvSpPr>
            <p:nvPr/>
          </p:nvSpPr>
          <p:spPr bwMode="auto">
            <a:xfrm>
              <a:off x="3644" y="1333"/>
              <a:ext cx="1" cy="1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40" name="Line 32"/>
            <p:cNvSpPr>
              <a:spLocks noChangeShapeType="1"/>
            </p:cNvSpPr>
            <p:nvPr/>
          </p:nvSpPr>
          <p:spPr bwMode="auto">
            <a:xfrm>
              <a:off x="3644" y="1348"/>
              <a:ext cx="207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41" name="Line 33"/>
            <p:cNvSpPr>
              <a:spLocks noChangeShapeType="1"/>
            </p:cNvSpPr>
            <p:nvPr/>
          </p:nvSpPr>
          <p:spPr bwMode="auto">
            <a:xfrm flipV="1">
              <a:off x="3851" y="1333"/>
              <a:ext cx="1" cy="1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42" name="Line 34"/>
            <p:cNvSpPr>
              <a:spLocks noChangeShapeType="1"/>
            </p:cNvSpPr>
            <p:nvPr/>
          </p:nvSpPr>
          <p:spPr bwMode="auto">
            <a:xfrm flipH="1">
              <a:off x="3644" y="1333"/>
              <a:ext cx="207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43" name="Freeform 35"/>
            <p:cNvSpPr>
              <a:spLocks/>
            </p:cNvSpPr>
            <p:nvPr/>
          </p:nvSpPr>
          <p:spPr bwMode="auto">
            <a:xfrm>
              <a:off x="3857" y="1264"/>
              <a:ext cx="132" cy="151"/>
            </a:xfrm>
            <a:custGeom>
              <a:avLst/>
              <a:gdLst>
                <a:gd name="T0" fmla="*/ 0 w 264"/>
                <a:gd name="T1" fmla="*/ 0 h 302"/>
                <a:gd name="T2" fmla="*/ 8 w 264"/>
                <a:gd name="T3" fmla="*/ 5 h 302"/>
                <a:gd name="T4" fmla="*/ 17 w 264"/>
                <a:gd name="T5" fmla="*/ 9 h 302"/>
                <a:gd name="T6" fmla="*/ 8 w 264"/>
                <a:gd name="T7" fmla="*/ 14 h 302"/>
                <a:gd name="T8" fmla="*/ 1 w 264"/>
                <a:gd name="T9" fmla="*/ 19 h 302"/>
                <a:gd name="T10" fmla="*/ 1 w 264"/>
                <a:gd name="T11" fmla="*/ 9 h 302"/>
                <a:gd name="T12" fmla="*/ 0 w 264"/>
                <a:gd name="T13" fmla="*/ 0 h 30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64"/>
                <a:gd name="T22" fmla="*/ 0 h 302"/>
                <a:gd name="T23" fmla="*/ 264 w 264"/>
                <a:gd name="T24" fmla="*/ 302 h 30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64" h="302">
                  <a:moveTo>
                    <a:pt x="0" y="0"/>
                  </a:moveTo>
                  <a:lnTo>
                    <a:pt x="132" y="76"/>
                  </a:lnTo>
                  <a:lnTo>
                    <a:pt x="264" y="150"/>
                  </a:lnTo>
                  <a:lnTo>
                    <a:pt x="133" y="226"/>
                  </a:lnTo>
                  <a:lnTo>
                    <a:pt x="1" y="302"/>
                  </a:lnTo>
                  <a:lnTo>
                    <a:pt x="1" y="1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44" name="Line 36"/>
            <p:cNvSpPr>
              <a:spLocks noChangeShapeType="1"/>
            </p:cNvSpPr>
            <p:nvPr/>
          </p:nvSpPr>
          <p:spPr bwMode="auto">
            <a:xfrm flipH="1">
              <a:off x="3924" y="1339"/>
              <a:ext cx="65" cy="3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45" name="Line 37"/>
            <p:cNvSpPr>
              <a:spLocks noChangeShapeType="1"/>
            </p:cNvSpPr>
            <p:nvPr/>
          </p:nvSpPr>
          <p:spPr bwMode="auto">
            <a:xfrm flipH="1">
              <a:off x="3857" y="1377"/>
              <a:ext cx="67" cy="3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46" name="Line 38"/>
            <p:cNvSpPr>
              <a:spLocks noChangeShapeType="1"/>
            </p:cNvSpPr>
            <p:nvPr/>
          </p:nvSpPr>
          <p:spPr bwMode="auto">
            <a:xfrm flipV="1">
              <a:off x="3857" y="1339"/>
              <a:ext cx="1" cy="76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47" name="Line 39"/>
            <p:cNvSpPr>
              <a:spLocks noChangeShapeType="1"/>
            </p:cNvSpPr>
            <p:nvPr/>
          </p:nvSpPr>
          <p:spPr bwMode="auto">
            <a:xfrm flipH="1" flipV="1">
              <a:off x="3857" y="1264"/>
              <a:ext cx="1" cy="7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48" name="Line 40"/>
            <p:cNvSpPr>
              <a:spLocks noChangeShapeType="1"/>
            </p:cNvSpPr>
            <p:nvPr/>
          </p:nvSpPr>
          <p:spPr bwMode="auto">
            <a:xfrm>
              <a:off x="3857" y="1264"/>
              <a:ext cx="66" cy="3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49" name="Line 41"/>
            <p:cNvSpPr>
              <a:spLocks noChangeShapeType="1"/>
            </p:cNvSpPr>
            <p:nvPr/>
          </p:nvSpPr>
          <p:spPr bwMode="auto">
            <a:xfrm>
              <a:off x="3923" y="1302"/>
              <a:ext cx="66" cy="37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50" name="Rectangle 42"/>
            <p:cNvSpPr>
              <a:spLocks noChangeArrowheads="1"/>
            </p:cNvSpPr>
            <p:nvPr/>
          </p:nvSpPr>
          <p:spPr bwMode="auto">
            <a:xfrm>
              <a:off x="2944" y="1342"/>
              <a:ext cx="207" cy="15"/>
            </a:xfrm>
            <a:prstGeom prst="rect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2800"/>
            </a:p>
          </p:txBody>
        </p:sp>
        <p:sp>
          <p:nvSpPr>
            <p:cNvPr id="51" name="Line 43"/>
            <p:cNvSpPr>
              <a:spLocks noChangeShapeType="1"/>
            </p:cNvSpPr>
            <p:nvPr/>
          </p:nvSpPr>
          <p:spPr bwMode="auto">
            <a:xfrm>
              <a:off x="2944" y="1342"/>
              <a:ext cx="1" cy="1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52" name="Line 45"/>
            <p:cNvSpPr>
              <a:spLocks noChangeShapeType="1"/>
            </p:cNvSpPr>
            <p:nvPr/>
          </p:nvSpPr>
          <p:spPr bwMode="auto">
            <a:xfrm flipV="1">
              <a:off x="3151" y="1342"/>
              <a:ext cx="1" cy="1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53" name="Freeform 47"/>
            <p:cNvSpPr>
              <a:spLocks/>
            </p:cNvSpPr>
            <p:nvPr/>
          </p:nvSpPr>
          <p:spPr bwMode="auto">
            <a:xfrm>
              <a:off x="3157" y="1273"/>
              <a:ext cx="132" cy="151"/>
            </a:xfrm>
            <a:custGeom>
              <a:avLst/>
              <a:gdLst>
                <a:gd name="T0" fmla="*/ 0 w 264"/>
                <a:gd name="T1" fmla="*/ 0 h 303"/>
                <a:gd name="T2" fmla="*/ 8 w 264"/>
                <a:gd name="T3" fmla="*/ 4 h 303"/>
                <a:gd name="T4" fmla="*/ 17 w 264"/>
                <a:gd name="T5" fmla="*/ 9 h 303"/>
                <a:gd name="T6" fmla="*/ 8 w 264"/>
                <a:gd name="T7" fmla="*/ 14 h 303"/>
                <a:gd name="T8" fmla="*/ 1 w 264"/>
                <a:gd name="T9" fmla="*/ 18 h 303"/>
                <a:gd name="T10" fmla="*/ 0 w 264"/>
                <a:gd name="T11" fmla="*/ 9 h 303"/>
                <a:gd name="T12" fmla="*/ 0 w 264"/>
                <a:gd name="T13" fmla="*/ 0 h 30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64"/>
                <a:gd name="T22" fmla="*/ 0 h 303"/>
                <a:gd name="T23" fmla="*/ 264 w 264"/>
                <a:gd name="T24" fmla="*/ 303 h 30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64" h="303">
                  <a:moveTo>
                    <a:pt x="0" y="0"/>
                  </a:moveTo>
                  <a:lnTo>
                    <a:pt x="132" y="76"/>
                  </a:lnTo>
                  <a:lnTo>
                    <a:pt x="264" y="150"/>
                  </a:lnTo>
                  <a:lnTo>
                    <a:pt x="133" y="227"/>
                  </a:lnTo>
                  <a:lnTo>
                    <a:pt x="1" y="303"/>
                  </a:lnTo>
                  <a:lnTo>
                    <a:pt x="0" y="1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54" name="Line 48"/>
            <p:cNvSpPr>
              <a:spLocks noChangeShapeType="1"/>
            </p:cNvSpPr>
            <p:nvPr/>
          </p:nvSpPr>
          <p:spPr bwMode="auto">
            <a:xfrm flipH="1">
              <a:off x="3223" y="1348"/>
              <a:ext cx="66" cy="3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55" name="Line 49"/>
            <p:cNvSpPr>
              <a:spLocks noChangeShapeType="1"/>
            </p:cNvSpPr>
            <p:nvPr/>
          </p:nvSpPr>
          <p:spPr bwMode="auto">
            <a:xfrm flipH="1">
              <a:off x="3158" y="1386"/>
              <a:ext cx="65" cy="3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56" name="Line 50"/>
            <p:cNvSpPr>
              <a:spLocks noChangeShapeType="1"/>
            </p:cNvSpPr>
            <p:nvPr/>
          </p:nvSpPr>
          <p:spPr bwMode="auto">
            <a:xfrm flipH="1" flipV="1">
              <a:off x="3157" y="1348"/>
              <a:ext cx="1" cy="76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57" name="Line 51"/>
            <p:cNvSpPr>
              <a:spLocks noChangeShapeType="1"/>
            </p:cNvSpPr>
            <p:nvPr/>
          </p:nvSpPr>
          <p:spPr bwMode="auto">
            <a:xfrm flipV="1">
              <a:off x="3157" y="1273"/>
              <a:ext cx="1" cy="7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58" name="Line 52"/>
            <p:cNvSpPr>
              <a:spLocks noChangeShapeType="1"/>
            </p:cNvSpPr>
            <p:nvPr/>
          </p:nvSpPr>
          <p:spPr bwMode="auto">
            <a:xfrm>
              <a:off x="3157" y="1273"/>
              <a:ext cx="66" cy="37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59" name="Freeform 54"/>
            <p:cNvSpPr>
              <a:spLocks/>
            </p:cNvSpPr>
            <p:nvPr/>
          </p:nvSpPr>
          <p:spPr bwMode="auto">
            <a:xfrm>
              <a:off x="3088" y="1148"/>
              <a:ext cx="43" cy="75"/>
            </a:xfrm>
            <a:custGeom>
              <a:avLst/>
              <a:gdLst>
                <a:gd name="T0" fmla="*/ 0 w 87"/>
                <a:gd name="T1" fmla="*/ 0 h 150"/>
                <a:gd name="T2" fmla="*/ 1 w 87"/>
                <a:gd name="T3" fmla="*/ 0 h 150"/>
                <a:gd name="T4" fmla="*/ 1 w 87"/>
                <a:gd name="T5" fmla="*/ 5 h 150"/>
                <a:gd name="T6" fmla="*/ 1 w 87"/>
                <a:gd name="T7" fmla="*/ 5 h 150"/>
                <a:gd name="T8" fmla="*/ 1 w 87"/>
                <a:gd name="T9" fmla="*/ 5 h 150"/>
                <a:gd name="T10" fmla="*/ 1 w 87"/>
                <a:gd name="T11" fmla="*/ 5 h 150"/>
                <a:gd name="T12" fmla="*/ 1 w 87"/>
                <a:gd name="T13" fmla="*/ 5 h 150"/>
                <a:gd name="T14" fmla="*/ 3 w 87"/>
                <a:gd name="T15" fmla="*/ 2 h 150"/>
                <a:gd name="T16" fmla="*/ 5 w 87"/>
                <a:gd name="T17" fmla="*/ 2 h 150"/>
                <a:gd name="T18" fmla="*/ 2 w 87"/>
                <a:gd name="T19" fmla="*/ 5 h 150"/>
                <a:gd name="T20" fmla="*/ 5 w 87"/>
                <a:gd name="T21" fmla="*/ 9 h 150"/>
                <a:gd name="T22" fmla="*/ 4 w 87"/>
                <a:gd name="T23" fmla="*/ 9 h 150"/>
                <a:gd name="T24" fmla="*/ 1 w 87"/>
                <a:gd name="T25" fmla="*/ 6 h 150"/>
                <a:gd name="T26" fmla="*/ 1 w 87"/>
                <a:gd name="T27" fmla="*/ 7 h 150"/>
                <a:gd name="T28" fmla="*/ 1 w 87"/>
                <a:gd name="T29" fmla="*/ 9 h 150"/>
                <a:gd name="T30" fmla="*/ 0 w 87"/>
                <a:gd name="T31" fmla="*/ 9 h 150"/>
                <a:gd name="T32" fmla="*/ 0 w 87"/>
                <a:gd name="T33" fmla="*/ 0 h 15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7"/>
                <a:gd name="T52" fmla="*/ 0 h 150"/>
                <a:gd name="T53" fmla="*/ 87 w 87"/>
                <a:gd name="T54" fmla="*/ 150 h 150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7" h="150">
                  <a:moveTo>
                    <a:pt x="0" y="0"/>
                  </a:moveTo>
                  <a:lnTo>
                    <a:pt x="20" y="0"/>
                  </a:lnTo>
                  <a:lnTo>
                    <a:pt x="20" y="94"/>
                  </a:lnTo>
                  <a:lnTo>
                    <a:pt x="23" y="90"/>
                  </a:lnTo>
                  <a:lnTo>
                    <a:pt x="25" y="87"/>
                  </a:lnTo>
                  <a:lnTo>
                    <a:pt x="28" y="83"/>
                  </a:lnTo>
                  <a:lnTo>
                    <a:pt x="59" y="47"/>
                  </a:lnTo>
                  <a:lnTo>
                    <a:pt x="81" y="47"/>
                  </a:lnTo>
                  <a:lnTo>
                    <a:pt x="41" y="90"/>
                  </a:lnTo>
                  <a:lnTo>
                    <a:pt x="87" y="150"/>
                  </a:lnTo>
                  <a:lnTo>
                    <a:pt x="64" y="150"/>
                  </a:lnTo>
                  <a:lnTo>
                    <a:pt x="28" y="101"/>
                  </a:lnTo>
                  <a:lnTo>
                    <a:pt x="20" y="112"/>
                  </a:lnTo>
                  <a:lnTo>
                    <a:pt x="20" y="150"/>
                  </a:lnTo>
                  <a:lnTo>
                    <a:pt x="0" y="1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0" name="Freeform 55"/>
            <p:cNvSpPr>
              <a:spLocks noEditPoints="1"/>
            </p:cNvSpPr>
            <p:nvPr/>
          </p:nvSpPr>
          <p:spPr bwMode="auto">
            <a:xfrm>
              <a:off x="3132" y="1208"/>
              <a:ext cx="20" cy="27"/>
            </a:xfrm>
            <a:custGeom>
              <a:avLst/>
              <a:gdLst>
                <a:gd name="T0" fmla="*/ 1 w 41"/>
                <a:gd name="T1" fmla="*/ 2 h 54"/>
                <a:gd name="T2" fmla="*/ 1 w 41"/>
                <a:gd name="T3" fmla="*/ 2 h 54"/>
                <a:gd name="T4" fmla="*/ 1 w 41"/>
                <a:gd name="T5" fmla="*/ 2 h 54"/>
                <a:gd name="T6" fmla="*/ 0 w 41"/>
                <a:gd name="T7" fmla="*/ 2 h 54"/>
                <a:gd name="T8" fmla="*/ 0 w 41"/>
                <a:gd name="T9" fmla="*/ 3 h 54"/>
                <a:gd name="T10" fmla="*/ 0 w 41"/>
                <a:gd name="T11" fmla="*/ 3 h 54"/>
                <a:gd name="T12" fmla="*/ 0 w 41"/>
                <a:gd name="T13" fmla="*/ 3 h 54"/>
                <a:gd name="T14" fmla="*/ 0 w 41"/>
                <a:gd name="T15" fmla="*/ 3 h 54"/>
                <a:gd name="T16" fmla="*/ 0 w 41"/>
                <a:gd name="T17" fmla="*/ 3 h 54"/>
                <a:gd name="T18" fmla="*/ 1 w 41"/>
                <a:gd name="T19" fmla="*/ 3 h 54"/>
                <a:gd name="T20" fmla="*/ 1 w 41"/>
                <a:gd name="T21" fmla="*/ 3 h 54"/>
                <a:gd name="T22" fmla="*/ 1 w 41"/>
                <a:gd name="T23" fmla="*/ 3 h 54"/>
                <a:gd name="T24" fmla="*/ 1 w 41"/>
                <a:gd name="T25" fmla="*/ 3 h 54"/>
                <a:gd name="T26" fmla="*/ 1 w 41"/>
                <a:gd name="T27" fmla="*/ 3 h 54"/>
                <a:gd name="T28" fmla="*/ 1 w 41"/>
                <a:gd name="T29" fmla="*/ 3 h 54"/>
                <a:gd name="T30" fmla="*/ 1 w 41"/>
                <a:gd name="T31" fmla="*/ 3 h 54"/>
                <a:gd name="T32" fmla="*/ 1 w 41"/>
                <a:gd name="T33" fmla="*/ 2 h 54"/>
                <a:gd name="T34" fmla="*/ 1 w 41"/>
                <a:gd name="T35" fmla="*/ 0 h 54"/>
                <a:gd name="T36" fmla="*/ 1 w 41"/>
                <a:gd name="T37" fmla="*/ 1 h 54"/>
                <a:gd name="T38" fmla="*/ 2 w 41"/>
                <a:gd name="T39" fmla="*/ 1 h 54"/>
                <a:gd name="T40" fmla="*/ 2 w 41"/>
                <a:gd name="T41" fmla="*/ 1 h 54"/>
                <a:gd name="T42" fmla="*/ 2 w 41"/>
                <a:gd name="T43" fmla="*/ 2 h 54"/>
                <a:gd name="T44" fmla="*/ 2 w 41"/>
                <a:gd name="T45" fmla="*/ 3 h 54"/>
                <a:gd name="T46" fmla="*/ 2 w 41"/>
                <a:gd name="T47" fmla="*/ 3 h 54"/>
                <a:gd name="T48" fmla="*/ 2 w 41"/>
                <a:gd name="T49" fmla="*/ 3 h 54"/>
                <a:gd name="T50" fmla="*/ 2 w 41"/>
                <a:gd name="T51" fmla="*/ 3 h 54"/>
                <a:gd name="T52" fmla="*/ 1 w 41"/>
                <a:gd name="T53" fmla="*/ 3 h 54"/>
                <a:gd name="T54" fmla="*/ 1 w 41"/>
                <a:gd name="T55" fmla="*/ 3 h 54"/>
                <a:gd name="T56" fmla="*/ 1 w 41"/>
                <a:gd name="T57" fmla="*/ 3 h 54"/>
                <a:gd name="T58" fmla="*/ 1 w 41"/>
                <a:gd name="T59" fmla="*/ 3 h 54"/>
                <a:gd name="T60" fmla="*/ 1 w 41"/>
                <a:gd name="T61" fmla="*/ 3 h 54"/>
                <a:gd name="T62" fmla="*/ 1 w 41"/>
                <a:gd name="T63" fmla="*/ 3 h 54"/>
                <a:gd name="T64" fmla="*/ 0 w 41"/>
                <a:gd name="T65" fmla="*/ 3 h 54"/>
                <a:gd name="T66" fmla="*/ 0 w 41"/>
                <a:gd name="T67" fmla="*/ 3 h 54"/>
                <a:gd name="T68" fmla="*/ 0 w 41"/>
                <a:gd name="T69" fmla="*/ 3 h 54"/>
                <a:gd name="T70" fmla="*/ 0 w 41"/>
                <a:gd name="T71" fmla="*/ 3 h 54"/>
                <a:gd name="T72" fmla="*/ 0 w 41"/>
                <a:gd name="T73" fmla="*/ 3 h 54"/>
                <a:gd name="T74" fmla="*/ 0 w 41"/>
                <a:gd name="T75" fmla="*/ 3 h 54"/>
                <a:gd name="T76" fmla="*/ 0 w 41"/>
                <a:gd name="T77" fmla="*/ 2 h 54"/>
                <a:gd name="T78" fmla="*/ 0 w 41"/>
                <a:gd name="T79" fmla="*/ 2 h 54"/>
                <a:gd name="T80" fmla="*/ 1 w 41"/>
                <a:gd name="T81" fmla="*/ 2 h 54"/>
                <a:gd name="T82" fmla="*/ 1 w 41"/>
                <a:gd name="T83" fmla="*/ 2 h 54"/>
                <a:gd name="T84" fmla="*/ 1 w 41"/>
                <a:gd name="T85" fmla="*/ 2 h 54"/>
                <a:gd name="T86" fmla="*/ 1 w 41"/>
                <a:gd name="T87" fmla="*/ 1 h 54"/>
                <a:gd name="T88" fmla="*/ 1 w 41"/>
                <a:gd name="T89" fmla="*/ 1 h 54"/>
                <a:gd name="T90" fmla="*/ 1 w 41"/>
                <a:gd name="T91" fmla="*/ 1 h 54"/>
                <a:gd name="T92" fmla="*/ 1 w 41"/>
                <a:gd name="T93" fmla="*/ 1 h 54"/>
                <a:gd name="T94" fmla="*/ 1 w 41"/>
                <a:gd name="T95" fmla="*/ 1 h 54"/>
                <a:gd name="T96" fmla="*/ 1 w 41"/>
                <a:gd name="T97" fmla="*/ 1 h 54"/>
                <a:gd name="T98" fmla="*/ 1 w 41"/>
                <a:gd name="T99" fmla="*/ 1 h 54"/>
                <a:gd name="T100" fmla="*/ 0 w 41"/>
                <a:gd name="T101" fmla="*/ 1 h 54"/>
                <a:gd name="T102" fmla="*/ 0 w 41"/>
                <a:gd name="T103" fmla="*/ 1 h 54"/>
                <a:gd name="T104" fmla="*/ 0 w 41"/>
                <a:gd name="T105" fmla="*/ 1 h 54"/>
                <a:gd name="T106" fmla="*/ 0 w 41"/>
                <a:gd name="T107" fmla="*/ 1 h 54"/>
                <a:gd name="T108" fmla="*/ 0 w 41"/>
                <a:gd name="T109" fmla="*/ 1 h 54"/>
                <a:gd name="T110" fmla="*/ 0 w 41"/>
                <a:gd name="T111" fmla="*/ 0 h 54"/>
                <a:gd name="T112" fmla="*/ 1 w 41"/>
                <a:gd name="T113" fmla="*/ 0 h 54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41"/>
                <a:gd name="T172" fmla="*/ 0 h 54"/>
                <a:gd name="T173" fmla="*/ 41 w 41"/>
                <a:gd name="T174" fmla="*/ 54 h 54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41" h="54">
                  <a:moveTo>
                    <a:pt x="31" y="26"/>
                  </a:moveTo>
                  <a:lnTo>
                    <a:pt x="23" y="26"/>
                  </a:lnTo>
                  <a:lnTo>
                    <a:pt x="16" y="28"/>
                  </a:lnTo>
                  <a:lnTo>
                    <a:pt x="10" y="31"/>
                  </a:lnTo>
                  <a:lnTo>
                    <a:pt x="9" y="38"/>
                  </a:lnTo>
                  <a:lnTo>
                    <a:pt x="9" y="41"/>
                  </a:lnTo>
                  <a:lnTo>
                    <a:pt x="10" y="43"/>
                  </a:lnTo>
                  <a:lnTo>
                    <a:pt x="13" y="45"/>
                  </a:lnTo>
                  <a:lnTo>
                    <a:pt x="15" y="47"/>
                  </a:lnTo>
                  <a:lnTo>
                    <a:pt x="18" y="47"/>
                  </a:lnTo>
                  <a:lnTo>
                    <a:pt x="21" y="47"/>
                  </a:lnTo>
                  <a:lnTo>
                    <a:pt x="24" y="44"/>
                  </a:lnTo>
                  <a:lnTo>
                    <a:pt x="28" y="43"/>
                  </a:lnTo>
                  <a:lnTo>
                    <a:pt x="29" y="41"/>
                  </a:lnTo>
                  <a:lnTo>
                    <a:pt x="30" y="38"/>
                  </a:lnTo>
                  <a:lnTo>
                    <a:pt x="31" y="35"/>
                  </a:lnTo>
                  <a:lnTo>
                    <a:pt x="31" y="26"/>
                  </a:lnTo>
                  <a:close/>
                  <a:moveTo>
                    <a:pt x="20" y="0"/>
                  </a:moveTo>
                  <a:lnTo>
                    <a:pt x="30" y="1"/>
                  </a:lnTo>
                  <a:lnTo>
                    <a:pt x="36" y="7"/>
                  </a:lnTo>
                  <a:lnTo>
                    <a:pt x="38" y="13"/>
                  </a:lnTo>
                  <a:lnTo>
                    <a:pt x="40" y="21"/>
                  </a:lnTo>
                  <a:lnTo>
                    <a:pt x="40" y="40"/>
                  </a:lnTo>
                  <a:lnTo>
                    <a:pt x="40" y="47"/>
                  </a:lnTo>
                  <a:lnTo>
                    <a:pt x="41" y="52"/>
                  </a:lnTo>
                  <a:lnTo>
                    <a:pt x="32" y="52"/>
                  </a:lnTo>
                  <a:lnTo>
                    <a:pt x="31" y="45"/>
                  </a:lnTo>
                  <a:lnTo>
                    <a:pt x="29" y="49"/>
                  </a:lnTo>
                  <a:lnTo>
                    <a:pt x="24" y="51"/>
                  </a:lnTo>
                  <a:lnTo>
                    <a:pt x="20" y="53"/>
                  </a:lnTo>
                  <a:lnTo>
                    <a:pt x="16" y="54"/>
                  </a:lnTo>
                  <a:lnTo>
                    <a:pt x="10" y="53"/>
                  </a:lnTo>
                  <a:lnTo>
                    <a:pt x="6" y="51"/>
                  </a:lnTo>
                  <a:lnTo>
                    <a:pt x="3" y="49"/>
                  </a:lnTo>
                  <a:lnTo>
                    <a:pt x="2" y="45"/>
                  </a:lnTo>
                  <a:lnTo>
                    <a:pt x="0" y="42"/>
                  </a:lnTo>
                  <a:lnTo>
                    <a:pt x="0" y="39"/>
                  </a:lnTo>
                  <a:lnTo>
                    <a:pt x="2" y="30"/>
                  </a:lnTo>
                  <a:lnTo>
                    <a:pt x="7" y="25"/>
                  </a:lnTo>
                  <a:lnTo>
                    <a:pt x="17" y="21"/>
                  </a:lnTo>
                  <a:lnTo>
                    <a:pt x="31" y="20"/>
                  </a:lnTo>
                  <a:lnTo>
                    <a:pt x="31" y="19"/>
                  </a:lnTo>
                  <a:lnTo>
                    <a:pt x="31" y="16"/>
                  </a:lnTo>
                  <a:lnTo>
                    <a:pt x="30" y="14"/>
                  </a:lnTo>
                  <a:lnTo>
                    <a:pt x="29" y="12"/>
                  </a:lnTo>
                  <a:lnTo>
                    <a:pt x="28" y="10"/>
                  </a:lnTo>
                  <a:lnTo>
                    <a:pt x="26" y="9"/>
                  </a:lnTo>
                  <a:lnTo>
                    <a:pt x="22" y="8"/>
                  </a:lnTo>
                  <a:lnTo>
                    <a:pt x="19" y="7"/>
                  </a:lnTo>
                  <a:lnTo>
                    <a:pt x="14" y="8"/>
                  </a:lnTo>
                  <a:lnTo>
                    <a:pt x="9" y="9"/>
                  </a:lnTo>
                  <a:lnTo>
                    <a:pt x="5" y="11"/>
                  </a:lnTo>
                  <a:lnTo>
                    <a:pt x="3" y="5"/>
                  </a:lnTo>
                  <a:lnTo>
                    <a:pt x="8" y="2"/>
                  </a:lnTo>
                  <a:lnTo>
                    <a:pt x="14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1" name="Freeform 56"/>
            <p:cNvSpPr>
              <a:spLocks/>
            </p:cNvSpPr>
            <p:nvPr/>
          </p:nvSpPr>
          <p:spPr bwMode="auto">
            <a:xfrm>
              <a:off x="3095" y="806"/>
              <a:ext cx="43" cy="75"/>
            </a:xfrm>
            <a:custGeom>
              <a:avLst/>
              <a:gdLst>
                <a:gd name="T0" fmla="*/ 0 w 86"/>
                <a:gd name="T1" fmla="*/ 0 h 151"/>
                <a:gd name="T2" fmla="*/ 1 w 86"/>
                <a:gd name="T3" fmla="*/ 0 h 151"/>
                <a:gd name="T4" fmla="*/ 1 w 86"/>
                <a:gd name="T5" fmla="*/ 5 h 151"/>
                <a:gd name="T6" fmla="*/ 1 w 86"/>
                <a:gd name="T7" fmla="*/ 5 h 151"/>
                <a:gd name="T8" fmla="*/ 1 w 86"/>
                <a:gd name="T9" fmla="*/ 5 h 151"/>
                <a:gd name="T10" fmla="*/ 1 w 86"/>
                <a:gd name="T11" fmla="*/ 5 h 151"/>
                <a:gd name="T12" fmla="*/ 1 w 86"/>
                <a:gd name="T13" fmla="*/ 5 h 151"/>
                <a:gd name="T14" fmla="*/ 3 w 86"/>
                <a:gd name="T15" fmla="*/ 2 h 151"/>
                <a:gd name="T16" fmla="*/ 5 w 86"/>
                <a:gd name="T17" fmla="*/ 2 h 151"/>
                <a:gd name="T18" fmla="*/ 3 w 86"/>
                <a:gd name="T19" fmla="*/ 5 h 151"/>
                <a:gd name="T20" fmla="*/ 5 w 86"/>
                <a:gd name="T21" fmla="*/ 9 h 151"/>
                <a:gd name="T22" fmla="*/ 3 w 86"/>
                <a:gd name="T23" fmla="*/ 9 h 151"/>
                <a:gd name="T24" fmla="*/ 1 w 86"/>
                <a:gd name="T25" fmla="*/ 6 h 151"/>
                <a:gd name="T26" fmla="*/ 1 w 86"/>
                <a:gd name="T27" fmla="*/ 7 h 151"/>
                <a:gd name="T28" fmla="*/ 1 w 86"/>
                <a:gd name="T29" fmla="*/ 9 h 151"/>
                <a:gd name="T30" fmla="*/ 0 w 86"/>
                <a:gd name="T31" fmla="*/ 9 h 151"/>
                <a:gd name="T32" fmla="*/ 0 w 86"/>
                <a:gd name="T33" fmla="*/ 0 h 15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6"/>
                <a:gd name="T52" fmla="*/ 0 h 151"/>
                <a:gd name="T53" fmla="*/ 86 w 86"/>
                <a:gd name="T54" fmla="*/ 151 h 151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6" h="151">
                  <a:moveTo>
                    <a:pt x="0" y="0"/>
                  </a:moveTo>
                  <a:lnTo>
                    <a:pt x="18" y="0"/>
                  </a:lnTo>
                  <a:lnTo>
                    <a:pt x="18" y="95"/>
                  </a:lnTo>
                  <a:lnTo>
                    <a:pt x="21" y="92"/>
                  </a:lnTo>
                  <a:lnTo>
                    <a:pt x="24" y="87"/>
                  </a:lnTo>
                  <a:lnTo>
                    <a:pt x="26" y="83"/>
                  </a:lnTo>
                  <a:lnTo>
                    <a:pt x="58" y="47"/>
                  </a:lnTo>
                  <a:lnTo>
                    <a:pt x="79" y="47"/>
                  </a:lnTo>
                  <a:lnTo>
                    <a:pt x="40" y="90"/>
                  </a:lnTo>
                  <a:lnTo>
                    <a:pt x="86" y="151"/>
                  </a:lnTo>
                  <a:lnTo>
                    <a:pt x="62" y="151"/>
                  </a:lnTo>
                  <a:lnTo>
                    <a:pt x="27" y="101"/>
                  </a:lnTo>
                  <a:lnTo>
                    <a:pt x="18" y="112"/>
                  </a:lnTo>
                  <a:lnTo>
                    <a:pt x="18" y="151"/>
                  </a:lnTo>
                  <a:lnTo>
                    <a:pt x="0" y="1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2" name="Freeform 57"/>
            <p:cNvSpPr>
              <a:spLocks noEditPoints="1"/>
            </p:cNvSpPr>
            <p:nvPr/>
          </p:nvSpPr>
          <p:spPr bwMode="auto">
            <a:xfrm>
              <a:off x="3140" y="853"/>
              <a:ext cx="25" cy="39"/>
            </a:xfrm>
            <a:custGeom>
              <a:avLst/>
              <a:gdLst>
                <a:gd name="T0" fmla="*/ 2 w 49"/>
                <a:gd name="T1" fmla="*/ 2 h 77"/>
                <a:gd name="T2" fmla="*/ 2 w 49"/>
                <a:gd name="T3" fmla="*/ 2 h 77"/>
                <a:gd name="T4" fmla="*/ 2 w 49"/>
                <a:gd name="T5" fmla="*/ 2 h 77"/>
                <a:gd name="T6" fmla="*/ 1 w 49"/>
                <a:gd name="T7" fmla="*/ 3 h 77"/>
                <a:gd name="T8" fmla="*/ 1 w 49"/>
                <a:gd name="T9" fmla="*/ 3 h 77"/>
                <a:gd name="T10" fmla="*/ 1 w 49"/>
                <a:gd name="T11" fmla="*/ 3 h 77"/>
                <a:gd name="T12" fmla="*/ 1 w 49"/>
                <a:gd name="T13" fmla="*/ 3 h 77"/>
                <a:gd name="T14" fmla="*/ 1 w 49"/>
                <a:gd name="T15" fmla="*/ 3 h 77"/>
                <a:gd name="T16" fmla="*/ 1 w 49"/>
                <a:gd name="T17" fmla="*/ 4 h 77"/>
                <a:gd name="T18" fmla="*/ 1 w 49"/>
                <a:gd name="T19" fmla="*/ 4 h 77"/>
                <a:gd name="T20" fmla="*/ 1 w 49"/>
                <a:gd name="T21" fmla="*/ 4 h 77"/>
                <a:gd name="T22" fmla="*/ 1 w 49"/>
                <a:gd name="T23" fmla="*/ 5 h 77"/>
                <a:gd name="T24" fmla="*/ 2 w 49"/>
                <a:gd name="T25" fmla="*/ 5 h 77"/>
                <a:gd name="T26" fmla="*/ 2 w 49"/>
                <a:gd name="T27" fmla="*/ 5 h 77"/>
                <a:gd name="T28" fmla="*/ 2 w 49"/>
                <a:gd name="T29" fmla="*/ 5 h 77"/>
                <a:gd name="T30" fmla="*/ 3 w 49"/>
                <a:gd name="T31" fmla="*/ 5 h 77"/>
                <a:gd name="T32" fmla="*/ 3 w 49"/>
                <a:gd name="T33" fmla="*/ 4 h 77"/>
                <a:gd name="T34" fmla="*/ 3 w 49"/>
                <a:gd name="T35" fmla="*/ 4 h 77"/>
                <a:gd name="T36" fmla="*/ 3 w 49"/>
                <a:gd name="T37" fmla="*/ 3 h 77"/>
                <a:gd name="T38" fmla="*/ 3 w 49"/>
                <a:gd name="T39" fmla="*/ 3 h 77"/>
                <a:gd name="T40" fmla="*/ 2 w 49"/>
                <a:gd name="T41" fmla="*/ 2 h 77"/>
                <a:gd name="T42" fmla="*/ 2 w 49"/>
                <a:gd name="T43" fmla="*/ 2 h 77"/>
                <a:gd name="T44" fmla="*/ 1 w 49"/>
                <a:gd name="T45" fmla="*/ 0 h 77"/>
                <a:gd name="T46" fmla="*/ 1 w 49"/>
                <a:gd name="T47" fmla="*/ 0 h 77"/>
                <a:gd name="T48" fmla="*/ 1 w 49"/>
                <a:gd name="T49" fmla="*/ 2 h 77"/>
                <a:gd name="T50" fmla="*/ 1 w 49"/>
                <a:gd name="T51" fmla="*/ 2 h 77"/>
                <a:gd name="T52" fmla="*/ 1 w 49"/>
                <a:gd name="T53" fmla="*/ 2 h 77"/>
                <a:gd name="T54" fmla="*/ 2 w 49"/>
                <a:gd name="T55" fmla="*/ 2 h 77"/>
                <a:gd name="T56" fmla="*/ 2 w 49"/>
                <a:gd name="T57" fmla="*/ 2 h 77"/>
                <a:gd name="T58" fmla="*/ 3 w 49"/>
                <a:gd name="T59" fmla="*/ 2 h 77"/>
                <a:gd name="T60" fmla="*/ 3 w 49"/>
                <a:gd name="T61" fmla="*/ 2 h 77"/>
                <a:gd name="T62" fmla="*/ 3 w 49"/>
                <a:gd name="T63" fmla="*/ 3 h 77"/>
                <a:gd name="T64" fmla="*/ 4 w 49"/>
                <a:gd name="T65" fmla="*/ 4 h 77"/>
                <a:gd name="T66" fmla="*/ 3 w 49"/>
                <a:gd name="T67" fmla="*/ 4 h 77"/>
                <a:gd name="T68" fmla="*/ 3 w 49"/>
                <a:gd name="T69" fmla="*/ 5 h 77"/>
                <a:gd name="T70" fmla="*/ 3 w 49"/>
                <a:gd name="T71" fmla="*/ 5 h 77"/>
                <a:gd name="T72" fmla="*/ 2 w 49"/>
                <a:gd name="T73" fmla="*/ 5 h 77"/>
                <a:gd name="T74" fmla="*/ 2 w 49"/>
                <a:gd name="T75" fmla="*/ 5 h 77"/>
                <a:gd name="T76" fmla="*/ 1 w 49"/>
                <a:gd name="T77" fmla="*/ 5 h 77"/>
                <a:gd name="T78" fmla="*/ 1 w 49"/>
                <a:gd name="T79" fmla="*/ 5 h 77"/>
                <a:gd name="T80" fmla="*/ 1 w 49"/>
                <a:gd name="T81" fmla="*/ 5 h 77"/>
                <a:gd name="T82" fmla="*/ 1 w 49"/>
                <a:gd name="T83" fmla="*/ 5 h 77"/>
                <a:gd name="T84" fmla="*/ 0 w 49"/>
                <a:gd name="T85" fmla="*/ 5 h 77"/>
                <a:gd name="T86" fmla="*/ 1 w 49"/>
                <a:gd name="T87" fmla="*/ 5 h 77"/>
                <a:gd name="T88" fmla="*/ 1 w 49"/>
                <a:gd name="T89" fmla="*/ 5 h 77"/>
                <a:gd name="T90" fmla="*/ 1 w 49"/>
                <a:gd name="T91" fmla="*/ 4 h 77"/>
                <a:gd name="T92" fmla="*/ 1 w 49"/>
                <a:gd name="T93" fmla="*/ 0 h 7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49"/>
                <a:gd name="T142" fmla="*/ 0 h 77"/>
                <a:gd name="T143" fmla="*/ 49 w 49"/>
                <a:gd name="T144" fmla="*/ 77 h 77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49" h="77">
                  <a:moveTo>
                    <a:pt x="25" y="31"/>
                  </a:moveTo>
                  <a:lnTo>
                    <a:pt x="21" y="31"/>
                  </a:lnTo>
                  <a:lnTo>
                    <a:pt x="17" y="32"/>
                  </a:lnTo>
                  <a:lnTo>
                    <a:pt x="15" y="35"/>
                  </a:lnTo>
                  <a:lnTo>
                    <a:pt x="12" y="39"/>
                  </a:lnTo>
                  <a:lnTo>
                    <a:pt x="11" y="42"/>
                  </a:lnTo>
                  <a:lnTo>
                    <a:pt x="11" y="44"/>
                  </a:lnTo>
                  <a:lnTo>
                    <a:pt x="10" y="46"/>
                  </a:lnTo>
                  <a:lnTo>
                    <a:pt x="10" y="55"/>
                  </a:lnTo>
                  <a:lnTo>
                    <a:pt x="11" y="59"/>
                  </a:lnTo>
                  <a:lnTo>
                    <a:pt x="12" y="62"/>
                  </a:lnTo>
                  <a:lnTo>
                    <a:pt x="14" y="66"/>
                  </a:lnTo>
                  <a:lnTo>
                    <a:pt x="17" y="68"/>
                  </a:lnTo>
                  <a:lnTo>
                    <a:pt x="20" y="69"/>
                  </a:lnTo>
                  <a:lnTo>
                    <a:pt x="25" y="70"/>
                  </a:lnTo>
                  <a:lnTo>
                    <a:pt x="33" y="67"/>
                  </a:lnTo>
                  <a:lnTo>
                    <a:pt x="39" y="60"/>
                  </a:lnTo>
                  <a:lnTo>
                    <a:pt x="40" y="49"/>
                  </a:lnTo>
                  <a:lnTo>
                    <a:pt x="39" y="43"/>
                  </a:lnTo>
                  <a:lnTo>
                    <a:pt x="37" y="36"/>
                  </a:lnTo>
                  <a:lnTo>
                    <a:pt x="31" y="32"/>
                  </a:lnTo>
                  <a:lnTo>
                    <a:pt x="25" y="31"/>
                  </a:lnTo>
                  <a:close/>
                  <a:moveTo>
                    <a:pt x="1" y="0"/>
                  </a:moveTo>
                  <a:lnTo>
                    <a:pt x="10" y="0"/>
                  </a:lnTo>
                  <a:lnTo>
                    <a:pt x="10" y="32"/>
                  </a:lnTo>
                  <a:lnTo>
                    <a:pt x="11" y="32"/>
                  </a:lnTo>
                  <a:lnTo>
                    <a:pt x="14" y="28"/>
                  </a:lnTo>
                  <a:lnTo>
                    <a:pt x="20" y="25"/>
                  </a:lnTo>
                  <a:lnTo>
                    <a:pt x="28" y="24"/>
                  </a:lnTo>
                  <a:lnTo>
                    <a:pt x="37" y="26"/>
                  </a:lnTo>
                  <a:lnTo>
                    <a:pt x="43" y="31"/>
                  </a:lnTo>
                  <a:lnTo>
                    <a:pt x="48" y="39"/>
                  </a:lnTo>
                  <a:lnTo>
                    <a:pt x="49" y="49"/>
                  </a:lnTo>
                  <a:lnTo>
                    <a:pt x="47" y="61"/>
                  </a:lnTo>
                  <a:lnTo>
                    <a:pt x="42" y="70"/>
                  </a:lnTo>
                  <a:lnTo>
                    <a:pt x="34" y="75"/>
                  </a:lnTo>
                  <a:lnTo>
                    <a:pt x="27" y="77"/>
                  </a:lnTo>
                  <a:lnTo>
                    <a:pt x="19" y="76"/>
                  </a:lnTo>
                  <a:lnTo>
                    <a:pt x="14" y="73"/>
                  </a:lnTo>
                  <a:lnTo>
                    <a:pt x="9" y="68"/>
                  </a:lnTo>
                  <a:lnTo>
                    <a:pt x="9" y="76"/>
                  </a:lnTo>
                  <a:lnTo>
                    <a:pt x="0" y="76"/>
                  </a:lnTo>
                  <a:lnTo>
                    <a:pt x="1" y="72"/>
                  </a:lnTo>
                  <a:lnTo>
                    <a:pt x="1" y="68"/>
                  </a:lnTo>
                  <a:lnTo>
                    <a:pt x="1" y="6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3" name="Rectangle 58"/>
            <p:cNvSpPr>
              <a:spLocks noChangeArrowheads="1"/>
            </p:cNvSpPr>
            <p:nvPr/>
          </p:nvSpPr>
          <p:spPr bwMode="auto">
            <a:xfrm>
              <a:off x="3090" y="984"/>
              <a:ext cx="193" cy="15"/>
            </a:xfrm>
            <a:prstGeom prst="rect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2800"/>
            </a:p>
          </p:txBody>
        </p:sp>
        <p:sp>
          <p:nvSpPr>
            <p:cNvPr id="64" name="Line 59"/>
            <p:cNvSpPr>
              <a:spLocks noChangeShapeType="1"/>
            </p:cNvSpPr>
            <p:nvPr/>
          </p:nvSpPr>
          <p:spPr bwMode="auto">
            <a:xfrm>
              <a:off x="3283" y="984"/>
              <a:ext cx="1" cy="1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5" name="Line 61"/>
            <p:cNvSpPr>
              <a:spLocks noChangeShapeType="1"/>
            </p:cNvSpPr>
            <p:nvPr/>
          </p:nvSpPr>
          <p:spPr bwMode="auto">
            <a:xfrm flipV="1">
              <a:off x="3090" y="984"/>
              <a:ext cx="1" cy="1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6" name="Freeform 63"/>
            <p:cNvSpPr>
              <a:spLocks/>
            </p:cNvSpPr>
            <p:nvPr/>
          </p:nvSpPr>
          <p:spPr bwMode="auto">
            <a:xfrm>
              <a:off x="2953" y="915"/>
              <a:ext cx="131" cy="151"/>
            </a:xfrm>
            <a:custGeom>
              <a:avLst/>
              <a:gdLst>
                <a:gd name="T0" fmla="*/ 16 w 264"/>
                <a:gd name="T1" fmla="*/ 0 h 301"/>
                <a:gd name="T2" fmla="*/ 16 w 264"/>
                <a:gd name="T3" fmla="*/ 10 h 301"/>
                <a:gd name="T4" fmla="*/ 16 w 264"/>
                <a:gd name="T5" fmla="*/ 19 h 301"/>
                <a:gd name="T6" fmla="*/ 8 w 264"/>
                <a:gd name="T7" fmla="*/ 15 h 301"/>
                <a:gd name="T8" fmla="*/ 0 w 264"/>
                <a:gd name="T9" fmla="*/ 10 h 301"/>
                <a:gd name="T10" fmla="*/ 8 w 264"/>
                <a:gd name="T11" fmla="*/ 5 h 301"/>
                <a:gd name="T12" fmla="*/ 16 w 264"/>
                <a:gd name="T13" fmla="*/ 0 h 30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64"/>
                <a:gd name="T22" fmla="*/ 0 h 301"/>
                <a:gd name="T23" fmla="*/ 264 w 264"/>
                <a:gd name="T24" fmla="*/ 301 h 30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64" h="301">
                  <a:moveTo>
                    <a:pt x="264" y="0"/>
                  </a:moveTo>
                  <a:lnTo>
                    <a:pt x="263" y="150"/>
                  </a:lnTo>
                  <a:lnTo>
                    <a:pt x="263" y="301"/>
                  </a:lnTo>
                  <a:lnTo>
                    <a:pt x="132" y="226"/>
                  </a:lnTo>
                  <a:lnTo>
                    <a:pt x="0" y="149"/>
                  </a:lnTo>
                  <a:lnTo>
                    <a:pt x="132" y="75"/>
                  </a:lnTo>
                  <a:lnTo>
                    <a:pt x="264" y="0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7" name="Line 66"/>
            <p:cNvSpPr>
              <a:spLocks noChangeShapeType="1"/>
            </p:cNvSpPr>
            <p:nvPr/>
          </p:nvSpPr>
          <p:spPr bwMode="auto">
            <a:xfrm flipV="1">
              <a:off x="3084" y="991"/>
              <a:ext cx="1" cy="7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8" name="Line 68"/>
            <p:cNvSpPr>
              <a:spLocks noChangeShapeType="1"/>
            </p:cNvSpPr>
            <p:nvPr/>
          </p:nvSpPr>
          <p:spPr bwMode="auto">
            <a:xfrm flipH="1">
              <a:off x="3018" y="915"/>
              <a:ext cx="66" cy="3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9" name="Rectangle 70"/>
            <p:cNvSpPr>
              <a:spLocks noChangeArrowheads="1"/>
            </p:cNvSpPr>
            <p:nvPr/>
          </p:nvSpPr>
          <p:spPr bwMode="auto">
            <a:xfrm>
              <a:off x="2391" y="1343"/>
              <a:ext cx="207" cy="15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2800"/>
            </a:p>
          </p:txBody>
        </p:sp>
        <p:sp>
          <p:nvSpPr>
            <p:cNvPr id="70" name="Line 71"/>
            <p:cNvSpPr>
              <a:spLocks noChangeShapeType="1"/>
            </p:cNvSpPr>
            <p:nvPr/>
          </p:nvSpPr>
          <p:spPr bwMode="auto">
            <a:xfrm>
              <a:off x="2598" y="1343"/>
              <a:ext cx="1" cy="1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71" name="Line 72"/>
            <p:cNvSpPr>
              <a:spLocks noChangeShapeType="1"/>
            </p:cNvSpPr>
            <p:nvPr/>
          </p:nvSpPr>
          <p:spPr bwMode="auto">
            <a:xfrm flipH="1">
              <a:off x="2391" y="1358"/>
              <a:ext cx="207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72" name="Line 73"/>
            <p:cNvSpPr>
              <a:spLocks noChangeShapeType="1"/>
            </p:cNvSpPr>
            <p:nvPr/>
          </p:nvSpPr>
          <p:spPr bwMode="auto">
            <a:xfrm flipV="1">
              <a:off x="2391" y="1343"/>
              <a:ext cx="1" cy="1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73" name="Line 74"/>
            <p:cNvSpPr>
              <a:spLocks noChangeShapeType="1"/>
            </p:cNvSpPr>
            <p:nvPr/>
          </p:nvSpPr>
          <p:spPr bwMode="auto">
            <a:xfrm>
              <a:off x="2391" y="1343"/>
              <a:ext cx="207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74" name="Freeform 75"/>
            <p:cNvSpPr>
              <a:spLocks/>
            </p:cNvSpPr>
            <p:nvPr/>
          </p:nvSpPr>
          <p:spPr bwMode="auto">
            <a:xfrm>
              <a:off x="2253" y="1274"/>
              <a:ext cx="132" cy="151"/>
            </a:xfrm>
            <a:custGeom>
              <a:avLst/>
              <a:gdLst>
                <a:gd name="T0" fmla="*/ 16 w 265"/>
                <a:gd name="T1" fmla="*/ 0 h 301"/>
                <a:gd name="T2" fmla="*/ 16 w 265"/>
                <a:gd name="T3" fmla="*/ 10 h 301"/>
                <a:gd name="T4" fmla="*/ 16 w 265"/>
                <a:gd name="T5" fmla="*/ 19 h 301"/>
                <a:gd name="T6" fmla="*/ 8 w 265"/>
                <a:gd name="T7" fmla="*/ 15 h 301"/>
                <a:gd name="T8" fmla="*/ 0 w 265"/>
                <a:gd name="T9" fmla="*/ 10 h 301"/>
                <a:gd name="T10" fmla="*/ 8 w 265"/>
                <a:gd name="T11" fmla="*/ 5 h 301"/>
                <a:gd name="T12" fmla="*/ 16 w 265"/>
                <a:gd name="T13" fmla="*/ 0 h 30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65"/>
                <a:gd name="T22" fmla="*/ 0 h 301"/>
                <a:gd name="T23" fmla="*/ 265 w 265"/>
                <a:gd name="T24" fmla="*/ 301 h 30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65" h="301">
                  <a:moveTo>
                    <a:pt x="265" y="0"/>
                  </a:moveTo>
                  <a:lnTo>
                    <a:pt x="264" y="150"/>
                  </a:lnTo>
                  <a:lnTo>
                    <a:pt x="264" y="301"/>
                  </a:lnTo>
                  <a:lnTo>
                    <a:pt x="131" y="226"/>
                  </a:lnTo>
                  <a:lnTo>
                    <a:pt x="0" y="149"/>
                  </a:lnTo>
                  <a:lnTo>
                    <a:pt x="132" y="75"/>
                  </a:lnTo>
                  <a:lnTo>
                    <a:pt x="26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75" name="Line 76"/>
            <p:cNvSpPr>
              <a:spLocks noChangeShapeType="1"/>
            </p:cNvSpPr>
            <p:nvPr/>
          </p:nvSpPr>
          <p:spPr bwMode="auto">
            <a:xfrm>
              <a:off x="2253" y="1349"/>
              <a:ext cx="66" cy="3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76" name="Line 77"/>
            <p:cNvSpPr>
              <a:spLocks noChangeShapeType="1"/>
            </p:cNvSpPr>
            <p:nvPr/>
          </p:nvSpPr>
          <p:spPr bwMode="auto">
            <a:xfrm>
              <a:off x="2319" y="1387"/>
              <a:ext cx="66" cy="3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77" name="Line 78"/>
            <p:cNvSpPr>
              <a:spLocks noChangeShapeType="1"/>
            </p:cNvSpPr>
            <p:nvPr/>
          </p:nvSpPr>
          <p:spPr bwMode="auto">
            <a:xfrm flipV="1">
              <a:off x="2385" y="1349"/>
              <a:ext cx="1" cy="76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78" name="Line 79"/>
            <p:cNvSpPr>
              <a:spLocks noChangeShapeType="1"/>
            </p:cNvSpPr>
            <p:nvPr/>
          </p:nvSpPr>
          <p:spPr bwMode="auto">
            <a:xfrm flipV="1">
              <a:off x="2385" y="1274"/>
              <a:ext cx="1" cy="7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79" name="Line 80"/>
            <p:cNvSpPr>
              <a:spLocks noChangeShapeType="1"/>
            </p:cNvSpPr>
            <p:nvPr/>
          </p:nvSpPr>
          <p:spPr bwMode="auto">
            <a:xfrm flipH="1">
              <a:off x="2319" y="1274"/>
              <a:ext cx="66" cy="3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80" name="Line 81"/>
            <p:cNvSpPr>
              <a:spLocks noChangeShapeType="1"/>
            </p:cNvSpPr>
            <p:nvPr/>
          </p:nvSpPr>
          <p:spPr bwMode="auto">
            <a:xfrm flipH="1">
              <a:off x="2253" y="1312"/>
              <a:ext cx="66" cy="37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81" name="Freeform 82"/>
            <p:cNvSpPr>
              <a:spLocks/>
            </p:cNvSpPr>
            <p:nvPr/>
          </p:nvSpPr>
          <p:spPr bwMode="auto">
            <a:xfrm>
              <a:off x="2251" y="1165"/>
              <a:ext cx="75" cy="57"/>
            </a:xfrm>
            <a:custGeom>
              <a:avLst/>
              <a:gdLst>
                <a:gd name="T0" fmla="*/ 3 w 148"/>
                <a:gd name="T1" fmla="*/ 0 h 113"/>
                <a:gd name="T2" fmla="*/ 2 w 148"/>
                <a:gd name="T3" fmla="*/ 3 h 113"/>
                <a:gd name="T4" fmla="*/ 2 w 148"/>
                <a:gd name="T5" fmla="*/ 5 h 113"/>
                <a:gd name="T6" fmla="*/ 2 w 148"/>
                <a:gd name="T7" fmla="*/ 6 h 113"/>
                <a:gd name="T8" fmla="*/ 3 w 148"/>
                <a:gd name="T9" fmla="*/ 7 h 113"/>
                <a:gd name="T10" fmla="*/ 3 w 148"/>
                <a:gd name="T11" fmla="*/ 7 h 113"/>
                <a:gd name="T12" fmla="*/ 4 w 148"/>
                <a:gd name="T13" fmla="*/ 6 h 113"/>
                <a:gd name="T14" fmla="*/ 4 w 148"/>
                <a:gd name="T15" fmla="*/ 6 h 113"/>
                <a:gd name="T16" fmla="*/ 4 w 148"/>
                <a:gd name="T17" fmla="*/ 5 h 113"/>
                <a:gd name="T18" fmla="*/ 4 w 148"/>
                <a:gd name="T19" fmla="*/ 2 h 113"/>
                <a:gd name="T20" fmla="*/ 6 w 148"/>
                <a:gd name="T21" fmla="*/ 4 h 113"/>
                <a:gd name="T22" fmla="*/ 6 w 148"/>
                <a:gd name="T23" fmla="*/ 6 h 113"/>
                <a:gd name="T24" fmla="*/ 6 w 148"/>
                <a:gd name="T25" fmla="*/ 6 h 113"/>
                <a:gd name="T26" fmla="*/ 7 w 148"/>
                <a:gd name="T27" fmla="*/ 6 h 113"/>
                <a:gd name="T28" fmla="*/ 7 w 148"/>
                <a:gd name="T29" fmla="*/ 7 h 113"/>
                <a:gd name="T30" fmla="*/ 8 w 148"/>
                <a:gd name="T31" fmla="*/ 6 h 113"/>
                <a:gd name="T32" fmla="*/ 8 w 148"/>
                <a:gd name="T33" fmla="*/ 6 h 113"/>
                <a:gd name="T34" fmla="*/ 9 w 148"/>
                <a:gd name="T35" fmla="*/ 4 h 113"/>
                <a:gd name="T36" fmla="*/ 8 w 148"/>
                <a:gd name="T37" fmla="*/ 2 h 113"/>
                <a:gd name="T38" fmla="*/ 9 w 148"/>
                <a:gd name="T39" fmla="*/ 0 h 113"/>
                <a:gd name="T40" fmla="*/ 10 w 148"/>
                <a:gd name="T41" fmla="*/ 3 h 113"/>
                <a:gd name="T42" fmla="*/ 10 w 148"/>
                <a:gd name="T43" fmla="*/ 5 h 113"/>
                <a:gd name="T44" fmla="*/ 9 w 148"/>
                <a:gd name="T45" fmla="*/ 7 h 113"/>
                <a:gd name="T46" fmla="*/ 8 w 148"/>
                <a:gd name="T47" fmla="*/ 7 h 113"/>
                <a:gd name="T48" fmla="*/ 7 w 148"/>
                <a:gd name="T49" fmla="*/ 7 h 113"/>
                <a:gd name="T50" fmla="*/ 5 w 148"/>
                <a:gd name="T51" fmla="*/ 7 h 113"/>
                <a:gd name="T52" fmla="*/ 5 w 148"/>
                <a:gd name="T53" fmla="*/ 7 h 113"/>
                <a:gd name="T54" fmla="*/ 3 w 148"/>
                <a:gd name="T55" fmla="*/ 8 h 113"/>
                <a:gd name="T56" fmla="*/ 2 w 148"/>
                <a:gd name="T57" fmla="*/ 7 h 113"/>
                <a:gd name="T58" fmla="*/ 1 w 148"/>
                <a:gd name="T59" fmla="*/ 6 h 113"/>
                <a:gd name="T60" fmla="*/ 0 w 148"/>
                <a:gd name="T61" fmla="*/ 4 h 113"/>
                <a:gd name="T62" fmla="*/ 1 w 148"/>
                <a:gd name="T63" fmla="*/ 2 h 113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48"/>
                <a:gd name="T97" fmla="*/ 0 h 113"/>
                <a:gd name="T98" fmla="*/ 148 w 148"/>
                <a:gd name="T99" fmla="*/ 113 h 113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48" h="113">
                  <a:moveTo>
                    <a:pt x="17" y="0"/>
                  </a:moveTo>
                  <a:lnTo>
                    <a:pt x="34" y="0"/>
                  </a:lnTo>
                  <a:lnTo>
                    <a:pt x="26" y="22"/>
                  </a:lnTo>
                  <a:lnTo>
                    <a:pt x="20" y="41"/>
                  </a:lnTo>
                  <a:lnTo>
                    <a:pt x="19" y="58"/>
                  </a:lnTo>
                  <a:lnTo>
                    <a:pt x="20" y="74"/>
                  </a:lnTo>
                  <a:lnTo>
                    <a:pt x="26" y="87"/>
                  </a:lnTo>
                  <a:lnTo>
                    <a:pt x="29" y="92"/>
                  </a:lnTo>
                  <a:lnTo>
                    <a:pt x="33" y="96"/>
                  </a:lnTo>
                  <a:lnTo>
                    <a:pt x="37" y="97"/>
                  </a:lnTo>
                  <a:lnTo>
                    <a:pt x="43" y="98"/>
                  </a:lnTo>
                  <a:lnTo>
                    <a:pt x="47" y="98"/>
                  </a:lnTo>
                  <a:lnTo>
                    <a:pt x="51" y="96"/>
                  </a:lnTo>
                  <a:lnTo>
                    <a:pt x="55" y="93"/>
                  </a:lnTo>
                  <a:lnTo>
                    <a:pt x="59" y="90"/>
                  </a:lnTo>
                  <a:lnTo>
                    <a:pt x="61" y="85"/>
                  </a:lnTo>
                  <a:lnTo>
                    <a:pt x="63" y="81"/>
                  </a:lnTo>
                  <a:lnTo>
                    <a:pt x="64" y="72"/>
                  </a:lnTo>
                  <a:lnTo>
                    <a:pt x="64" y="60"/>
                  </a:lnTo>
                  <a:lnTo>
                    <a:pt x="64" y="28"/>
                  </a:lnTo>
                  <a:lnTo>
                    <a:pt x="83" y="28"/>
                  </a:lnTo>
                  <a:lnTo>
                    <a:pt x="83" y="60"/>
                  </a:lnTo>
                  <a:lnTo>
                    <a:pt x="84" y="72"/>
                  </a:lnTo>
                  <a:lnTo>
                    <a:pt x="85" y="81"/>
                  </a:lnTo>
                  <a:lnTo>
                    <a:pt x="87" y="85"/>
                  </a:lnTo>
                  <a:lnTo>
                    <a:pt x="89" y="90"/>
                  </a:lnTo>
                  <a:lnTo>
                    <a:pt x="93" y="93"/>
                  </a:lnTo>
                  <a:lnTo>
                    <a:pt x="97" y="96"/>
                  </a:lnTo>
                  <a:lnTo>
                    <a:pt x="101" y="98"/>
                  </a:lnTo>
                  <a:lnTo>
                    <a:pt x="105" y="98"/>
                  </a:lnTo>
                  <a:lnTo>
                    <a:pt x="111" y="97"/>
                  </a:lnTo>
                  <a:lnTo>
                    <a:pt x="115" y="96"/>
                  </a:lnTo>
                  <a:lnTo>
                    <a:pt x="118" y="92"/>
                  </a:lnTo>
                  <a:lnTo>
                    <a:pt x="122" y="87"/>
                  </a:lnTo>
                  <a:lnTo>
                    <a:pt x="127" y="74"/>
                  </a:lnTo>
                  <a:lnTo>
                    <a:pt x="129" y="58"/>
                  </a:lnTo>
                  <a:lnTo>
                    <a:pt x="127" y="41"/>
                  </a:lnTo>
                  <a:lnTo>
                    <a:pt x="122" y="22"/>
                  </a:lnTo>
                  <a:lnTo>
                    <a:pt x="114" y="0"/>
                  </a:lnTo>
                  <a:lnTo>
                    <a:pt x="131" y="0"/>
                  </a:lnTo>
                  <a:lnTo>
                    <a:pt x="141" y="20"/>
                  </a:lnTo>
                  <a:lnTo>
                    <a:pt x="146" y="38"/>
                  </a:lnTo>
                  <a:lnTo>
                    <a:pt x="148" y="57"/>
                  </a:lnTo>
                  <a:lnTo>
                    <a:pt x="146" y="73"/>
                  </a:lnTo>
                  <a:lnTo>
                    <a:pt x="143" y="87"/>
                  </a:lnTo>
                  <a:lnTo>
                    <a:pt x="136" y="98"/>
                  </a:lnTo>
                  <a:lnTo>
                    <a:pt x="128" y="107"/>
                  </a:lnTo>
                  <a:lnTo>
                    <a:pt x="118" y="111"/>
                  </a:lnTo>
                  <a:lnTo>
                    <a:pt x="107" y="113"/>
                  </a:lnTo>
                  <a:lnTo>
                    <a:pt x="97" y="111"/>
                  </a:lnTo>
                  <a:lnTo>
                    <a:pt x="87" y="107"/>
                  </a:lnTo>
                  <a:lnTo>
                    <a:pt x="79" y="99"/>
                  </a:lnTo>
                  <a:lnTo>
                    <a:pt x="74" y="88"/>
                  </a:lnTo>
                  <a:lnTo>
                    <a:pt x="65" y="101"/>
                  </a:lnTo>
                  <a:lnTo>
                    <a:pt x="55" y="110"/>
                  </a:lnTo>
                  <a:lnTo>
                    <a:pt x="41" y="113"/>
                  </a:lnTo>
                  <a:lnTo>
                    <a:pt x="29" y="111"/>
                  </a:lnTo>
                  <a:lnTo>
                    <a:pt x="19" y="106"/>
                  </a:lnTo>
                  <a:lnTo>
                    <a:pt x="11" y="98"/>
                  </a:lnTo>
                  <a:lnTo>
                    <a:pt x="5" y="86"/>
                  </a:lnTo>
                  <a:lnTo>
                    <a:pt x="1" y="73"/>
                  </a:lnTo>
                  <a:lnTo>
                    <a:pt x="0" y="57"/>
                  </a:lnTo>
                  <a:lnTo>
                    <a:pt x="2" y="38"/>
                  </a:lnTo>
                  <a:lnTo>
                    <a:pt x="7" y="2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82" name="Freeform 83"/>
            <p:cNvSpPr>
              <a:spLocks/>
            </p:cNvSpPr>
            <p:nvPr/>
          </p:nvSpPr>
          <p:spPr bwMode="auto">
            <a:xfrm>
              <a:off x="2335" y="1196"/>
              <a:ext cx="12" cy="35"/>
            </a:xfrm>
            <a:custGeom>
              <a:avLst/>
              <a:gdLst>
                <a:gd name="T0" fmla="*/ 1 w 22"/>
                <a:gd name="T1" fmla="*/ 0 h 69"/>
                <a:gd name="T2" fmla="*/ 2 w 22"/>
                <a:gd name="T3" fmla="*/ 0 h 69"/>
                <a:gd name="T4" fmla="*/ 2 w 22"/>
                <a:gd name="T5" fmla="*/ 5 h 69"/>
                <a:gd name="T6" fmla="*/ 1 w 22"/>
                <a:gd name="T7" fmla="*/ 5 h 69"/>
                <a:gd name="T8" fmla="*/ 1 w 22"/>
                <a:gd name="T9" fmla="*/ 1 h 69"/>
                <a:gd name="T10" fmla="*/ 1 w 22"/>
                <a:gd name="T11" fmla="*/ 1 h 69"/>
                <a:gd name="T12" fmla="*/ 1 w 22"/>
                <a:gd name="T13" fmla="*/ 1 h 69"/>
                <a:gd name="T14" fmla="*/ 0 w 22"/>
                <a:gd name="T15" fmla="*/ 1 h 69"/>
                <a:gd name="T16" fmla="*/ 1 w 22"/>
                <a:gd name="T17" fmla="*/ 0 h 6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2"/>
                <a:gd name="T28" fmla="*/ 0 h 69"/>
                <a:gd name="T29" fmla="*/ 22 w 22"/>
                <a:gd name="T30" fmla="*/ 69 h 6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2" h="69">
                  <a:moveTo>
                    <a:pt x="15" y="0"/>
                  </a:moveTo>
                  <a:lnTo>
                    <a:pt x="22" y="0"/>
                  </a:lnTo>
                  <a:lnTo>
                    <a:pt x="22" y="69"/>
                  </a:lnTo>
                  <a:lnTo>
                    <a:pt x="14" y="69"/>
                  </a:lnTo>
                  <a:lnTo>
                    <a:pt x="14" y="8"/>
                  </a:lnTo>
                  <a:lnTo>
                    <a:pt x="2" y="15"/>
                  </a:lnTo>
                  <a:lnTo>
                    <a:pt x="0" y="8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83" name="Freeform 84"/>
            <p:cNvSpPr>
              <a:spLocks/>
            </p:cNvSpPr>
            <p:nvPr/>
          </p:nvSpPr>
          <p:spPr bwMode="auto">
            <a:xfrm>
              <a:off x="2359" y="1207"/>
              <a:ext cx="17" cy="26"/>
            </a:xfrm>
            <a:custGeom>
              <a:avLst/>
              <a:gdLst>
                <a:gd name="T0" fmla="*/ 3 w 33"/>
                <a:gd name="T1" fmla="*/ 0 h 53"/>
                <a:gd name="T2" fmla="*/ 2 w 33"/>
                <a:gd name="T3" fmla="*/ 0 h 53"/>
                <a:gd name="T4" fmla="*/ 2 w 33"/>
                <a:gd name="T5" fmla="*/ 1 h 53"/>
                <a:gd name="T6" fmla="*/ 2 w 33"/>
                <a:gd name="T7" fmla="*/ 2 h 53"/>
                <a:gd name="T8" fmla="*/ 1 w 33"/>
                <a:gd name="T9" fmla="*/ 3 h 53"/>
                <a:gd name="T10" fmla="*/ 0 w 33"/>
                <a:gd name="T11" fmla="*/ 3 h 53"/>
                <a:gd name="T12" fmla="*/ 1 w 33"/>
                <a:gd name="T13" fmla="*/ 2 h 53"/>
                <a:gd name="T14" fmla="*/ 1 w 33"/>
                <a:gd name="T15" fmla="*/ 1 h 53"/>
                <a:gd name="T16" fmla="*/ 1 w 33"/>
                <a:gd name="T17" fmla="*/ 0 h 53"/>
                <a:gd name="T18" fmla="*/ 3 w 33"/>
                <a:gd name="T19" fmla="*/ 0 h 5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3"/>
                <a:gd name="T31" fmla="*/ 0 h 53"/>
                <a:gd name="T32" fmla="*/ 33 w 33"/>
                <a:gd name="T33" fmla="*/ 53 h 5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3" h="53">
                  <a:moveTo>
                    <a:pt x="33" y="0"/>
                  </a:moveTo>
                  <a:lnTo>
                    <a:pt x="29" y="14"/>
                  </a:lnTo>
                  <a:lnTo>
                    <a:pt x="24" y="28"/>
                  </a:lnTo>
                  <a:lnTo>
                    <a:pt x="17" y="42"/>
                  </a:lnTo>
                  <a:lnTo>
                    <a:pt x="13" y="52"/>
                  </a:lnTo>
                  <a:lnTo>
                    <a:pt x="0" y="53"/>
                  </a:lnTo>
                  <a:lnTo>
                    <a:pt x="4" y="38"/>
                  </a:lnTo>
                  <a:lnTo>
                    <a:pt x="9" y="20"/>
                  </a:lnTo>
                  <a:lnTo>
                    <a:pt x="12" y="2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84" name="Freeform 85"/>
            <p:cNvSpPr>
              <a:spLocks noEditPoints="1"/>
            </p:cNvSpPr>
            <p:nvPr/>
          </p:nvSpPr>
          <p:spPr bwMode="auto">
            <a:xfrm>
              <a:off x="2410" y="1148"/>
              <a:ext cx="46" cy="72"/>
            </a:xfrm>
            <a:custGeom>
              <a:avLst/>
              <a:gdLst>
                <a:gd name="T0" fmla="*/ 2 w 94"/>
                <a:gd name="T1" fmla="*/ 1 h 143"/>
                <a:gd name="T2" fmla="*/ 1 w 94"/>
                <a:gd name="T3" fmla="*/ 1 h 143"/>
                <a:gd name="T4" fmla="*/ 1 w 94"/>
                <a:gd name="T5" fmla="*/ 1 h 143"/>
                <a:gd name="T6" fmla="*/ 1 w 94"/>
                <a:gd name="T7" fmla="*/ 5 h 143"/>
                <a:gd name="T8" fmla="*/ 2 w 94"/>
                <a:gd name="T9" fmla="*/ 5 h 143"/>
                <a:gd name="T10" fmla="*/ 3 w 94"/>
                <a:gd name="T11" fmla="*/ 5 h 143"/>
                <a:gd name="T12" fmla="*/ 3 w 94"/>
                <a:gd name="T13" fmla="*/ 4 h 143"/>
                <a:gd name="T14" fmla="*/ 4 w 94"/>
                <a:gd name="T15" fmla="*/ 4 h 143"/>
                <a:gd name="T16" fmla="*/ 4 w 94"/>
                <a:gd name="T17" fmla="*/ 3 h 143"/>
                <a:gd name="T18" fmla="*/ 4 w 94"/>
                <a:gd name="T19" fmla="*/ 2 h 143"/>
                <a:gd name="T20" fmla="*/ 3 w 94"/>
                <a:gd name="T21" fmla="*/ 2 h 143"/>
                <a:gd name="T22" fmla="*/ 3 w 94"/>
                <a:gd name="T23" fmla="*/ 2 h 143"/>
                <a:gd name="T24" fmla="*/ 2 w 94"/>
                <a:gd name="T25" fmla="*/ 1 h 143"/>
                <a:gd name="T26" fmla="*/ 2 w 94"/>
                <a:gd name="T27" fmla="*/ 1 h 143"/>
                <a:gd name="T28" fmla="*/ 2 w 94"/>
                <a:gd name="T29" fmla="*/ 0 h 143"/>
                <a:gd name="T30" fmla="*/ 3 w 94"/>
                <a:gd name="T31" fmla="*/ 1 h 143"/>
                <a:gd name="T32" fmla="*/ 4 w 94"/>
                <a:gd name="T33" fmla="*/ 1 h 143"/>
                <a:gd name="T34" fmla="*/ 4 w 94"/>
                <a:gd name="T35" fmla="*/ 1 h 143"/>
                <a:gd name="T36" fmla="*/ 5 w 94"/>
                <a:gd name="T37" fmla="*/ 2 h 143"/>
                <a:gd name="T38" fmla="*/ 5 w 94"/>
                <a:gd name="T39" fmla="*/ 2 h 143"/>
                <a:gd name="T40" fmla="*/ 5 w 94"/>
                <a:gd name="T41" fmla="*/ 3 h 143"/>
                <a:gd name="T42" fmla="*/ 5 w 94"/>
                <a:gd name="T43" fmla="*/ 4 h 143"/>
                <a:gd name="T44" fmla="*/ 5 w 94"/>
                <a:gd name="T45" fmla="*/ 4 h 143"/>
                <a:gd name="T46" fmla="*/ 4 w 94"/>
                <a:gd name="T47" fmla="*/ 5 h 143"/>
                <a:gd name="T48" fmla="*/ 3 w 94"/>
                <a:gd name="T49" fmla="*/ 5 h 143"/>
                <a:gd name="T50" fmla="*/ 3 w 94"/>
                <a:gd name="T51" fmla="*/ 5 h 143"/>
                <a:gd name="T52" fmla="*/ 4 w 94"/>
                <a:gd name="T53" fmla="*/ 6 h 143"/>
                <a:gd name="T54" fmla="*/ 4 w 94"/>
                <a:gd name="T55" fmla="*/ 6 h 143"/>
                <a:gd name="T56" fmla="*/ 5 w 94"/>
                <a:gd name="T57" fmla="*/ 7 h 143"/>
                <a:gd name="T58" fmla="*/ 5 w 94"/>
                <a:gd name="T59" fmla="*/ 8 h 143"/>
                <a:gd name="T60" fmla="*/ 5 w 94"/>
                <a:gd name="T61" fmla="*/ 9 h 143"/>
                <a:gd name="T62" fmla="*/ 5 w 94"/>
                <a:gd name="T63" fmla="*/ 9 h 143"/>
                <a:gd name="T64" fmla="*/ 4 w 94"/>
                <a:gd name="T65" fmla="*/ 9 h 143"/>
                <a:gd name="T66" fmla="*/ 4 w 94"/>
                <a:gd name="T67" fmla="*/ 9 h 143"/>
                <a:gd name="T68" fmla="*/ 4 w 94"/>
                <a:gd name="T69" fmla="*/ 8 h 143"/>
                <a:gd name="T70" fmla="*/ 4 w 94"/>
                <a:gd name="T71" fmla="*/ 7 h 143"/>
                <a:gd name="T72" fmla="*/ 3 w 94"/>
                <a:gd name="T73" fmla="*/ 7 h 143"/>
                <a:gd name="T74" fmla="*/ 3 w 94"/>
                <a:gd name="T75" fmla="*/ 6 h 143"/>
                <a:gd name="T76" fmla="*/ 2 w 94"/>
                <a:gd name="T77" fmla="*/ 6 h 143"/>
                <a:gd name="T78" fmla="*/ 2 w 94"/>
                <a:gd name="T79" fmla="*/ 6 h 143"/>
                <a:gd name="T80" fmla="*/ 1 w 94"/>
                <a:gd name="T81" fmla="*/ 6 h 143"/>
                <a:gd name="T82" fmla="*/ 1 w 94"/>
                <a:gd name="T83" fmla="*/ 9 h 143"/>
                <a:gd name="T84" fmla="*/ 0 w 94"/>
                <a:gd name="T85" fmla="*/ 9 h 143"/>
                <a:gd name="T86" fmla="*/ 0 w 94"/>
                <a:gd name="T87" fmla="*/ 1 h 143"/>
                <a:gd name="T88" fmla="*/ 1 w 94"/>
                <a:gd name="T89" fmla="*/ 0 h 143"/>
                <a:gd name="T90" fmla="*/ 2 w 94"/>
                <a:gd name="T91" fmla="*/ 0 h 14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94"/>
                <a:gd name="T139" fmla="*/ 0 h 143"/>
                <a:gd name="T140" fmla="*/ 94 w 94"/>
                <a:gd name="T141" fmla="*/ 143 h 143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94" h="143">
                  <a:moveTo>
                    <a:pt x="37" y="14"/>
                  </a:moveTo>
                  <a:lnTo>
                    <a:pt x="26" y="14"/>
                  </a:lnTo>
                  <a:lnTo>
                    <a:pt x="19" y="15"/>
                  </a:lnTo>
                  <a:lnTo>
                    <a:pt x="19" y="68"/>
                  </a:lnTo>
                  <a:lnTo>
                    <a:pt x="38" y="68"/>
                  </a:lnTo>
                  <a:lnTo>
                    <a:pt x="51" y="65"/>
                  </a:lnTo>
                  <a:lnTo>
                    <a:pt x="62" y="60"/>
                  </a:lnTo>
                  <a:lnTo>
                    <a:pt x="68" y="51"/>
                  </a:lnTo>
                  <a:lnTo>
                    <a:pt x="70" y="41"/>
                  </a:lnTo>
                  <a:lnTo>
                    <a:pt x="68" y="31"/>
                  </a:lnTo>
                  <a:lnTo>
                    <a:pt x="64" y="24"/>
                  </a:lnTo>
                  <a:lnTo>
                    <a:pt x="57" y="18"/>
                  </a:lnTo>
                  <a:lnTo>
                    <a:pt x="48" y="15"/>
                  </a:lnTo>
                  <a:lnTo>
                    <a:pt x="37" y="14"/>
                  </a:lnTo>
                  <a:close/>
                  <a:moveTo>
                    <a:pt x="36" y="0"/>
                  </a:moveTo>
                  <a:lnTo>
                    <a:pt x="53" y="1"/>
                  </a:lnTo>
                  <a:lnTo>
                    <a:pt x="67" y="4"/>
                  </a:lnTo>
                  <a:lnTo>
                    <a:pt x="77" y="11"/>
                  </a:lnTo>
                  <a:lnTo>
                    <a:pt x="83" y="18"/>
                  </a:lnTo>
                  <a:lnTo>
                    <a:pt x="87" y="28"/>
                  </a:lnTo>
                  <a:lnTo>
                    <a:pt x="88" y="39"/>
                  </a:lnTo>
                  <a:lnTo>
                    <a:pt x="86" y="51"/>
                  </a:lnTo>
                  <a:lnTo>
                    <a:pt x="81" y="61"/>
                  </a:lnTo>
                  <a:lnTo>
                    <a:pt x="72" y="70"/>
                  </a:lnTo>
                  <a:lnTo>
                    <a:pt x="62" y="75"/>
                  </a:lnTo>
                  <a:lnTo>
                    <a:pt x="71" y="82"/>
                  </a:lnTo>
                  <a:lnTo>
                    <a:pt x="78" y="91"/>
                  </a:lnTo>
                  <a:lnTo>
                    <a:pt x="82" y="104"/>
                  </a:lnTo>
                  <a:lnTo>
                    <a:pt x="86" y="123"/>
                  </a:lnTo>
                  <a:lnTo>
                    <a:pt x="91" y="135"/>
                  </a:lnTo>
                  <a:lnTo>
                    <a:pt x="94" y="143"/>
                  </a:lnTo>
                  <a:lnTo>
                    <a:pt x="74" y="143"/>
                  </a:lnTo>
                  <a:lnTo>
                    <a:pt x="71" y="137"/>
                  </a:lnTo>
                  <a:lnTo>
                    <a:pt x="68" y="125"/>
                  </a:lnTo>
                  <a:lnTo>
                    <a:pt x="65" y="110"/>
                  </a:lnTo>
                  <a:lnTo>
                    <a:pt x="60" y="97"/>
                  </a:lnTo>
                  <a:lnTo>
                    <a:pt x="55" y="88"/>
                  </a:lnTo>
                  <a:lnTo>
                    <a:pt x="48" y="84"/>
                  </a:lnTo>
                  <a:lnTo>
                    <a:pt x="36" y="82"/>
                  </a:lnTo>
                  <a:lnTo>
                    <a:pt x="19" y="82"/>
                  </a:lnTo>
                  <a:lnTo>
                    <a:pt x="19" y="143"/>
                  </a:lnTo>
                  <a:lnTo>
                    <a:pt x="0" y="143"/>
                  </a:lnTo>
                  <a:lnTo>
                    <a:pt x="0" y="2"/>
                  </a:lnTo>
                  <a:lnTo>
                    <a:pt x="16" y="0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85" name="Freeform 86"/>
            <p:cNvSpPr>
              <a:spLocks/>
            </p:cNvSpPr>
            <p:nvPr/>
          </p:nvSpPr>
          <p:spPr bwMode="auto">
            <a:xfrm>
              <a:off x="2461" y="1196"/>
              <a:ext cx="22" cy="35"/>
            </a:xfrm>
            <a:custGeom>
              <a:avLst/>
              <a:gdLst>
                <a:gd name="T0" fmla="*/ 2 w 43"/>
                <a:gd name="T1" fmla="*/ 0 h 70"/>
                <a:gd name="T2" fmla="*/ 2 w 43"/>
                <a:gd name="T3" fmla="*/ 1 h 70"/>
                <a:gd name="T4" fmla="*/ 3 w 43"/>
                <a:gd name="T5" fmla="*/ 1 h 70"/>
                <a:gd name="T6" fmla="*/ 3 w 43"/>
                <a:gd name="T7" fmla="*/ 1 h 70"/>
                <a:gd name="T8" fmla="*/ 3 w 43"/>
                <a:gd name="T9" fmla="*/ 1 h 70"/>
                <a:gd name="T10" fmla="*/ 3 w 43"/>
                <a:gd name="T11" fmla="*/ 2 h 70"/>
                <a:gd name="T12" fmla="*/ 2 w 43"/>
                <a:gd name="T13" fmla="*/ 2 h 70"/>
                <a:gd name="T14" fmla="*/ 2 w 43"/>
                <a:gd name="T15" fmla="*/ 3 h 70"/>
                <a:gd name="T16" fmla="*/ 1 w 43"/>
                <a:gd name="T17" fmla="*/ 3 h 70"/>
                <a:gd name="T18" fmla="*/ 1 w 43"/>
                <a:gd name="T19" fmla="*/ 3 h 70"/>
                <a:gd name="T20" fmla="*/ 3 w 43"/>
                <a:gd name="T21" fmla="*/ 3 h 70"/>
                <a:gd name="T22" fmla="*/ 3 w 43"/>
                <a:gd name="T23" fmla="*/ 4 h 70"/>
                <a:gd name="T24" fmla="*/ 0 w 43"/>
                <a:gd name="T25" fmla="*/ 4 h 70"/>
                <a:gd name="T26" fmla="*/ 0 w 43"/>
                <a:gd name="T27" fmla="*/ 4 h 70"/>
                <a:gd name="T28" fmla="*/ 1 w 43"/>
                <a:gd name="T29" fmla="*/ 3 h 70"/>
                <a:gd name="T30" fmla="*/ 2 w 43"/>
                <a:gd name="T31" fmla="*/ 2 h 70"/>
                <a:gd name="T32" fmla="*/ 2 w 43"/>
                <a:gd name="T33" fmla="*/ 2 h 70"/>
                <a:gd name="T34" fmla="*/ 2 w 43"/>
                <a:gd name="T35" fmla="*/ 1 h 70"/>
                <a:gd name="T36" fmla="*/ 2 w 43"/>
                <a:gd name="T37" fmla="*/ 1 h 70"/>
                <a:gd name="T38" fmla="*/ 2 w 43"/>
                <a:gd name="T39" fmla="*/ 1 h 70"/>
                <a:gd name="T40" fmla="*/ 2 w 43"/>
                <a:gd name="T41" fmla="*/ 1 h 70"/>
                <a:gd name="T42" fmla="*/ 2 w 43"/>
                <a:gd name="T43" fmla="*/ 1 h 70"/>
                <a:gd name="T44" fmla="*/ 2 w 43"/>
                <a:gd name="T45" fmla="*/ 1 h 70"/>
                <a:gd name="T46" fmla="*/ 2 w 43"/>
                <a:gd name="T47" fmla="*/ 1 h 70"/>
                <a:gd name="T48" fmla="*/ 2 w 43"/>
                <a:gd name="T49" fmla="*/ 1 h 70"/>
                <a:gd name="T50" fmla="*/ 2 w 43"/>
                <a:gd name="T51" fmla="*/ 1 h 70"/>
                <a:gd name="T52" fmla="*/ 1 w 43"/>
                <a:gd name="T53" fmla="*/ 1 h 70"/>
                <a:gd name="T54" fmla="*/ 1 w 43"/>
                <a:gd name="T55" fmla="*/ 1 h 70"/>
                <a:gd name="T56" fmla="*/ 1 w 43"/>
                <a:gd name="T57" fmla="*/ 1 h 70"/>
                <a:gd name="T58" fmla="*/ 1 w 43"/>
                <a:gd name="T59" fmla="*/ 1 h 70"/>
                <a:gd name="T60" fmla="*/ 1 w 43"/>
                <a:gd name="T61" fmla="*/ 1 h 70"/>
                <a:gd name="T62" fmla="*/ 1 w 43"/>
                <a:gd name="T63" fmla="*/ 1 h 70"/>
                <a:gd name="T64" fmla="*/ 2 w 43"/>
                <a:gd name="T65" fmla="*/ 0 h 7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3"/>
                <a:gd name="T100" fmla="*/ 0 h 70"/>
                <a:gd name="T101" fmla="*/ 43 w 43"/>
                <a:gd name="T102" fmla="*/ 70 h 7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3" h="70">
                  <a:moveTo>
                    <a:pt x="20" y="0"/>
                  </a:moveTo>
                  <a:lnTo>
                    <a:pt x="30" y="2"/>
                  </a:lnTo>
                  <a:lnTo>
                    <a:pt x="36" y="6"/>
                  </a:lnTo>
                  <a:lnTo>
                    <a:pt x="40" y="12"/>
                  </a:lnTo>
                  <a:lnTo>
                    <a:pt x="42" y="20"/>
                  </a:lnTo>
                  <a:lnTo>
                    <a:pt x="38" y="32"/>
                  </a:lnTo>
                  <a:lnTo>
                    <a:pt x="31" y="44"/>
                  </a:lnTo>
                  <a:lnTo>
                    <a:pt x="18" y="57"/>
                  </a:lnTo>
                  <a:lnTo>
                    <a:pt x="12" y="62"/>
                  </a:lnTo>
                  <a:lnTo>
                    <a:pt x="43" y="62"/>
                  </a:lnTo>
                  <a:lnTo>
                    <a:pt x="43" y="70"/>
                  </a:lnTo>
                  <a:lnTo>
                    <a:pt x="0" y="70"/>
                  </a:lnTo>
                  <a:lnTo>
                    <a:pt x="0" y="64"/>
                  </a:lnTo>
                  <a:lnTo>
                    <a:pt x="6" y="57"/>
                  </a:lnTo>
                  <a:lnTo>
                    <a:pt x="18" y="46"/>
                  </a:lnTo>
                  <a:lnTo>
                    <a:pt x="25" y="36"/>
                  </a:lnTo>
                  <a:lnTo>
                    <a:pt x="31" y="29"/>
                  </a:lnTo>
                  <a:lnTo>
                    <a:pt x="32" y="21"/>
                  </a:lnTo>
                  <a:lnTo>
                    <a:pt x="32" y="18"/>
                  </a:lnTo>
                  <a:lnTo>
                    <a:pt x="31" y="15"/>
                  </a:lnTo>
                  <a:lnTo>
                    <a:pt x="30" y="12"/>
                  </a:lnTo>
                  <a:lnTo>
                    <a:pt x="29" y="10"/>
                  </a:lnTo>
                  <a:lnTo>
                    <a:pt x="25" y="9"/>
                  </a:lnTo>
                  <a:lnTo>
                    <a:pt x="22" y="8"/>
                  </a:lnTo>
                  <a:lnTo>
                    <a:pt x="19" y="7"/>
                  </a:lnTo>
                  <a:lnTo>
                    <a:pt x="14" y="8"/>
                  </a:lnTo>
                  <a:lnTo>
                    <a:pt x="10" y="9"/>
                  </a:lnTo>
                  <a:lnTo>
                    <a:pt x="7" y="11"/>
                  </a:lnTo>
                  <a:lnTo>
                    <a:pt x="4" y="14"/>
                  </a:lnTo>
                  <a:lnTo>
                    <a:pt x="1" y="7"/>
                  </a:lnTo>
                  <a:lnTo>
                    <a:pt x="9" y="2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86" name="Freeform 87"/>
            <p:cNvSpPr>
              <a:spLocks noEditPoints="1"/>
            </p:cNvSpPr>
            <p:nvPr/>
          </p:nvSpPr>
          <p:spPr bwMode="auto">
            <a:xfrm>
              <a:off x="2488" y="1205"/>
              <a:ext cx="20" cy="26"/>
            </a:xfrm>
            <a:custGeom>
              <a:avLst/>
              <a:gdLst>
                <a:gd name="T0" fmla="*/ 2 w 41"/>
                <a:gd name="T1" fmla="*/ 1 h 53"/>
                <a:gd name="T2" fmla="*/ 1 w 41"/>
                <a:gd name="T3" fmla="*/ 1 h 53"/>
                <a:gd name="T4" fmla="*/ 1 w 41"/>
                <a:gd name="T5" fmla="*/ 1 h 53"/>
                <a:gd name="T6" fmla="*/ 0 w 41"/>
                <a:gd name="T7" fmla="*/ 1 h 53"/>
                <a:gd name="T8" fmla="*/ 0 w 41"/>
                <a:gd name="T9" fmla="*/ 2 h 53"/>
                <a:gd name="T10" fmla="*/ 0 w 41"/>
                <a:gd name="T11" fmla="*/ 2 h 53"/>
                <a:gd name="T12" fmla="*/ 0 w 41"/>
                <a:gd name="T13" fmla="*/ 2 h 53"/>
                <a:gd name="T14" fmla="*/ 0 w 41"/>
                <a:gd name="T15" fmla="*/ 2 h 53"/>
                <a:gd name="T16" fmla="*/ 0 w 41"/>
                <a:gd name="T17" fmla="*/ 2 h 53"/>
                <a:gd name="T18" fmla="*/ 1 w 41"/>
                <a:gd name="T19" fmla="*/ 2 h 53"/>
                <a:gd name="T20" fmla="*/ 1 w 41"/>
                <a:gd name="T21" fmla="*/ 2 h 53"/>
                <a:gd name="T22" fmla="*/ 1 w 41"/>
                <a:gd name="T23" fmla="*/ 2 h 53"/>
                <a:gd name="T24" fmla="*/ 1 w 41"/>
                <a:gd name="T25" fmla="*/ 2 h 53"/>
                <a:gd name="T26" fmla="*/ 1 w 41"/>
                <a:gd name="T27" fmla="*/ 2 h 53"/>
                <a:gd name="T28" fmla="*/ 2 w 41"/>
                <a:gd name="T29" fmla="*/ 2 h 53"/>
                <a:gd name="T30" fmla="*/ 2 w 41"/>
                <a:gd name="T31" fmla="*/ 2 h 53"/>
                <a:gd name="T32" fmla="*/ 2 w 41"/>
                <a:gd name="T33" fmla="*/ 1 h 53"/>
                <a:gd name="T34" fmla="*/ 1 w 41"/>
                <a:gd name="T35" fmla="*/ 0 h 53"/>
                <a:gd name="T36" fmla="*/ 1 w 41"/>
                <a:gd name="T37" fmla="*/ 0 h 53"/>
                <a:gd name="T38" fmla="*/ 2 w 41"/>
                <a:gd name="T39" fmla="*/ 0 h 53"/>
                <a:gd name="T40" fmla="*/ 2 w 41"/>
                <a:gd name="T41" fmla="*/ 0 h 53"/>
                <a:gd name="T42" fmla="*/ 2 w 41"/>
                <a:gd name="T43" fmla="*/ 1 h 53"/>
                <a:gd name="T44" fmla="*/ 2 w 41"/>
                <a:gd name="T45" fmla="*/ 2 h 53"/>
                <a:gd name="T46" fmla="*/ 2 w 41"/>
                <a:gd name="T47" fmla="*/ 2 h 53"/>
                <a:gd name="T48" fmla="*/ 2 w 41"/>
                <a:gd name="T49" fmla="*/ 3 h 53"/>
                <a:gd name="T50" fmla="*/ 2 w 41"/>
                <a:gd name="T51" fmla="*/ 3 h 53"/>
                <a:gd name="T52" fmla="*/ 2 w 41"/>
                <a:gd name="T53" fmla="*/ 2 h 53"/>
                <a:gd name="T54" fmla="*/ 2 w 41"/>
                <a:gd name="T55" fmla="*/ 2 h 53"/>
                <a:gd name="T56" fmla="*/ 1 w 41"/>
                <a:gd name="T57" fmla="*/ 3 h 53"/>
                <a:gd name="T58" fmla="*/ 1 w 41"/>
                <a:gd name="T59" fmla="*/ 3 h 53"/>
                <a:gd name="T60" fmla="*/ 1 w 41"/>
                <a:gd name="T61" fmla="*/ 3 h 53"/>
                <a:gd name="T62" fmla="*/ 1 w 41"/>
                <a:gd name="T63" fmla="*/ 3 h 53"/>
                <a:gd name="T64" fmla="*/ 0 w 41"/>
                <a:gd name="T65" fmla="*/ 3 h 53"/>
                <a:gd name="T66" fmla="*/ 0 w 41"/>
                <a:gd name="T67" fmla="*/ 3 h 53"/>
                <a:gd name="T68" fmla="*/ 0 w 41"/>
                <a:gd name="T69" fmla="*/ 3 h 53"/>
                <a:gd name="T70" fmla="*/ 0 w 41"/>
                <a:gd name="T71" fmla="*/ 2 h 53"/>
                <a:gd name="T72" fmla="*/ 0 w 41"/>
                <a:gd name="T73" fmla="*/ 2 h 53"/>
                <a:gd name="T74" fmla="*/ 0 w 41"/>
                <a:gd name="T75" fmla="*/ 2 h 53"/>
                <a:gd name="T76" fmla="*/ 0 w 41"/>
                <a:gd name="T77" fmla="*/ 1 h 53"/>
                <a:gd name="T78" fmla="*/ 0 w 41"/>
                <a:gd name="T79" fmla="*/ 1 h 53"/>
                <a:gd name="T80" fmla="*/ 1 w 41"/>
                <a:gd name="T81" fmla="*/ 1 h 53"/>
                <a:gd name="T82" fmla="*/ 2 w 41"/>
                <a:gd name="T83" fmla="*/ 1 h 53"/>
                <a:gd name="T84" fmla="*/ 2 w 41"/>
                <a:gd name="T85" fmla="*/ 1 h 53"/>
                <a:gd name="T86" fmla="*/ 2 w 41"/>
                <a:gd name="T87" fmla="*/ 1 h 53"/>
                <a:gd name="T88" fmla="*/ 1 w 41"/>
                <a:gd name="T89" fmla="*/ 0 h 53"/>
                <a:gd name="T90" fmla="*/ 1 w 41"/>
                <a:gd name="T91" fmla="*/ 0 h 53"/>
                <a:gd name="T92" fmla="*/ 1 w 41"/>
                <a:gd name="T93" fmla="*/ 0 h 53"/>
                <a:gd name="T94" fmla="*/ 1 w 41"/>
                <a:gd name="T95" fmla="*/ 0 h 53"/>
                <a:gd name="T96" fmla="*/ 1 w 41"/>
                <a:gd name="T97" fmla="*/ 0 h 53"/>
                <a:gd name="T98" fmla="*/ 1 w 41"/>
                <a:gd name="T99" fmla="*/ 0 h 53"/>
                <a:gd name="T100" fmla="*/ 0 w 41"/>
                <a:gd name="T101" fmla="*/ 0 h 53"/>
                <a:gd name="T102" fmla="*/ 0 w 41"/>
                <a:gd name="T103" fmla="*/ 0 h 53"/>
                <a:gd name="T104" fmla="*/ 0 w 41"/>
                <a:gd name="T105" fmla="*/ 0 h 53"/>
                <a:gd name="T106" fmla="*/ 0 w 41"/>
                <a:gd name="T107" fmla="*/ 0 h 53"/>
                <a:gd name="T108" fmla="*/ 0 w 41"/>
                <a:gd name="T109" fmla="*/ 0 h 53"/>
                <a:gd name="T110" fmla="*/ 0 w 41"/>
                <a:gd name="T111" fmla="*/ 0 h 53"/>
                <a:gd name="T112" fmla="*/ 1 w 41"/>
                <a:gd name="T113" fmla="*/ 0 h 5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41"/>
                <a:gd name="T172" fmla="*/ 0 h 53"/>
                <a:gd name="T173" fmla="*/ 41 w 41"/>
                <a:gd name="T174" fmla="*/ 53 h 5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41" h="53">
                  <a:moveTo>
                    <a:pt x="32" y="26"/>
                  </a:moveTo>
                  <a:lnTo>
                    <a:pt x="24" y="26"/>
                  </a:lnTo>
                  <a:lnTo>
                    <a:pt x="16" y="28"/>
                  </a:lnTo>
                  <a:lnTo>
                    <a:pt x="12" y="31"/>
                  </a:lnTo>
                  <a:lnTo>
                    <a:pt x="10" y="38"/>
                  </a:lnTo>
                  <a:lnTo>
                    <a:pt x="10" y="41"/>
                  </a:lnTo>
                  <a:lnTo>
                    <a:pt x="11" y="43"/>
                  </a:lnTo>
                  <a:lnTo>
                    <a:pt x="13" y="45"/>
                  </a:lnTo>
                  <a:lnTo>
                    <a:pt x="15" y="46"/>
                  </a:lnTo>
                  <a:lnTo>
                    <a:pt x="19" y="46"/>
                  </a:lnTo>
                  <a:lnTo>
                    <a:pt x="22" y="45"/>
                  </a:lnTo>
                  <a:lnTo>
                    <a:pt x="25" y="44"/>
                  </a:lnTo>
                  <a:lnTo>
                    <a:pt x="28" y="42"/>
                  </a:lnTo>
                  <a:lnTo>
                    <a:pt x="29" y="40"/>
                  </a:lnTo>
                  <a:lnTo>
                    <a:pt x="32" y="38"/>
                  </a:lnTo>
                  <a:lnTo>
                    <a:pt x="32" y="34"/>
                  </a:lnTo>
                  <a:lnTo>
                    <a:pt x="32" y="26"/>
                  </a:lnTo>
                  <a:close/>
                  <a:moveTo>
                    <a:pt x="21" y="0"/>
                  </a:moveTo>
                  <a:lnTo>
                    <a:pt x="30" y="1"/>
                  </a:lnTo>
                  <a:lnTo>
                    <a:pt x="37" y="6"/>
                  </a:lnTo>
                  <a:lnTo>
                    <a:pt x="40" y="13"/>
                  </a:lnTo>
                  <a:lnTo>
                    <a:pt x="40" y="20"/>
                  </a:lnTo>
                  <a:lnTo>
                    <a:pt x="40" y="40"/>
                  </a:lnTo>
                  <a:lnTo>
                    <a:pt x="41" y="46"/>
                  </a:lnTo>
                  <a:lnTo>
                    <a:pt x="41" y="52"/>
                  </a:lnTo>
                  <a:lnTo>
                    <a:pt x="33" y="52"/>
                  </a:lnTo>
                  <a:lnTo>
                    <a:pt x="33" y="45"/>
                  </a:lnTo>
                  <a:lnTo>
                    <a:pt x="32" y="45"/>
                  </a:lnTo>
                  <a:lnTo>
                    <a:pt x="29" y="48"/>
                  </a:lnTo>
                  <a:lnTo>
                    <a:pt x="26" y="50"/>
                  </a:lnTo>
                  <a:lnTo>
                    <a:pt x="21" y="53"/>
                  </a:lnTo>
                  <a:lnTo>
                    <a:pt x="16" y="53"/>
                  </a:lnTo>
                  <a:lnTo>
                    <a:pt x="11" y="53"/>
                  </a:lnTo>
                  <a:lnTo>
                    <a:pt x="8" y="50"/>
                  </a:lnTo>
                  <a:lnTo>
                    <a:pt x="5" y="48"/>
                  </a:lnTo>
                  <a:lnTo>
                    <a:pt x="2" y="45"/>
                  </a:lnTo>
                  <a:lnTo>
                    <a:pt x="1" y="42"/>
                  </a:lnTo>
                  <a:lnTo>
                    <a:pt x="0" y="39"/>
                  </a:lnTo>
                  <a:lnTo>
                    <a:pt x="2" y="30"/>
                  </a:lnTo>
                  <a:lnTo>
                    <a:pt x="9" y="24"/>
                  </a:lnTo>
                  <a:lnTo>
                    <a:pt x="19" y="20"/>
                  </a:lnTo>
                  <a:lnTo>
                    <a:pt x="32" y="19"/>
                  </a:lnTo>
                  <a:lnTo>
                    <a:pt x="32" y="18"/>
                  </a:lnTo>
                  <a:lnTo>
                    <a:pt x="32" y="16"/>
                  </a:lnTo>
                  <a:lnTo>
                    <a:pt x="30" y="14"/>
                  </a:lnTo>
                  <a:lnTo>
                    <a:pt x="30" y="12"/>
                  </a:lnTo>
                  <a:lnTo>
                    <a:pt x="28" y="10"/>
                  </a:lnTo>
                  <a:lnTo>
                    <a:pt x="26" y="7"/>
                  </a:lnTo>
                  <a:lnTo>
                    <a:pt x="24" y="6"/>
                  </a:lnTo>
                  <a:lnTo>
                    <a:pt x="20" y="6"/>
                  </a:lnTo>
                  <a:lnTo>
                    <a:pt x="14" y="6"/>
                  </a:lnTo>
                  <a:lnTo>
                    <a:pt x="10" y="8"/>
                  </a:lnTo>
                  <a:lnTo>
                    <a:pt x="6" y="10"/>
                  </a:lnTo>
                  <a:lnTo>
                    <a:pt x="4" y="4"/>
                  </a:lnTo>
                  <a:lnTo>
                    <a:pt x="9" y="1"/>
                  </a:lnTo>
                  <a:lnTo>
                    <a:pt x="14" y="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87" name="Rectangle 88"/>
            <p:cNvSpPr>
              <a:spLocks noChangeArrowheads="1"/>
            </p:cNvSpPr>
            <p:nvPr/>
          </p:nvSpPr>
          <p:spPr bwMode="auto">
            <a:xfrm>
              <a:off x="3790" y="976"/>
              <a:ext cx="193" cy="15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2800"/>
            </a:p>
          </p:txBody>
        </p:sp>
        <p:sp>
          <p:nvSpPr>
            <p:cNvPr id="88" name="Line 89"/>
            <p:cNvSpPr>
              <a:spLocks noChangeShapeType="1"/>
            </p:cNvSpPr>
            <p:nvPr/>
          </p:nvSpPr>
          <p:spPr bwMode="auto">
            <a:xfrm>
              <a:off x="3983" y="976"/>
              <a:ext cx="1" cy="1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89" name="Line 90"/>
            <p:cNvSpPr>
              <a:spLocks noChangeShapeType="1"/>
            </p:cNvSpPr>
            <p:nvPr/>
          </p:nvSpPr>
          <p:spPr bwMode="auto">
            <a:xfrm flipH="1">
              <a:off x="3790" y="991"/>
              <a:ext cx="193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90" name="Line 91"/>
            <p:cNvSpPr>
              <a:spLocks noChangeShapeType="1"/>
            </p:cNvSpPr>
            <p:nvPr/>
          </p:nvSpPr>
          <p:spPr bwMode="auto">
            <a:xfrm flipV="1">
              <a:off x="3790" y="976"/>
              <a:ext cx="1" cy="1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91" name="Line 92"/>
            <p:cNvSpPr>
              <a:spLocks noChangeShapeType="1"/>
            </p:cNvSpPr>
            <p:nvPr/>
          </p:nvSpPr>
          <p:spPr bwMode="auto">
            <a:xfrm>
              <a:off x="3790" y="976"/>
              <a:ext cx="193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92" name="Freeform 93"/>
            <p:cNvSpPr>
              <a:spLocks/>
            </p:cNvSpPr>
            <p:nvPr/>
          </p:nvSpPr>
          <p:spPr bwMode="auto">
            <a:xfrm>
              <a:off x="3652" y="907"/>
              <a:ext cx="133" cy="150"/>
            </a:xfrm>
            <a:custGeom>
              <a:avLst/>
              <a:gdLst>
                <a:gd name="T0" fmla="*/ 17 w 264"/>
                <a:gd name="T1" fmla="*/ 0 h 302"/>
                <a:gd name="T2" fmla="*/ 17 w 264"/>
                <a:gd name="T3" fmla="*/ 9 h 302"/>
                <a:gd name="T4" fmla="*/ 17 w 264"/>
                <a:gd name="T5" fmla="*/ 18 h 302"/>
                <a:gd name="T6" fmla="*/ 9 w 264"/>
                <a:gd name="T7" fmla="*/ 14 h 302"/>
                <a:gd name="T8" fmla="*/ 0 w 264"/>
                <a:gd name="T9" fmla="*/ 9 h 302"/>
                <a:gd name="T10" fmla="*/ 9 w 264"/>
                <a:gd name="T11" fmla="*/ 4 h 302"/>
                <a:gd name="T12" fmla="*/ 17 w 264"/>
                <a:gd name="T13" fmla="*/ 0 h 30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64"/>
                <a:gd name="T22" fmla="*/ 0 h 302"/>
                <a:gd name="T23" fmla="*/ 264 w 264"/>
                <a:gd name="T24" fmla="*/ 302 h 30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64" h="302">
                  <a:moveTo>
                    <a:pt x="264" y="0"/>
                  </a:moveTo>
                  <a:lnTo>
                    <a:pt x="263" y="151"/>
                  </a:lnTo>
                  <a:lnTo>
                    <a:pt x="263" y="302"/>
                  </a:lnTo>
                  <a:lnTo>
                    <a:pt x="131" y="227"/>
                  </a:lnTo>
                  <a:lnTo>
                    <a:pt x="0" y="150"/>
                  </a:lnTo>
                  <a:lnTo>
                    <a:pt x="132" y="76"/>
                  </a:lnTo>
                  <a:lnTo>
                    <a:pt x="26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93" name="Line 94"/>
            <p:cNvSpPr>
              <a:spLocks noChangeShapeType="1"/>
            </p:cNvSpPr>
            <p:nvPr/>
          </p:nvSpPr>
          <p:spPr bwMode="auto">
            <a:xfrm>
              <a:off x="3652" y="982"/>
              <a:ext cx="66" cy="3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94" name="Line 95"/>
            <p:cNvSpPr>
              <a:spLocks noChangeShapeType="1"/>
            </p:cNvSpPr>
            <p:nvPr/>
          </p:nvSpPr>
          <p:spPr bwMode="auto">
            <a:xfrm>
              <a:off x="3718" y="1020"/>
              <a:ext cx="66" cy="37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95" name="Line 96"/>
            <p:cNvSpPr>
              <a:spLocks noChangeShapeType="1"/>
            </p:cNvSpPr>
            <p:nvPr/>
          </p:nvSpPr>
          <p:spPr bwMode="auto">
            <a:xfrm flipV="1">
              <a:off x="3784" y="982"/>
              <a:ext cx="1" cy="7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96" name="Line 97"/>
            <p:cNvSpPr>
              <a:spLocks noChangeShapeType="1"/>
            </p:cNvSpPr>
            <p:nvPr/>
          </p:nvSpPr>
          <p:spPr bwMode="auto">
            <a:xfrm flipV="1">
              <a:off x="3784" y="907"/>
              <a:ext cx="1" cy="7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97" name="Line 98"/>
            <p:cNvSpPr>
              <a:spLocks noChangeShapeType="1"/>
            </p:cNvSpPr>
            <p:nvPr/>
          </p:nvSpPr>
          <p:spPr bwMode="auto">
            <a:xfrm flipH="1">
              <a:off x="3718" y="907"/>
              <a:ext cx="67" cy="37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98" name="Line 99"/>
            <p:cNvSpPr>
              <a:spLocks noChangeShapeType="1"/>
            </p:cNvSpPr>
            <p:nvPr/>
          </p:nvSpPr>
          <p:spPr bwMode="auto">
            <a:xfrm flipH="1">
              <a:off x="3652" y="944"/>
              <a:ext cx="66" cy="3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99" name="Freeform 100"/>
            <p:cNvSpPr>
              <a:spLocks noEditPoints="1"/>
            </p:cNvSpPr>
            <p:nvPr/>
          </p:nvSpPr>
          <p:spPr bwMode="auto">
            <a:xfrm>
              <a:off x="2605" y="1073"/>
              <a:ext cx="62" cy="93"/>
            </a:xfrm>
            <a:custGeom>
              <a:avLst/>
              <a:gdLst>
                <a:gd name="T0" fmla="*/ 4 w 124"/>
                <a:gd name="T1" fmla="*/ 1 h 186"/>
                <a:gd name="T2" fmla="*/ 4 w 124"/>
                <a:gd name="T3" fmla="*/ 1 h 186"/>
                <a:gd name="T4" fmla="*/ 3 w 124"/>
                <a:gd name="T5" fmla="*/ 1 h 186"/>
                <a:gd name="T6" fmla="*/ 2 w 124"/>
                <a:gd name="T7" fmla="*/ 3 h 186"/>
                <a:gd name="T8" fmla="*/ 2 w 124"/>
                <a:gd name="T9" fmla="*/ 3 h 186"/>
                <a:gd name="T10" fmla="*/ 2 w 124"/>
                <a:gd name="T11" fmla="*/ 3 h 186"/>
                <a:gd name="T12" fmla="*/ 2 w 124"/>
                <a:gd name="T13" fmla="*/ 3 h 186"/>
                <a:gd name="T14" fmla="*/ 2 w 124"/>
                <a:gd name="T15" fmla="*/ 5 h 186"/>
                <a:gd name="T16" fmla="*/ 2 w 124"/>
                <a:gd name="T17" fmla="*/ 6 h 186"/>
                <a:gd name="T18" fmla="*/ 2 w 124"/>
                <a:gd name="T19" fmla="*/ 6 h 186"/>
                <a:gd name="T20" fmla="*/ 2 w 124"/>
                <a:gd name="T21" fmla="*/ 6 h 186"/>
                <a:gd name="T22" fmla="*/ 3 w 124"/>
                <a:gd name="T23" fmla="*/ 6 h 186"/>
                <a:gd name="T24" fmla="*/ 3 w 124"/>
                <a:gd name="T25" fmla="*/ 7 h 186"/>
                <a:gd name="T26" fmla="*/ 4 w 124"/>
                <a:gd name="T27" fmla="*/ 7 h 186"/>
                <a:gd name="T28" fmla="*/ 5 w 124"/>
                <a:gd name="T29" fmla="*/ 7 h 186"/>
                <a:gd name="T30" fmla="*/ 6 w 124"/>
                <a:gd name="T31" fmla="*/ 6 h 186"/>
                <a:gd name="T32" fmla="*/ 6 w 124"/>
                <a:gd name="T33" fmla="*/ 6 h 186"/>
                <a:gd name="T34" fmla="*/ 7 w 124"/>
                <a:gd name="T35" fmla="*/ 6 h 186"/>
                <a:gd name="T36" fmla="*/ 7 w 124"/>
                <a:gd name="T37" fmla="*/ 5 h 186"/>
                <a:gd name="T38" fmla="*/ 7 w 124"/>
                <a:gd name="T39" fmla="*/ 3 h 186"/>
                <a:gd name="T40" fmla="*/ 6 w 124"/>
                <a:gd name="T41" fmla="*/ 3 h 186"/>
                <a:gd name="T42" fmla="*/ 6 w 124"/>
                <a:gd name="T43" fmla="*/ 1 h 186"/>
                <a:gd name="T44" fmla="*/ 5 w 124"/>
                <a:gd name="T45" fmla="*/ 1 h 186"/>
                <a:gd name="T46" fmla="*/ 4 w 124"/>
                <a:gd name="T47" fmla="*/ 1 h 186"/>
                <a:gd name="T48" fmla="*/ 5 w 124"/>
                <a:gd name="T49" fmla="*/ 0 h 186"/>
                <a:gd name="T50" fmla="*/ 6 w 124"/>
                <a:gd name="T51" fmla="*/ 1 h 186"/>
                <a:gd name="T52" fmla="*/ 7 w 124"/>
                <a:gd name="T53" fmla="*/ 1 h 186"/>
                <a:gd name="T54" fmla="*/ 7 w 124"/>
                <a:gd name="T55" fmla="*/ 1 h 186"/>
                <a:gd name="T56" fmla="*/ 8 w 124"/>
                <a:gd name="T57" fmla="*/ 1 h 186"/>
                <a:gd name="T58" fmla="*/ 8 w 124"/>
                <a:gd name="T59" fmla="*/ 3 h 186"/>
                <a:gd name="T60" fmla="*/ 8 w 124"/>
                <a:gd name="T61" fmla="*/ 5 h 186"/>
                <a:gd name="T62" fmla="*/ 8 w 124"/>
                <a:gd name="T63" fmla="*/ 6 h 186"/>
                <a:gd name="T64" fmla="*/ 8 w 124"/>
                <a:gd name="T65" fmla="*/ 6 h 186"/>
                <a:gd name="T66" fmla="*/ 7 w 124"/>
                <a:gd name="T67" fmla="*/ 7 h 186"/>
                <a:gd name="T68" fmla="*/ 7 w 124"/>
                <a:gd name="T69" fmla="*/ 7 h 186"/>
                <a:gd name="T70" fmla="*/ 6 w 124"/>
                <a:gd name="T71" fmla="*/ 9 h 186"/>
                <a:gd name="T72" fmla="*/ 5 w 124"/>
                <a:gd name="T73" fmla="*/ 9 h 186"/>
                <a:gd name="T74" fmla="*/ 5 w 124"/>
                <a:gd name="T75" fmla="*/ 9 h 186"/>
                <a:gd name="T76" fmla="*/ 3 w 124"/>
                <a:gd name="T77" fmla="*/ 9 h 186"/>
                <a:gd name="T78" fmla="*/ 3 w 124"/>
                <a:gd name="T79" fmla="*/ 7 h 186"/>
                <a:gd name="T80" fmla="*/ 2 w 124"/>
                <a:gd name="T81" fmla="*/ 7 h 186"/>
                <a:gd name="T82" fmla="*/ 2 w 124"/>
                <a:gd name="T83" fmla="*/ 7 h 186"/>
                <a:gd name="T84" fmla="*/ 2 w 124"/>
                <a:gd name="T85" fmla="*/ 12 h 186"/>
                <a:gd name="T86" fmla="*/ 1 w 124"/>
                <a:gd name="T87" fmla="*/ 12 h 186"/>
                <a:gd name="T88" fmla="*/ 1 w 124"/>
                <a:gd name="T89" fmla="*/ 3 h 186"/>
                <a:gd name="T90" fmla="*/ 0 w 124"/>
                <a:gd name="T91" fmla="*/ 1 h 186"/>
                <a:gd name="T92" fmla="*/ 0 w 124"/>
                <a:gd name="T93" fmla="*/ 1 h 186"/>
                <a:gd name="T94" fmla="*/ 2 w 124"/>
                <a:gd name="T95" fmla="*/ 1 h 186"/>
                <a:gd name="T96" fmla="*/ 2 w 124"/>
                <a:gd name="T97" fmla="*/ 1 h 186"/>
                <a:gd name="T98" fmla="*/ 2 w 124"/>
                <a:gd name="T99" fmla="*/ 1 h 186"/>
                <a:gd name="T100" fmla="*/ 2 w 124"/>
                <a:gd name="T101" fmla="*/ 1 h 186"/>
                <a:gd name="T102" fmla="*/ 3 w 124"/>
                <a:gd name="T103" fmla="*/ 1 h 186"/>
                <a:gd name="T104" fmla="*/ 4 w 124"/>
                <a:gd name="T105" fmla="*/ 1 h 186"/>
                <a:gd name="T106" fmla="*/ 5 w 124"/>
                <a:gd name="T107" fmla="*/ 0 h 18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24"/>
                <a:gd name="T163" fmla="*/ 0 h 186"/>
                <a:gd name="T164" fmla="*/ 124 w 124"/>
                <a:gd name="T165" fmla="*/ 186 h 18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24" h="186">
                  <a:moveTo>
                    <a:pt x="61" y="18"/>
                  </a:moveTo>
                  <a:lnTo>
                    <a:pt x="49" y="21"/>
                  </a:lnTo>
                  <a:lnTo>
                    <a:pt x="39" y="27"/>
                  </a:lnTo>
                  <a:lnTo>
                    <a:pt x="31" y="36"/>
                  </a:lnTo>
                  <a:lnTo>
                    <a:pt x="26" y="47"/>
                  </a:lnTo>
                  <a:lnTo>
                    <a:pt x="25" y="53"/>
                  </a:lnTo>
                  <a:lnTo>
                    <a:pt x="24" y="57"/>
                  </a:lnTo>
                  <a:lnTo>
                    <a:pt x="24" y="80"/>
                  </a:lnTo>
                  <a:lnTo>
                    <a:pt x="25" y="85"/>
                  </a:lnTo>
                  <a:lnTo>
                    <a:pt x="25" y="89"/>
                  </a:lnTo>
                  <a:lnTo>
                    <a:pt x="30" y="101"/>
                  </a:lnTo>
                  <a:lnTo>
                    <a:pt x="38" y="110"/>
                  </a:lnTo>
                  <a:lnTo>
                    <a:pt x="48" y="115"/>
                  </a:lnTo>
                  <a:lnTo>
                    <a:pt x="60" y="117"/>
                  </a:lnTo>
                  <a:lnTo>
                    <a:pt x="74" y="115"/>
                  </a:lnTo>
                  <a:lnTo>
                    <a:pt x="85" y="108"/>
                  </a:lnTo>
                  <a:lnTo>
                    <a:pt x="94" y="98"/>
                  </a:lnTo>
                  <a:lnTo>
                    <a:pt x="98" y="84"/>
                  </a:lnTo>
                  <a:lnTo>
                    <a:pt x="100" y="67"/>
                  </a:lnTo>
                  <a:lnTo>
                    <a:pt x="99" y="52"/>
                  </a:lnTo>
                  <a:lnTo>
                    <a:pt x="94" y="39"/>
                  </a:lnTo>
                  <a:lnTo>
                    <a:pt x="86" y="28"/>
                  </a:lnTo>
                  <a:lnTo>
                    <a:pt x="75" y="22"/>
                  </a:lnTo>
                  <a:lnTo>
                    <a:pt x="61" y="18"/>
                  </a:lnTo>
                  <a:close/>
                  <a:moveTo>
                    <a:pt x="69" y="0"/>
                  </a:moveTo>
                  <a:lnTo>
                    <a:pt x="84" y="2"/>
                  </a:lnTo>
                  <a:lnTo>
                    <a:pt x="97" y="9"/>
                  </a:lnTo>
                  <a:lnTo>
                    <a:pt x="109" y="18"/>
                  </a:lnTo>
                  <a:lnTo>
                    <a:pt x="117" y="31"/>
                  </a:lnTo>
                  <a:lnTo>
                    <a:pt x="123" y="47"/>
                  </a:lnTo>
                  <a:lnTo>
                    <a:pt x="124" y="66"/>
                  </a:lnTo>
                  <a:lnTo>
                    <a:pt x="123" y="84"/>
                  </a:lnTo>
                  <a:lnTo>
                    <a:pt x="117" y="100"/>
                  </a:lnTo>
                  <a:lnTo>
                    <a:pt x="111" y="113"/>
                  </a:lnTo>
                  <a:lnTo>
                    <a:pt x="101" y="123"/>
                  </a:lnTo>
                  <a:lnTo>
                    <a:pt x="89" y="130"/>
                  </a:lnTo>
                  <a:lnTo>
                    <a:pt x="77" y="135"/>
                  </a:lnTo>
                  <a:lnTo>
                    <a:pt x="65" y="136"/>
                  </a:lnTo>
                  <a:lnTo>
                    <a:pt x="48" y="134"/>
                  </a:lnTo>
                  <a:lnTo>
                    <a:pt x="34" y="126"/>
                  </a:lnTo>
                  <a:lnTo>
                    <a:pt x="25" y="115"/>
                  </a:lnTo>
                  <a:lnTo>
                    <a:pt x="24" y="115"/>
                  </a:lnTo>
                  <a:lnTo>
                    <a:pt x="24" y="186"/>
                  </a:lnTo>
                  <a:lnTo>
                    <a:pt x="1" y="186"/>
                  </a:lnTo>
                  <a:lnTo>
                    <a:pt x="1" y="45"/>
                  </a:lnTo>
                  <a:lnTo>
                    <a:pt x="0" y="23"/>
                  </a:lnTo>
                  <a:lnTo>
                    <a:pt x="0" y="2"/>
                  </a:lnTo>
                  <a:lnTo>
                    <a:pt x="20" y="2"/>
                  </a:lnTo>
                  <a:lnTo>
                    <a:pt x="21" y="25"/>
                  </a:lnTo>
                  <a:lnTo>
                    <a:pt x="23" y="25"/>
                  </a:lnTo>
                  <a:lnTo>
                    <a:pt x="31" y="14"/>
                  </a:lnTo>
                  <a:lnTo>
                    <a:pt x="41" y="7"/>
                  </a:lnTo>
                  <a:lnTo>
                    <a:pt x="54" y="2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100" name="Freeform 101"/>
            <p:cNvSpPr>
              <a:spLocks noEditPoints="1"/>
            </p:cNvSpPr>
            <p:nvPr/>
          </p:nvSpPr>
          <p:spPr bwMode="auto">
            <a:xfrm>
              <a:off x="2677" y="1073"/>
              <a:ext cx="64" cy="68"/>
            </a:xfrm>
            <a:custGeom>
              <a:avLst/>
              <a:gdLst>
                <a:gd name="T0" fmla="*/ 4 w 127"/>
                <a:gd name="T1" fmla="*/ 1 h 136"/>
                <a:gd name="T2" fmla="*/ 4 w 127"/>
                <a:gd name="T3" fmla="*/ 1 h 136"/>
                <a:gd name="T4" fmla="*/ 3 w 127"/>
                <a:gd name="T5" fmla="*/ 1 h 136"/>
                <a:gd name="T6" fmla="*/ 3 w 127"/>
                <a:gd name="T7" fmla="*/ 2 h 136"/>
                <a:gd name="T8" fmla="*/ 2 w 127"/>
                <a:gd name="T9" fmla="*/ 2 h 136"/>
                <a:gd name="T10" fmla="*/ 2 w 127"/>
                <a:gd name="T11" fmla="*/ 3 h 136"/>
                <a:gd name="T12" fmla="*/ 2 w 127"/>
                <a:gd name="T13" fmla="*/ 4 h 136"/>
                <a:gd name="T14" fmla="*/ 2 w 127"/>
                <a:gd name="T15" fmla="*/ 5 h 136"/>
                <a:gd name="T16" fmla="*/ 2 w 127"/>
                <a:gd name="T17" fmla="*/ 6 h 136"/>
                <a:gd name="T18" fmla="*/ 3 w 127"/>
                <a:gd name="T19" fmla="*/ 6 h 136"/>
                <a:gd name="T20" fmla="*/ 4 w 127"/>
                <a:gd name="T21" fmla="*/ 7 h 136"/>
                <a:gd name="T22" fmla="*/ 4 w 127"/>
                <a:gd name="T23" fmla="*/ 7 h 136"/>
                <a:gd name="T24" fmla="*/ 5 w 127"/>
                <a:gd name="T25" fmla="*/ 7 h 136"/>
                <a:gd name="T26" fmla="*/ 6 w 127"/>
                <a:gd name="T27" fmla="*/ 6 h 136"/>
                <a:gd name="T28" fmla="*/ 6 w 127"/>
                <a:gd name="T29" fmla="*/ 6 h 136"/>
                <a:gd name="T30" fmla="*/ 7 w 127"/>
                <a:gd name="T31" fmla="*/ 5 h 136"/>
                <a:gd name="T32" fmla="*/ 7 w 127"/>
                <a:gd name="T33" fmla="*/ 4 h 136"/>
                <a:gd name="T34" fmla="*/ 7 w 127"/>
                <a:gd name="T35" fmla="*/ 3 h 136"/>
                <a:gd name="T36" fmla="*/ 7 w 127"/>
                <a:gd name="T37" fmla="*/ 2 h 136"/>
                <a:gd name="T38" fmla="*/ 6 w 127"/>
                <a:gd name="T39" fmla="*/ 2 h 136"/>
                <a:gd name="T40" fmla="*/ 6 w 127"/>
                <a:gd name="T41" fmla="*/ 1 h 136"/>
                <a:gd name="T42" fmla="*/ 5 w 127"/>
                <a:gd name="T43" fmla="*/ 1 h 136"/>
                <a:gd name="T44" fmla="*/ 4 w 127"/>
                <a:gd name="T45" fmla="*/ 1 h 136"/>
                <a:gd name="T46" fmla="*/ 5 w 127"/>
                <a:gd name="T47" fmla="*/ 0 h 136"/>
                <a:gd name="T48" fmla="*/ 6 w 127"/>
                <a:gd name="T49" fmla="*/ 1 h 136"/>
                <a:gd name="T50" fmla="*/ 7 w 127"/>
                <a:gd name="T51" fmla="*/ 1 h 136"/>
                <a:gd name="T52" fmla="*/ 7 w 127"/>
                <a:gd name="T53" fmla="*/ 1 h 136"/>
                <a:gd name="T54" fmla="*/ 8 w 127"/>
                <a:gd name="T55" fmla="*/ 2 h 136"/>
                <a:gd name="T56" fmla="*/ 8 w 127"/>
                <a:gd name="T57" fmla="*/ 3 h 136"/>
                <a:gd name="T58" fmla="*/ 8 w 127"/>
                <a:gd name="T59" fmla="*/ 4 h 136"/>
                <a:gd name="T60" fmla="*/ 8 w 127"/>
                <a:gd name="T61" fmla="*/ 5 h 136"/>
                <a:gd name="T62" fmla="*/ 8 w 127"/>
                <a:gd name="T63" fmla="*/ 6 h 136"/>
                <a:gd name="T64" fmla="*/ 7 w 127"/>
                <a:gd name="T65" fmla="*/ 7 h 136"/>
                <a:gd name="T66" fmla="*/ 7 w 127"/>
                <a:gd name="T67" fmla="*/ 7 h 136"/>
                <a:gd name="T68" fmla="*/ 6 w 127"/>
                <a:gd name="T69" fmla="*/ 9 h 136"/>
                <a:gd name="T70" fmla="*/ 5 w 127"/>
                <a:gd name="T71" fmla="*/ 9 h 136"/>
                <a:gd name="T72" fmla="*/ 4 w 127"/>
                <a:gd name="T73" fmla="*/ 9 h 136"/>
                <a:gd name="T74" fmla="*/ 3 w 127"/>
                <a:gd name="T75" fmla="*/ 9 h 136"/>
                <a:gd name="T76" fmla="*/ 2 w 127"/>
                <a:gd name="T77" fmla="*/ 8 h 136"/>
                <a:gd name="T78" fmla="*/ 2 w 127"/>
                <a:gd name="T79" fmla="*/ 7 h 136"/>
                <a:gd name="T80" fmla="*/ 1 w 127"/>
                <a:gd name="T81" fmla="*/ 6 h 136"/>
                <a:gd name="T82" fmla="*/ 1 w 127"/>
                <a:gd name="T83" fmla="*/ 5 h 136"/>
                <a:gd name="T84" fmla="*/ 0 w 127"/>
                <a:gd name="T85" fmla="*/ 4 h 136"/>
                <a:gd name="T86" fmla="*/ 1 w 127"/>
                <a:gd name="T87" fmla="*/ 3 h 136"/>
                <a:gd name="T88" fmla="*/ 1 w 127"/>
                <a:gd name="T89" fmla="*/ 1 h 136"/>
                <a:gd name="T90" fmla="*/ 2 w 127"/>
                <a:gd name="T91" fmla="*/ 1 h 136"/>
                <a:gd name="T92" fmla="*/ 2 w 127"/>
                <a:gd name="T93" fmla="*/ 1 h 136"/>
                <a:gd name="T94" fmla="*/ 3 w 127"/>
                <a:gd name="T95" fmla="*/ 1 h 136"/>
                <a:gd name="T96" fmla="*/ 5 w 127"/>
                <a:gd name="T97" fmla="*/ 0 h 1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27"/>
                <a:gd name="T148" fmla="*/ 0 h 136"/>
                <a:gd name="T149" fmla="*/ 127 w 127"/>
                <a:gd name="T150" fmla="*/ 136 h 1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27" h="136">
                  <a:moveTo>
                    <a:pt x="64" y="17"/>
                  </a:moveTo>
                  <a:lnTo>
                    <a:pt x="52" y="19"/>
                  </a:lnTo>
                  <a:lnTo>
                    <a:pt x="41" y="26"/>
                  </a:lnTo>
                  <a:lnTo>
                    <a:pt x="34" y="33"/>
                  </a:lnTo>
                  <a:lnTo>
                    <a:pt x="28" y="44"/>
                  </a:lnTo>
                  <a:lnTo>
                    <a:pt x="25" y="56"/>
                  </a:lnTo>
                  <a:lnTo>
                    <a:pt x="25" y="68"/>
                  </a:lnTo>
                  <a:lnTo>
                    <a:pt x="26" y="84"/>
                  </a:lnTo>
                  <a:lnTo>
                    <a:pt x="31" y="98"/>
                  </a:lnTo>
                  <a:lnTo>
                    <a:pt x="40" y="109"/>
                  </a:lnTo>
                  <a:lnTo>
                    <a:pt x="51" y="115"/>
                  </a:lnTo>
                  <a:lnTo>
                    <a:pt x="64" y="119"/>
                  </a:lnTo>
                  <a:lnTo>
                    <a:pt x="77" y="115"/>
                  </a:lnTo>
                  <a:lnTo>
                    <a:pt x="87" y="109"/>
                  </a:lnTo>
                  <a:lnTo>
                    <a:pt x="96" y="98"/>
                  </a:lnTo>
                  <a:lnTo>
                    <a:pt x="101" y="84"/>
                  </a:lnTo>
                  <a:lnTo>
                    <a:pt x="103" y="68"/>
                  </a:lnTo>
                  <a:lnTo>
                    <a:pt x="102" y="56"/>
                  </a:lnTo>
                  <a:lnTo>
                    <a:pt x="99" y="45"/>
                  </a:lnTo>
                  <a:lnTo>
                    <a:pt x="94" y="35"/>
                  </a:lnTo>
                  <a:lnTo>
                    <a:pt x="86" y="26"/>
                  </a:lnTo>
                  <a:lnTo>
                    <a:pt x="77" y="19"/>
                  </a:lnTo>
                  <a:lnTo>
                    <a:pt x="64" y="17"/>
                  </a:lnTo>
                  <a:close/>
                  <a:moveTo>
                    <a:pt x="65" y="0"/>
                  </a:moveTo>
                  <a:lnTo>
                    <a:pt x="82" y="2"/>
                  </a:lnTo>
                  <a:lnTo>
                    <a:pt x="98" y="9"/>
                  </a:lnTo>
                  <a:lnTo>
                    <a:pt x="110" y="18"/>
                  </a:lnTo>
                  <a:lnTo>
                    <a:pt x="120" y="32"/>
                  </a:lnTo>
                  <a:lnTo>
                    <a:pt x="125" y="49"/>
                  </a:lnTo>
                  <a:lnTo>
                    <a:pt x="127" y="67"/>
                  </a:lnTo>
                  <a:lnTo>
                    <a:pt x="125" y="86"/>
                  </a:lnTo>
                  <a:lnTo>
                    <a:pt x="120" y="101"/>
                  </a:lnTo>
                  <a:lnTo>
                    <a:pt x="112" y="114"/>
                  </a:lnTo>
                  <a:lnTo>
                    <a:pt x="101" y="124"/>
                  </a:lnTo>
                  <a:lnTo>
                    <a:pt x="90" y="130"/>
                  </a:lnTo>
                  <a:lnTo>
                    <a:pt x="76" y="135"/>
                  </a:lnTo>
                  <a:lnTo>
                    <a:pt x="63" y="136"/>
                  </a:lnTo>
                  <a:lnTo>
                    <a:pt x="45" y="134"/>
                  </a:lnTo>
                  <a:lnTo>
                    <a:pt x="31" y="128"/>
                  </a:lnTo>
                  <a:lnTo>
                    <a:pt x="18" y="117"/>
                  </a:lnTo>
                  <a:lnTo>
                    <a:pt x="9" y="105"/>
                  </a:lnTo>
                  <a:lnTo>
                    <a:pt x="2" y="88"/>
                  </a:lnTo>
                  <a:lnTo>
                    <a:pt x="0" y="69"/>
                  </a:lnTo>
                  <a:lnTo>
                    <a:pt x="2" y="49"/>
                  </a:lnTo>
                  <a:lnTo>
                    <a:pt x="9" y="31"/>
                  </a:lnTo>
                  <a:lnTo>
                    <a:pt x="20" y="18"/>
                  </a:lnTo>
                  <a:lnTo>
                    <a:pt x="32" y="9"/>
                  </a:lnTo>
                  <a:lnTo>
                    <a:pt x="48" y="2"/>
                  </a:lnTo>
                  <a:lnTo>
                    <a:pt x="6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101" name="Freeform 102"/>
            <p:cNvSpPr>
              <a:spLocks noEditPoints="1"/>
            </p:cNvSpPr>
            <p:nvPr/>
          </p:nvSpPr>
          <p:spPr bwMode="auto">
            <a:xfrm>
              <a:off x="2751" y="1073"/>
              <a:ext cx="63" cy="68"/>
            </a:xfrm>
            <a:custGeom>
              <a:avLst/>
              <a:gdLst>
                <a:gd name="T0" fmla="*/ 4 w 127"/>
                <a:gd name="T1" fmla="*/ 1 h 136"/>
                <a:gd name="T2" fmla="*/ 3 w 127"/>
                <a:gd name="T3" fmla="*/ 1 h 136"/>
                <a:gd name="T4" fmla="*/ 2 w 127"/>
                <a:gd name="T5" fmla="*/ 1 h 136"/>
                <a:gd name="T6" fmla="*/ 2 w 127"/>
                <a:gd name="T7" fmla="*/ 2 h 136"/>
                <a:gd name="T8" fmla="*/ 1 w 127"/>
                <a:gd name="T9" fmla="*/ 2 h 136"/>
                <a:gd name="T10" fmla="*/ 1 w 127"/>
                <a:gd name="T11" fmla="*/ 3 h 136"/>
                <a:gd name="T12" fmla="*/ 1 w 127"/>
                <a:gd name="T13" fmla="*/ 4 h 136"/>
                <a:gd name="T14" fmla="*/ 1 w 127"/>
                <a:gd name="T15" fmla="*/ 5 h 136"/>
                <a:gd name="T16" fmla="*/ 1 w 127"/>
                <a:gd name="T17" fmla="*/ 6 h 136"/>
                <a:gd name="T18" fmla="*/ 2 w 127"/>
                <a:gd name="T19" fmla="*/ 6 h 136"/>
                <a:gd name="T20" fmla="*/ 3 w 127"/>
                <a:gd name="T21" fmla="*/ 7 h 136"/>
                <a:gd name="T22" fmla="*/ 3 w 127"/>
                <a:gd name="T23" fmla="*/ 7 h 136"/>
                <a:gd name="T24" fmla="*/ 4 w 127"/>
                <a:gd name="T25" fmla="*/ 7 h 136"/>
                <a:gd name="T26" fmla="*/ 5 w 127"/>
                <a:gd name="T27" fmla="*/ 6 h 136"/>
                <a:gd name="T28" fmla="*/ 5 w 127"/>
                <a:gd name="T29" fmla="*/ 6 h 136"/>
                <a:gd name="T30" fmla="*/ 6 w 127"/>
                <a:gd name="T31" fmla="*/ 5 h 136"/>
                <a:gd name="T32" fmla="*/ 6 w 127"/>
                <a:gd name="T33" fmla="*/ 4 h 136"/>
                <a:gd name="T34" fmla="*/ 6 w 127"/>
                <a:gd name="T35" fmla="*/ 3 h 136"/>
                <a:gd name="T36" fmla="*/ 6 w 127"/>
                <a:gd name="T37" fmla="*/ 2 h 136"/>
                <a:gd name="T38" fmla="*/ 5 w 127"/>
                <a:gd name="T39" fmla="*/ 2 h 136"/>
                <a:gd name="T40" fmla="*/ 5 w 127"/>
                <a:gd name="T41" fmla="*/ 1 h 136"/>
                <a:gd name="T42" fmla="*/ 4 w 127"/>
                <a:gd name="T43" fmla="*/ 1 h 136"/>
                <a:gd name="T44" fmla="*/ 4 w 127"/>
                <a:gd name="T45" fmla="*/ 1 h 136"/>
                <a:gd name="T46" fmla="*/ 4 w 127"/>
                <a:gd name="T47" fmla="*/ 0 h 136"/>
                <a:gd name="T48" fmla="*/ 5 w 127"/>
                <a:gd name="T49" fmla="*/ 1 h 136"/>
                <a:gd name="T50" fmla="*/ 6 w 127"/>
                <a:gd name="T51" fmla="*/ 1 h 136"/>
                <a:gd name="T52" fmla="*/ 6 w 127"/>
                <a:gd name="T53" fmla="*/ 1 h 136"/>
                <a:gd name="T54" fmla="*/ 7 w 127"/>
                <a:gd name="T55" fmla="*/ 2 h 136"/>
                <a:gd name="T56" fmla="*/ 7 w 127"/>
                <a:gd name="T57" fmla="*/ 3 h 136"/>
                <a:gd name="T58" fmla="*/ 7 w 127"/>
                <a:gd name="T59" fmla="*/ 4 h 136"/>
                <a:gd name="T60" fmla="*/ 7 w 127"/>
                <a:gd name="T61" fmla="*/ 5 h 136"/>
                <a:gd name="T62" fmla="*/ 7 w 127"/>
                <a:gd name="T63" fmla="*/ 6 h 136"/>
                <a:gd name="T64" fmla="*/ 7 w 127"/>
                <a:gd name="T65" fmla="*/ 7 h 136"/>
                <a:gd name="T66" fmla="*/ 6 w 127"/>
                <a:gd name="T67" fmla="*/ 7 h 136"/>
                <a:gd name="T68" fmla="*/ 5 w 127"/>
                <a:gd name="T69" fmla="*/ 9 h 136"/>
                <a:gd name="T70" fmla="*/ 4 w 127"/>
                <a:gd name="T71" fmla="*/ 9 h 136"/>
                <a:gd name="T72" fmla="*/ 3 w 127"/>
                <a:gd name="T73" fmla="*/ 9 h 136"/>
                <a:gd name="T74" fmla="*/ 2 w 127"/>
                <a:gd name="T75" fmla="*/ 9 h 136"/>
                <a:gd name="T76" fmla="*/ 1 w 127"/>
                <a:gd name="T77" fmla="*/ 8 h 136"/>
                <a:gd name="T78" fmla="*/ 1 w 127"/>
                <a:gd name="T79" fmla="*/ 7 h 136"/>
                <a:gd name="T80" fmla="*/ 0 w 127"/>
                <a:gd name="T81" fmla="*/ 6 h 136"/>
                <a:gd name="T82" fmla="*/ 0 w 127"/>
                <a:gd name="T83" fmla="*/ 5 h 136"/>
                <a:gd name="T84" fmla="*/ 0 w 127"/>
                <a:gd name="T85" fmla="*/ 4 h 136"/>
                <a:gd name="T86" fmla="*/ 0 w 127"/>
                <a:gd name="T87" fmla="*/ 3 h 136"/>
                <a:gd name="T88" fmla="*/ 0 w 127"/>
                <a:gd name="T89" fmla="*/ 1 h 136"/>
                <a:gd name="T90" fmla="*/ 1 w 127"/>
                <a:gd name="T91" fmla="*/ 1 h 136"/>
                <a:gd name="T92" fmla="*/ 2 w 127"/>
                <a:gd name="T93" fmla="*/ 1 h 136"/>
                <a:gd name="T94" fmla="*/ 2 w 127"/>
                <a:gd name="T95" fmla="*/ 1 h 136"/>
                <a:gd name="T96" fmla="*/ 4 w 127"/>
                <a:gd name="T97" fmla="*/ 0 h 1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27"/>
                <a:gd name="T148" fmla="*/ 0 h 136"/>
                <a:gd name="T149" fmla="*/ 127 w 127"/>
                <a:gd name="T150" fmla="*/ 136 h 1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27" h="136">
                  <a:moveTo>
                    <a:pt x="64" y="17"/>
                  </a:moveTo>
                  <a:lnTo>
                    <a:pt x="51" y="19"/>
                  </a:lnTo>
                  <a:lnTo>
                    <a:pt x="42" y="26"/>
                  </a:lnTo>
                  <a:lnTo>
                    <a:pt x="34" y="33"/>
                  </a:lnTo>
                  <a:lnTo>
                    <a:pt x="29" y="44"/>
                  </a:lnTo>
                  <a:lnTo>
                    <a:pt x="25" y="56"/>
                  </a:lnTo>
                  <a:lnTo>
                    <a:pt x="24" y="68"/>
                  </a:lnTo>
                  <a:lnTo>
                    <a:pt x="25" y="84"/>
                  </a:lnTo>
                  <a:lnTo>
                    <a:pt x="31" y="98"/>
                  </a:lnTo>
                  <a:lnTo>
                    <a:pt x="39" y="109"/>
                  </a:lnTo>
                  <a:lnTo>
                    <a:pt x="50" y="115"/>
                  </a:lnTo>
                  <a:lnTo>
                    <a:pt x="63" y="119"/>
                  </a:lnTo>
                  <a:lnTo>
                    <a:pt x="76" y="115"/>
                  </a:lnTo>
                  <a:lnTo>
                    <a:pt x="87" y="109"/>
                  </a:lnTo>
                  <a:lnTo>
                    <a:pt x="95" y="98"/>
                  </a:lnTo>
                  <a:lnTo>
                    <a:pt x="101" y="84"/>
                  </a:lnTo>
                  <a:lnTo>
                    <a:pt x="103" y="68"/>
                  </a:lnTo>
                  <a:lnTo>
                    <a:pt x="102" y="56"/>
                  </a:lnTo>
                  <a:lnTo>
                    <a:pt x="99" y="45"/>
                  </a:lnTo>
                  <a:lnTo>
                    <a:pt x="93" y="35"/>
                  </a:lnTo>
                  <a:lnTo>
                    <a:pt x="87" y="26"/>
                  </a:lnTo>
                  <a:lnTo>
                    <a:pt x="76" y="19"/>
                  </a:lnTo>
                  <a:lnTo>
                    <a:pt x="64" y="17"/>
                  </a:lnTo>
                  <a:close/>
                  <a:moveTo>
                    <a:pt x="64" y="0"/>
                  </a:moveTo>
                  <a:lnTo>
                    <a:pt x="83" y="2"/>
                  </a:lnTo>
                  <a:lnTo>
                    <a:pt x="98" y="9"/>
                  </a:lnTo>
                  <a:lnTo>
                    <a:pt x="109" y="18"/>
                  </a:lnTo>
                  <a:lnTo>
                    <a:pt x="119" y="32"/>
                  </a:lnTo>
                  <a:lnTo>
                    <a:pt x="124" y="49"/>
                  </a:lnTo>
                  <a:lnTo>
                    <a:pt x="127" y="67"/>
                  </a:lnTo>
                  <a:lnTo>
                    <a:pt x="126" y="86"/>
                  </a:lnTo>
                  <a:lnTo>
                    <a:pt x="119" y="101"/>
                  </a:lnTo>
                  <a:lnTo>
                    <a:pt x="112" y="114"/>
                  </a:lnTo>
                  <a:lnTo>
                    <a:pt x="101" y="124"/>
                  </a:lnTo>
                  <a:lnTo>
                    <a:pt x="89" y="130"/>
                  </a:lnTo>
                  <a:lnTo>
                    <a:pt x="76" y="135"/>
                  </a:lnTo>
                  <a:lnTo>
                    <a:pt x="62" y="136"/>
                  </a:lnTo>
                  <a:lnTo>
                    <a:pt x="46" y="134"/>
                  </a:lnTo>
                  <a:lnTo>
                    <a:pt x="31" y="128"/>
                  </a:lnTo>
                  <a:lnTo>
                    <a:pt x="18" y="117"/>
                  </a:lnTo>
                  <a:lnTo>
                    <a:pt x="8" y="105"/>
                  </a:lnTo>
                  <a:lnTo>
                    <a:pt x="2" y="88"/>
                  </a:lnTo>
                  <a:lnTo>
                    <a:pt x="0" y="69"/>
                  </a:lnTo>
                  <a:lnTo>
                    <a:pt x="2" y="49"/>
                  </a:lnTo>
                  <a:lnTo>
                    <a:pt x="8" y="31"/>
                  </a:lnTo>
                  <a:lnTo>
                    <a:pt x="19" y="18"/>
                  </a:lnTo>
                  <a:lnTo>
                    <a:pt x="32" y="9"/>
                  </a:lnTo>
                  <a:lnTo>
                    <a:pt x="47" y="2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102" name="Rectangle 103"/>
            <p:cNvSpPr>
              <a:spLocks noChangeArrowheads="1"/>
            </p:cNvSpPr>
            <p:nvPr/>
          </p:nvSpPr>
          <p:spPr bwMode="auto">
            <a:xfrm>
              <a:off x="2829" y="1044"/>
              <a:ext cx="12" cy="95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2800"/>
            </a:p>
          </p:txBody>
        </p:sp>
        <p:sp>
          <p:nvSpPr>
            <p:cNvPr id="103" name="Freeform 104"/>
            <p:cNvSpPr>
              <a:spLocks noEditPoints="1"/>
            </p:cNvSpPr>
            <p:nvPr/>
          </p:nvSpPr>
          <p:spPr bwMode="auto">
            <a:xfrm>
              <a:off x="2884" y="1073"/>
              <a:ext cx="52" cy="68"/>
            </a:xfrm>
            <a:custGeom>
              <a:avLst/>
              <a:gdLst>
                <a:gd name="T0" fmla="*/ 5 w 104"/>
                <a:gd name="T1" fmla="*/ 4 h 136"/>
                <a:gd name="T2" fmla="*/ 5 w 104"/>
                <a:gd name="T3" fmla="*/ 4 h 136"/>
                <a:gd name="T4" fmla="*/ 3 w 104"/>
                <a:gd name="T5" fmla="*/ 4 h 136"/>
                <a:gd name="T6" fmla="*/ 3 w 104"/>
                <a:gd name="T7" fmla="*/ 4 h 136"/>
                <a:gd name="T8" fmla="*/ 2 w 104"/>
                <a:gd name="T9" fmla="*/ 4 h 136"/>
                <a:gd name="T10" fmla="*/ 2 w 104"/>
                <a:gd name="T11" fmla="*/ 5 h 136"/>
                <a:gd name="T12" fmla="*/ 2 w 104"/>
                <a:gd name="T13" fmla="*/ 6 h 136"/>
                <a:gd name="T14" fmla="*/ 2 w 104"/>
                <a:gd name="T15" fmla="*/ 6 h 136"/>
                <a:gd name="T16" fmla="*/ 2 w 104"/>
                <a:gd name="T17" fmla="*/ 7 h 136"/>
                <a:gd name="T18" fmla="*/ 3 w 104"/>
                <a:gd name="T19" fmla="*/ 7 h 136"/>
                <a:gd name="T20" fmla="*/ 3 w 104"/>
                <a:gd name="T21" fmla="*/ 7 h 136"/>
                <a:gd name="T22" fmla="*/ 3 w 104"/>
                <a:gd name="T23" fmla="*/ 7 h 136"/>
                <a:gd name="T24" fmla="*/ 5 w 104"/>
                <a:gd name="T25" fmla="*/ 7 h 136"/>
                <a:gd name="T26" fmla="*/ 5 w 104"/>
                <a:gd name="T27" fmla="*/ 6 h 136"/>
                <a:gd name="T28" fmla="*/ 5 w 104"/>
                <a:gd name="T29" fmla="*/ 6 h 136"/>
                <a:gd name="T30" fmla="*/ 5 w 104"/>
                <a:gd name="T31" fmla="*/ 5 h 136"/>
                <a:gd name="T32" fmla="*/ 5 w 104"/>
                <a:gd name="T33" fmla="*/ 5 h 136"/>
                <a:gd name="T34" fmla="*/ 5 w 104"/>
                <a:gd name="T35" fmla="*/ 4 h 136"/>
                <a:gd name="T36" fmla="*/ 3 w 104"/>
                <a:gd name="T37" fmla="*/ 0 h 136"/>
                <a:gd name="T38" fmla="*/ 5 w 104"/>
                <a:gd name="T39" fmla="*/ 1 h 136"/>
                <a:gd name="T40" fmla="*/ 5 w 104"/>
                <a:gd name="T41" fmla="*/ 1 h 136"/>
                <a:gd name="T42" fmla="*/ 6 w 104"/>
                <a:gd name="T43" fmla="*/ 1 h 136"/>
                <a:gd name="T44" fmla="*/ 6 w 104"/>
                <a:gd name="T45" fmla="*/ 1 h 136"/>
                <a:gd name="T46" fmla="*/ 7 w 104"/>
                <a:gd name="T47" fmla="*/ 1 h 136"/>
                <a:gd name="T48" fmla="*/ 7 w 104"/>
                <a:gd name="T49" fmla="*/ 2 h 136"/>
                <a:gd name="T50" fmla="*/ 7 w 104"/>
                <a:gd name="T51" fmla="*/ 3 h 136"/>
                <a:gd name="T52" fmla="*/ 7 w 104"/>
                <a:gd name="T53" fmla="*/ 6 h 136"/>
                <a:gd name="T54" fmla="*/ 7 w 104"/>
                <a:gd name="T55" fmla="*/ 7 h 136"/>
                <a:gd name="T56" fmla="*/ 7 w 104"/>
                <a:gd name="T57" fmla="*/ 9 h 136"/>
                <a:gd name="T58" fmla="*/ 6 w 104"/>
                <a:gd name="T59" fmla="*/ 9 h 136"/>
                <a:gd name="T60" fmla="*/ 5 w 104"/>
                <a:gd name="T61" fmla="*/ 7 h 136"/>
                <a:gd name="T62" fmla="*/ 5 w 104"/>
                <a:gd name="T63" fmla="*/ 7 h 136"/>
                <a:gd name="T64" fmla="*/ 5 w 104"/>
                <a:gd name="T65" fmla="*/ 7 h 136"/>
                <a:gd name="T66" fmla="*/ 4 w 104"/>
                <a:gd name="T67" fmla="*/ 9 h 136"/>
                <a:gd name="T68" fmla="*/ 3 w 104"/>
                <a:gd name="T69" fmla="*/ 9 h 136"/>
                <a:gd name="T70" fmla="*/ 3 w 104"/>
                <a:gd name="T71" fmla="*/ 9 h 136"/>
                <a:gd name="T72" fmla="*/ 2 w 104"/>
                <a:gd name="T73" fmla="*/ 9 h 136"/>
                <a:gd name="T74" fmla="*/ 1 w 104"/>
                <a:gd name="T75" fmla="*/ 8 h 136"/>
                <a:gd name="T76" fmla="*/ 1 w 104"/>
                <a:gd name="T77" fmla="*/ 7 h 136"/>
                <a:gd name="T78" fmla="*/ 1 w 104"/>
                <a:gd name="T79" fmla="*/ 6 h 136"/>
                <a:gd name="T80" fmla="*/ 0 w 104"/>
                <a:gd name="T81" fmla="*/ 6 h 136"/>
                <a:gd name="T82" fmla="*/ 1 w 104"/>
                <a:gd name="T83" fmla="*/ 5 h 136"/>
                <a:gd name="T84" fmla="*/ 1 w 104"/>
                <a:gd name="T85" fmla="*/ 4 h 136"/>
                <a:gd name="T86" fmla="*/ 2 w 104"/>
                <a:gd name="T87" fmla="*/ 3 h 136"/>
                <a:gd name="T88" fmla="*/ 3 w 104"/>
                <a:gd name="T89" fmla="*/ 3 h 136"/>
                <a:gd name="T90" fmla="*/ 3 w 104"/>
                <a:gd name="T91" fmla="*/ 3 h 136"/>
                <a:gd name="T92" fmla="*/ 5 w 104"/>
                <a:gd name="T93" fmla="*/ 3 h 136"/>
                <a:gd name="T94" fmla="*/ 5 w 104"/>
                <a:gd name="T95" fmla="*/ 2 h 136"/>
                <a:gd name="T96" fmla="*/ 5 w 104"/>
                <a:gd name="T97" fmla="*/ 2 h 136"/>
                <a:gd name="T98" fmla="*/ 5 w 104"/>
                <a:gd name="T99" fmla="*/ 2 h 136"/>
                <a:gd name="T100" fmla="*/ 5 w 104"/>
                <a:gd name="T101" fmla="*/ 1 h 136"/>
                <a:gd name="T102" fmla="*/ 5 w 104"/>
                <a:gd name="T103" fmla="*/ 1 h 136"/>
                <a:gd name="T104" fmla="*/ 3 w 104"/>
                <a:gd name="T105" fmla="*/ 1 h 136"/>
                <a:gd name="T106" fmla="*/ 3 w 104"/>
                <a:gd name="T107" fmla="*/ 1 h 136"/>
                <a:gd name="T108" fmla="*/ 3 w 104"/>
                <a:gd name="T109" fmla="*/ 1 h 136"/>
                <a:gd name="T110" fmla="*/ 2 w 104"/>
                <a:gd name="T111" fmla="*/ 1 h 136"/>
                <a:gd name="T112" fmla="*/ 1 w 104"/>
                <a:gd name="T113" fmla="*/ 1 h 136"/>
                <a:gd name="T114" fmla="*/ 1 w 104"/>
                <a:gd name="T115" fmla="*/ 1 h 136"/>
                <a:gd name="T116" fmla="*/ 2 w 104"/>
                <a:gd name="T117" fmla="*/ 1 h 136"/>
                <a:gd name="T118" fmla="*/ 3 w 104"/>
                <a:gd name="T119" fmla="*/ 1 h 136"/>
                <a:gd name="T120" fmla="*/ 3 w 104"/>
                <a:gd name="T121" fmla="*/ 0 h 1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04"/>
                <a:gd name="T184" fmla="*/ 0 h 136"/>
                <a:gd name="T185" fmla="*/ 104 w 104"/>
                <a:gd name="T186" fmla="*/ 136 h 1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04" h="136">
                  <a:moveTo>
                    <a:pt x="79" y="67"/>
                  </a:moveTo>
                  <a:lnTo>
                    <a:pt x="66" y="67"/>
                  </a:lnTo>
                  <a:lnTo>
                    <a:pt x="53" y="68"/>
                  </a:lnTo>
                  <a:lnTo>
                    <a:pt x="42" y="71"/>
                  </a:lnTo>
                  <a:lnTo>
                    <a:pt x="32" y="77"/>
                  </a:lnTo>
                  <a:lnTo>
                    <a:pt x="26" y="85"/>
                  </a:lnTo>
                  <a:lnTo>
                    <a:pt x="23" y="96"/>
                  </a:lnTo>
                  <a:lnTo>
                    <a:pt x="25" y="106"/>
                  </a:lnTo>
                  <a:lnTo>
                    <a:pt x="31" y="113"/>
                  </a:lnTo>
                  <a:lnTo>
                    <a:pt x="37" y="117"/>
                  </a:lnTo>
                  <a:lnTo>
                    <a:pt x="46" y="119"/>
                  </a:lnTo>
                  <a:lnTo>
                    <a:pt x="58" y="116"/>
                  </a:lnTo>
                  <a:lnTo>
                    <a:pt x="67" y="112"/>
                  </a:lnTo>
                  <a:lnTo>
                    <a:pt x="74" y="105"/>
                  </a:lnTo>
                  <a:lnTo>
                    <a:pt x="78" y="97"/>
                  </a:lnTo>
                  <a:lnTo>
                    <a:pt x="78" y="93"/>
                  </a:lnTo>
                  <a:lnTo>
                    <a:pt x="79" y="89"/>
                  </a:lnTo>
                  <a:lnTo>
                    <a:pt x="79" y="67"/>
                  </a:lnTo>
                  <a:close/>
                  <a:moveTo>
                    <a:pt x="52" y="0"/>
                  </a:moveTo>
                  <a:lnTo>
                    <a:pt x="67" y="1"/>
                  </a:lnTo>
                  <a:lnTo>
                    <a:pt x="79" y="7"/>
                  </a:lnTo>
                  <a:lnTo>
                    <a:pt x="89" y="13"/>
                  </a:lnTo>
                  <a:lnTo>
                    <a:pt x="94" y="22"/>
                  </a:lnTo>
                  <a:lnTo>
                    <a:pt x="99" y="31"/>
                  </a:lnTo>
                  <a:lnTo>
                    <a:pt x="101" y="42"/>
                  </a:lnTo>
                  <a:lnTo>
                    <a:pt x="102" y="53"/>
                  </a:lnTo>
                  <a:lnTo>
                    <a:pt x="102" y="101"/>
                  </a:lnTo>
                  <a:lnTo>
                    <a:pt x="102" y="119"/>
                  </a:lnTo>
                  <a:lnTo>
                    <a:pt x="104" y="133"/>
                  </a:lnTo>
                  <a:lnTo>
                    <a:pt x="82" y="133"/>
                  </a:lnTo>
                  <a:lnTo>
                    <a:pt x="80" y="116"/>
                  </a:lnTo>
                  <a:lnTo>
                    <a:pt x="79" y="116"/>
                  </a:lnTo>
                  <a:lnTo>
                    <a:pt x="73" y="124"/>
                  </a:lnTo>
                  <a:lnTo>
                    <a:pt x="64" y="130"/>
                  </a:lnTo>
                  <a:lnTo>
                    <a:pt x="53" y="135"/>
                  </a:lnTo>
                  <a:lnTo>
                    <a:pt x="39" y="136"/>
                  </a:lnTo>
                  <a:lnTo>
                    <a:pt x="25" y="134"/>
                  </a:lnTo>
                  <a:lnTo>
                    <a:pt x="15" y="128"/>
                  </a:lnTo>
                  <a:lnTo>
                    <a:pt x="6" y="120"/>
                  </a:lnTo>
                  <a:lnTo>
                    <a:pt x="2" y="110"/>
                  </a:lnTo>
                  <a:lnTo>
                    <a:pt x="0" y="98"/>
                  </a:lnTo>
                  <a:lnTo>
                    <a:pt x="3" y="84"/>
                  </a:lnTo>
                  <a:lnTo>
                    <a:pt x="9" y="72"/>
                  </a:lnTo>
                  <a:lnTo>
                    <a:pt x="20" y="63"/>
                  </a:lnTo>
                  <a:lnTo>
                    <a:pt x="36" y="56"/>
                  </a:lnTo>
                  <a:lnTo>
                    <a:pt x="56" y="52"/>
                  </a:lnTo>
                  <a:lnTo>
                    <a:pt x="78" y="50"/>
                  </a:lnTo>
                  <a:lnTo>
                    <a:pt x="78" y="47"/>
                  </a:lnTo>
                  <a:lnTo>
                    <a:pt x="78" y="42"/>
                  </a:lnTo>
                  <a:lnTo>
                    <a:pt x="77" y="35"/>
                  </a:lnTo>
                  <a:lnTo>
                    <a:pt x="74" y="28"/>
                  </a:lnTo>
                  <a:lnTo>
                    <a:pt x="68" y="23"/>
                  </a:lnTo>
                  <a:lnTo>
                    <a:pt x="60" y="19"/>
                  </a:lnTo>
                  <a:lnTo>
                    <a:pt x="49" y="17"/>
                  </a:lnTo>
                  <a:lnTo>
                    <a:pt x="36" y="18"/>
                  </a:lnTo>
                  <a:lnTo>
                    <a:pt x="24" y="22"/>
                  </a:lnTo>
                  <a:lnTo>
                    <a:pt x="15" y="27"/>
                  </a:lnTo>
                  <a:lnTo>
                    <a:pt x="9" y="11"/>
                  </a:lnTo>
                  <a:lnTo>
                    <a:pt x="21" y="5"/>
                  </a:lnTo>
                  <a:lnTo>
                    <a:pt x="36" y="1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104" name="Freeform 105"/>
            <p:cNvSpPr>
              <a:spLocks noEditPoints="1"/>
            </p:cNvSpPr>
            <p:nvPr/>
          </p:nvSpPr>
          <p:spPr bwMode="auto">
            <a:xfrm>
              <a:off x="3859" y="832"/>
              <a:ext cx="47" cy="72"/>
            </a:xfrm>
            <a:custGeom>
              <a:avLst/>
              <a:gdLst>
                <a:gd name="T0" fmla="*/ 3 w 94"/>
                <a:gd name="T1" fmla="*/ 1 h 144"/>
                <a:gd name="T2" fmla="*/ 1 w 94"/>
                <a:gd name="T3" fmla="*/ 1 h 144"/>
                <a:gd name="T4" fmla="*/ 1 w 94"/>
                <a:gd name="T5" fmla="*/ 1 h 144"/>
                <a:gd name="T6" fmla="*/ 1 w 94"/>
                <a:gd name="T7" fmla="*/ 5 h 144"/>
                <a:gd name="T8" fmla="*/ 3 w 94"/>
                <a:gd name="T9" fmla="*/ 5 h 144"/>
                <a:gd name="T10" fmla="*/ 3 w 94"/>
                <a:gd name="T11" fmla="*/ 5 h 144"/>
                <a:gd name="T12" fmla="*/ 3 w 94"/>
                <a:gd name="T13" fmla="*/ 3 h 144"/>
                <a:gd name="T14" fmla="*/ 5 w 94"/>
                <a:gd name="T15" fmla="*/ 3 h 144"/>
                <a:gd name="T16" fmla="*/ 5 w 94"/>
                <a:gd name="T17" fmla="*/ 2 h 144"/>
                <a:gd name="T18" fmla="*/ 5 w 94"/>
                <a:gd name="T19" fmla="*/ 1 h 144"/>
                <a:gd name="T20" fmla="*/ 3 w 94"/>
                <a:gd name="T21" fmla="*/ 1 h 144"/>
                <a:gd name="T22" fmla="*/ 3 w 94"/>
                <a:gd name="T23" fmla="*/ 1 h 144"/>
                <a:gd name="T24" fmla="*/ 3 w 94"/>
                <a:gd name="T25" fmla="*/ 1 h 144"/>
                <a:gd name="T26" fmla="*/ 3 w 94"/>
                <a:gd name="T27" fmla="*/ 1 h 144"/>
                <a:gd name="T28" fmla="*/ 3 w 94"/>
                <a:gd name="T29" fmla="*/ 0 h 144"/>
                <a:gd name="T30" fmla="*/ 3 w 94"/>
                <a:gd name="T31" fmla="*/ 1 h 144"/>
                <a:gd name="T32" fmla="*/ 5 w 94"/>
                <a:gd name="T33" fmla="*/ 1 h 144"/>
                <a:gd name="T34" fmla="*/ 5 w 94"/>
                <a:gd name="T35" fmla="*/ 1 h 144"/>
                <a:gd name="T36" fmla="*/ 6 w 94"/>
                <a:gd name="T37" fmla="*/ 1 h 144"/>
                <a:gd name="T38" fmla="*/ 6 w 94"/>
                <a:gd name="T39" fmla="*/ 1 h 144"/>
                <a:gd name="T40" fmla="*/ 6 w 94"/>
                <a:gd name="T41" fmla="*/ 2 h 144"/>
                <a:gd name="T42" fmla="*/ 6 w 94"/>
                <a:gd name="T43" fmla="*/ 3 h 144"/>
                <a:gd name="T44" fmla="*/ 6 w 94"/>
                <a:gd name="T45" fmla="*/ 3 h 144"/>
                <a:gd name="T46" fmla="*/ 5 w 94"/>
                <a:gd name="T47" fmla="*/ 5 h 144"/>
                <a:gd name="T48" fmla="*/ 3 w 94"/>
                <a:gd name="T49" fmla="*/ 5 h 144"/>
                <a:gd name="T50" fmla="*/ 3 w 94"/>
                <a:gd name="T51" fmla="*/ 5 h 144"/>
                <a:gd name="T52" fmla="*/ 5 w 94"/>
                <a:gd name="T53" fmla="*/ 5 h 144"/>
                <a:gd name="T54" fmla="*/ 5 w 94"/>
                <a:gd name="T55" fmla="*/ 5 h 144"/>
                <a:gd name="T56" fmla="*/ 6 w 94"/>
                <a:gd name="T57" fmla="*/ 6 h 144"/>
                <a:gd name="T58" fmla="*/ 6 w 94"/>
                <a:gd name="T59" fmla="*/ 7 h 144"/>
                <a:gd name="T60" fmla="*/ 6 w 94"/>
                <a:gd name="T61" fmla="*/ 9 h 144"/>
                <a:gd name="T62" fmla="*/ 6 w 94"/>
                <a:gd name="T63" fmla="*/ 9 h 144"/>
                <a:gd name="T64" fmla="*/ 5 w 94"/>
                <a:gd name="T65" fmla="*/ 9 h 144"/>
                <a:gd name="T66" fmla="*/ 5 w 94"/>
                <a:gd name="T67" fmla="*/ 9 h 144"/>
                <a:gd name="T68" fmla="*/ 5 w 94"/>
                <a:gd name="T69" fmla="*/ 7 h 144"/>
                <a:gd name="T70" fmla="*/ 5 w 94"/>
                <a:gd name="T71" fmla="*/ 6 h 144"/>
                <a:gd name="T72" fmla="*/ 3 w 94"/>
                <a:gd name="T73" fmla="*/ 6 h 144"/>
                <a:gd name="T74" fmla="*/ 3 w 94"/>
                <a:gd name="T75" fmla="*/ 5 h 144"/>
                <a:gd name="T76" fmla="*/ 3 w 94"/>
                <a:gd name="T77" fmla="*/ 5 h 144"/>
                <a:gd name="T78" fmla="*/ 3 w 94"/>
                <a:gd name="T79" fmla="*/ 5 h 144"/>
                <a:gd name="T80" fmla="*/ 1 w 94"/>
                <a:gd name="T81" fmla="*/ 5 h 144"/>
                <a:gd name="T82" fmla="*/ 1 w 94"/>
                <a:gd name="T83" fmla="*/ 9 h 144"/>
                <a:gd name="T84" fmla="*/ 0 w 94"/>
                <a:gd name="T85" fmla="*/ 9 h 144"/>
                <a:gd name="T86" fmla="*/ 0 w 94"/>
                <a:gd name="T87" fmla="*/ 1 h 144"/>
                <a:gd name="T88" fmla="*/ 1 w 94"/>
                <a:gd name="T89" fmla="*/ 1 h 144"/>
                <a:gd name="T90" fmla="*/ 3 w 94"/>
                <a:gd name="T91" fmla="*/ 0 h 14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94"/>
                <a:gd name="T139" fmla="*/ 0 h 144"/>
                <a:gd name="T140" fmla="*/ 94 w 94"/>
                <a:gd name="T141" fmla="*/ 144 h 14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94" h="144">
                  <a:moveTo>
                    <a:pt x="37" y="14"/>
                  </a:moveTo>
                  <a:lnTo>
                    <a:pt x="26" y="15"/>
                  </a:lnTo>
                  <a:lnTo>
                    <a:pt x="18" y="16"/>
                  </a:lnTo>
                  <a:lnTo>
                    <a:pt x="18" y="68"/>
                  </a:lnTo>
                  <a:lnTo>
                    <a:pt x="38" y="68"/>
                  </a:lnTo>
                  <a:lnTo>
                    <a:pt x="51" y="65"/>
                  </a:lnTo>
                  <a:lnTo>
                    <a:pt x="61" y="60"/>
                  </a:lnTo>
                  <a:lnTo>
                    <a:pt x="68" y="51"/>
                  </a:lnTo>
                  <a:lnTo>
                    <a:pt x="70" y="41"/>
                  </a:lnTo>
                  <a:lnTo>
                    <a:pt x="69" y="31"/>
                  </a:lnTo>
                  <a:lnTo>
                    <a:pt x="63" y="24"/>
                  </a:lnTo>
                  <a:lnTo>
                    <a:pt x="57" y="18"/>
                  </a:lnTo>
                  <a:lnTo>
                    <a:pt x="48" y="15"/>
                  </a:lnTo>
                  <a:lnTo>
                    <a:pt x="37" y="14"/>
                  </a:lnTo>
                  <a:close/>
                  <a:moveTo>
                    <a:pt x="35" y="0"/>
                  </a:moveTo>
                  <a:lnTo>
                    <a:pt x="54" y="1"/>
                  </a:lnTo>
                  <a:lnTo>
                    <a:pt x="67" y="5"/>
                  </a:lnTo>
                  <a:lnTo>
                    <a:pt x="77" y="12"/>
                  </a:lnTo>
                  <a:lnTo>
                    <a:pt x="83" y="19"/>
                  </a:lnTo>
                  <a:lnTo>
                    <a:pt x="87" y="28"/>
                  </a:lnTo>
                  <a:lnTo>
                    <a:pt x="88" y="39"/>
                  </a:lnTo>
                  <a:lnTo>
                    <a:pt x="86" y="51"/>
                  </a:lnTo>
                  <a:lnTo>
                    <a:pt x="81" y="62"/>
                  </a:lnTo>
                  <a:lnTo>
                    <a:pt x="72" y="70"/>
                  </a:lnTo>
                  <a:lnTo>
                    <a:pt x="61" y="75"/>
                  </a:lnTo>
                  <a:lnTo>
                    <a:pt x="71" y="82"/>
                  </a:lnTo>
                  <a:lnTo>
                    <a:pt x="77" y="91"/>
                  </a:lnTo>
                  <a:lnTo>
                    <a:pt x="83" y="104"/>
                  </a:lnTo>
                  <a:lnTo>
                    <a:pt x="87" y="123"/>
                  </a:lnTo>
                  <a:lnTo>
                    <a:pt x="90" y="135"/>
                  </a:lnTo>
                  <a:lnTo>
                    <a:pt x="94" y="144"/>
                  </a:lnTo>
                  <a:lnTo>
                    <a:pt x="74" y="144"/>
                  </a:lnTo>
                  <a:lnTo>
                    <a:pt x="72" y="137"/>
                  </a:lnTo>
                  <a:lnTo>
                    <a:pt x="69" y="126"/>
                  </a:lnTo>
                  <a:lnTo>
                    <a:pt x="65" y="110"/>
                  </a:lnTo>
                  <a:lnTo>
                    <a:pt x="61" y="97"/>
                  </a:lnTo>
                  <a:lnTo>
                    <a:pt x="55" y="88"/>
                  </a:lnTo>
                  <a:lnTo>
                    <a:pt x="47" y="84"/>
                  </a:lnTo>
                  <a:lnTo>
                    <a:pt x="37" y="82"/>
                  </a:lnTo>
                  <a:lnTo>
                    <a:pt x="18" y="82"/>
                  </a:lnTo>
                  <a:lnTo>
                    <a:pt x="18" y="144"/>
                  </a:lnTo>
                  <a:lnTo>
                    <a:pt x="0" y="144"/>
                  </a:lnTo>
                  <a:lnTo>
                    <a:pt x="0" y="3"/>
                  </a:lnTo>
                  <a:lnTo>
                    <a:pt x="17" y="1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105" name="Freeform 106"/>
            <p:cNvSpPr>
              <a:spLocks/>
            </p:cNvSpPr>
            <p:nvPr/>
          </p:nvSpPr>
          <p:spPr bwMode="auto">
            <a:xfrm>
              <a:off x="3914" y="880"/>
              <a:ext cx="12" cy="34"/>
            </a:xfrm>
            <a:custGeom>
              <a:avLst/>
              <a:gdLst>
                <a:gd name="T0" fmla="*/ 1 w 22"/>
                <a:gd name="T1" fmla="*/ 0 h 69"/>
                <a:gd name="T2" fmla="*/ 2 w 22"/>
                <a:gd name="T3" fmla="*/ 0 h 69"/>
                <a:gd name="T4" fmla="*/ 2 w 22"/>
                <a:gd name="T5" fmla="*/ 4 h 69"/>
                <a:gd name="T6" fmla="*/ 1 w 22"/>
                <a:gd name="T7" fmla="*/ 4 h 69"/>
                <a:gd name="T8" fmla="*/ 1 w 22"/>
                <a:gd name="T9" fmla="*/ 0 h 69"/>
                <a:gd name="T10" fmla="*/ 1 w 22"/>
                <a:gd name="T11" fmla="*/ 0 h 69"/>
                <a:gd name="T12" fmla="*/ 1 w 22"/>
                <a:gd name="T13" fmla="*/ 0 h 69"/>
                <a:gd name="T14" fmla="*/ 0 w 22"/>
                <a:gd name="T15" fmla="*/ 0 h 69"/>
                <a:gd name="T16" fmla="*/ 1 w 22"/>
                <a:gd name="T17" fmla="*/ 0 h 6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2"/>
                <a:gd name="T28" fmla="*/ 0 h 69"/>
                <a:gd name="T29" fmla="*/ 22 w 22"/>
                <a:gd name="T30" fmla="*/ 69 h 6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2" h="69">
                  <a:moveTo>
                    <a:pt x="15" y="0"/>
                  </a:moveTo>
                  <a:lnTo>
                    <a:pt x="22" y="0"/>
                  </a:lnTo>
                  <a:lnTo>
                    <a:pt x="22" y="69"/>
                  </a:lnTo>
                  <a:lnTo>
                    <a:pt x="14" y="69"/>
                  </a:lnTo>
                  <a:lnTo>
                    <a:pt x="14" y="8"/>
                  </a:lnTo>
                  <a:lnTo>
                    <a:pt x="13" y="8"/>
                  </a:lnTo>
                  <a:lnTo>
                    <a:pt x="1" y="15"/>
                  </a:lnTo>
                  <a:lnTo>
                    <a:pt x="0" y="8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106" name="Freeform 107"/>
            <p:cNvSpPr>
              <a:spLocks noEditPoints="1"/>
            </p:cNvSpPr>
            <p:nvPr/>
          </p:nvSpPr>
          <p:spPr bwMode="auto">
            <a:xfrm>
              <a:off x="3940" y="877"/>
              <a:ext cx="24" cy="38"/>
            </a:xfrm>
            <a:custGeom>
              <a:avLst/>
              <a:gdLst>
                <a:gd name="T0" fmla="*/ 1 w 49"/>
                <a:gd name="T1" fmla="*/ 1 h 78"/>
                <a:gd name="T2" fmla="*/ 1 w 49"/>
                <a:gd name="T3" fmla="*/ 1 h 78"/>
                <a:gd name="T4" fmla="*/ 1 w 49"/>
                <a:gd name="T5" fmla="*/ 2 h 78"/>
                <a:gd name="T6" fmla="*/ 0 w 49"/>
                <a:gd name="T7" fmla="*/ 2 h 78"/>
                <a:gd name="T8" fmla="*/ 0 w 49"/>
                <a:gd name="T9" fmla="*/ 2 h 78"/>
                <a:gd name="T10" fmla="*/ 0 w 49"/>
                <a:gd name="T11" fmla="*/ 2 h 78"/>
                <a:gd name="T12" fmla="*/ 0 w 49"/>
                <a:gd name="T13" fmla="*/ 2 h 78"/>
                <a:gd name="T14" fmla="*/ 0 w 49"/>
                <a:gd name="T15" fmla="*/ 2 h 78"/>
                <a:gd name="T16" fmla="*/ 0 w 49"/>
                <a:gd name="T17" fmla="*/ 3 h 78"/>
                <a:gd name="T18" fmla="*/ 0 w 49"/>
                <a:gd name="T19" fmla="*/ 3 h 78"/>
                <a:gd name="T20" fmla="*/ 0 w 49"/>
                <a:gd name="T21" fmla="*/ 3 h 78"/>
                <a:gd name="T22" fmla="*/ 0 w 49"/>
                <a:gd name="T23" fmla="*/ 4 h 78"/>
                <a:gd name="T24" fmla="*/ 1 w 49"/>
                <a:gd name="T25" fmla="*/ 4 h 78"/>
                <a:gd name="T26" fmla="*/ 1 w 49"/>
                <a:gd name="T27" fmla="*/ 4 h 78"/>
                <a:gd name="T28" fmla="*/ 1 w 49"/>
                <a:gd name="T29" fmla="*/ 4 h 78"/>
                <a:gd name="T30" fmla="*/ 2 w 49"/>
                <a:gd name="T31" fmla="*/ 4 h 78"/>
                <a:gd name="T32" fmla="*/ 2 w 49"/>
                <a:gd name="T33" fmla="*/ 3 h 78"/>
                <a:gd name="T34" fmla="*/ 2 w 49"/>
                <a:gd name="T35" fmla="*/ 3 h 78"/>
                <a:gd name="T36" fmla="*/ 2 w 49"/>
                <a:gd name="T37" fmla="*/ 2 h 78"/>
                <a:gd name="T38" fmla="*/ 2 w 49"/>
                <a:gd name="T39" fmla="*/ 2 h 78"/>
                <a:gd name="T40" fmla="*/ 2 w 49"/>
                <a:gd name="T41" fmla="*/ 2 h 78"/>
                <a:gd name="T42" fmla="*/ 1 w 49"/>
                <a:gd name="T43" fmla="*/ 1 h 78"/>
                <a:gd name="T44" fmla="*/ 0 w 49"/>
                <a:gd name="T45" fmla="*/ 0 h 78"/>
                <a:gd name="T46" fmla="*/ 0 w 49"/>
                <a:gd name="T47" fmla="*/ 0 h 78"/>
                <a:gd name="T48" fmla="*/ 0 w 49"/>
                <a:gd name="T49" fmla="*/ 2 h 78"/>
                <a:gd name="T50" fmla="*/ 0 w 49"/>
                <a:gd name="T51" fmla="*/ 2 h 78"/>
                <a:gd name="T52" fmla="*/ 0 w 49"/>
                <a:gd name="T53" fmla="*/ 1 h 78"/>
                <a:gd name="T54" fmla="*/ 1 w 49"/>
                <a:gd name="T55" fmla="*/ 1 h 78"/>
                <a:gd name="T56" fmla="*/ 1 w 49"/>
                <a:gd name="T57" fmla="*/ 1 h 78"/>
                <a:gd name="T58" fmla="*/ 2 w 49"/>
                <a:gd name="T59" fmla="*/ 1 h 78"/>
                <a:gd name="T60" fmla="*/ 2 w 49"/>
                <a:gd name="T61" fmla="*/ 1 h 78"/>
                <a:gd name="T62" fmla="*/ 3 w 49"/>
                <a:gd name="T63" fmla="*/ 2 h 78"/>
                <a:gd name="T64" fmla="*/ 3 w 49"/>
                <a:gd name="T65" fmla="*/ 3 h 78"/>
                <a:gd name="T66" fmla="*/ 3 w 49"/>
                <a:gd name="T67" fmla="*/ 3 h 78"/>
                <a:gd name="T68" fmla="*/ 2 w 49"/>
                <a:gd name="T69" fmla="*/ 4 h 78"/>
                <a:gd name="T70" fmla="*/ 2 w 49"/>
                <a:gd name="T71" fmla="*/ 4 h 78"/>
                <a:gd name="T72" fmla="*/ 1 w 49"/>
                <a:gd name="T73" fmla="*/ 4 h 78"/>
                <a:gd name="T74" fmla="*/ 1 w 49"/>
                <a:gd name="T75" fmla="*/ 4 h 78"/>
                <a:gd name="T76" fmla="*/ 0 w 49"/>
                <a:gd name="T77" fmla="*/ 4 h 78"/>
                <a:gd name="T78" fmla="*/ 0 w 49"/>
                <a:gd name="T79" fmla="*/ 4 h 78"/>
                <a:gd name="T80" fmla="*/ 0 w 49"/>
                <a:gd name="T81" fmla="*/ 4 h 78"/>
                <a:gd name="T82" fmla="*/ 0 w 49"/>
                <a:gd name="T83" fmla="*/ 4 h 78"/>
                <a:gd name="T84" fmla="*/ 0 w 49"/>
                <a:gd name="T85" fmla="*/ 4 h 78"/>
                <a:gd name="T86" fmla="*/ 0 w 49"/>
                <a:gd name="T87" fmla="*/ 4 h 78"/>
                <a:gd name="T88" fmla="*/ 0 w 49"/>
                <a:gd name="T89" fmla="*/ 4 h 78"/>
                <a:gd name="T90" fmla="*/ 0 w 49"/>
                <a:gd name="T91" fmla="*/ 3 h 78"/>
                <a:gd name="T92" fmla="*/ 0 w 49"/>
                <a:gd name="T93" fmla="*/ 0 h 78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49"/>
                <a:gd name="T142" fmla="*/ 0 h 78"/>
                <a:gd name="T143" fmla="*/ 49 w 49"/>
                <a:gd name="T144" fmla="*/ 78 h 78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49" h="78">
                  <a:moveTo>
                    <a:pt x="24" y="31"/>
                  </a:moveTo>
                  <a:lnTo>
                    <a:pt x="21" y="31"/>
                  </a:lnTo>
                  <a:lnTo>
                    <a:pt x="18" y="32"/>
                  </a:lnTo>
                  <a:lnTo>
                    <a:pt x="14" y="36"/>
                  </a:lnTo>
                  <a:lnTo>
                    <a:pt x="12" y="39"/>
                  </a:lnTo>
                  <a:lnTo>
                    <a:pt x="10" y="42"/>
                  </a:lnTo>
                  <a:lnTo>
                    <a:pt x="10" y="44"/>
                  </a:lnTo>
                  <a:lnTo>
                    <a:pt x="10" y="46"/>
                  </a:lnTo>
                  <a:lnTo>
                    <a:pt x="10" y="55"/>
                  </a:lnTo>
                  <a:lnTo>
                    <a:pt x="10" y="58"/>
                  </a:lnTo>
                  <a:lnTo>
                    <a:pt x="11" y="63"/>
                  </a:lnTo>
                  <a:lnTo>
                    <a:pt x="14" y="66"/>
                  </a:lnTo>
                  <a:lnTo>
                    <a:pt x="16" y="68"/>
                  </a:lnTo>
                  <a:lnTo>
                    <a:pt x="21" y="69"/>
                  </a:lnTo>
                  <a:lnTo>
                    <a:pt x="24" y="70"/>
                  </a:lnTo>
                  <a:lnTo>
                    <a:pt x="33" y="67"/>
                  </a:lnTo>
                  <a:lnTo>
                    <a:pt x="38" y="60"/>
                  </a:lnTo>
                  <a:lnTo>
                    <a:pt x="40" y="50"/>
                  </a:lnTo>
                  <a:lnTo>
                    <a:pt x="39" y="42"/>
                  </a:lnTo>
                  <a:lnTo>
                    <a:pt x="36" y="37"/>
                  </a:lnTo>
                  <a:lnTo>
                    <a:pt x="32" y="32"/>
                  </a:lnTo>
                  <a:lnTo>
                    <a:pt x="24" y="31"/>
                  </a:lnTo>
                  <a:close/>
                  <a:moveTo>
                    <a:pt x="0" y="0"/>
                  </a:moveTo>
                  <a:lnTo>
                    <a:pt x="10" y="0"/>
                  </a:lnTo>
                  <a:lnTo>
                    <a:pt x="10" y="32"/>
                  </a:lnTo>
                  <a:lnTo>
                    <a:pt x="14" y="28"/>
                  </a:lnTo>
                  <a:lnTo>
                    <a:pt x="20" y="25"/>
                  </a:lnTo>
                  <a:lnTo>
                    <a:pt x="27" y="24"/>
                  </a:lnTo>
                  <a:lnTo>
                    <a:pt x="36" y="26"/>
                  </a:lnTo>
                  <a:lnTo>
                    <a:pt x="43" y="30"/>
                  </a:lnTo>
                  <a:lnTo>
                    <a:pt x="48" y="39"/>
                  </a:lnTo>
                  <a:lnTo>
                    <a:pt x="49" y="50"/>
                  </a:lnTo>
                  <a:lnTo>
                    <a:pt x="48" y="62"/>
                  </a:lnTo>
                  <a:lnTo>
                    <a:pt x="42" y="70"/>
                  </a:lnTo>
                  <a:lnTo>
                    <a:pt x="35" y="76"/>
                  </a:lnTo>
                  <a:lnTo>
                    <a:pt x="26" y="78"/>
                  </a:lnTo>
                  <a:lnTo>
                    <a:pt x="20" y="77"/>
                  </a:lnTo>
                  <a:lnTo>
                    <a:pt x="13" y="73"/>
                  </a:lnTo>
                  <a:lnTo>
                    <a:pt x="9" y="68"/>
                  </a:lnTo>
                  <a:lnTo>
                    <a:pt x="8" y="76"/>
                  </a:lnTo>
                  <a:lnTo>
                    <a:pt x="0" y="76"/>
                  </a:lnTo>
                  <a:lnTo>
                    <a:pt x="0" y="72"/>
                  </a:lnTo>
                  <a:lnTo>
                    <a:pt x="0" y="67"/>
                  </a:lnTo>
                  <a:lnTo>
                    <a:pt x="0" y="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107" name="Freeform 108"/>
            <p:cNvSpPr>
              <a:spLocks/>
            </p:cNvSpPr>
            <p:nvPr/>
          </p:nvSpPr>
          <p:spPr bwMode="auto">
            <a:xfrm>
              <a:off x="3757" y="1156"/>
              <a:ext cx="73" cy="56"/>
            </a:xfrm>
            <a:custGeom>
              <a:avLst/>
              <a:gdLst>
                <a:gd name="T0" fmla="*/ 2 w 148"/>
                <a:gd name="T1" fmla="*/ 0 h 113"/>
                <a:gd name="T2" fmla="*/ 1 w 148"/>
                <a:gd name="T3" fmla="*/ 2 h 113"/>
                <a:gd name="T4" fmla="*/ 1 w 148"/>
                <a:gd name="T5" fmla="*/ 4 h 113"/>
                <a:gd name="T6" fmla="*/ 1 w 148"/>
                <a:gd name="T7" fmla="*/ 5 h 113"/>
                <a:gd name="T8" fmla="*/ 2 w 148"/>
                <a:gd name="T9" fmla="*/ 6 h 113"/>
                <a:gd name="T10" fmla="*/ 2 w 148"/>
                <a:gd name="T11" fmla="*/ 6 h 113"/>
                <a:gd name="T12" fmla="*/ 3 w 148"/>
                <a:gd name="T13" fmla="*/ 5 h 113"/>
                <a:gd name="T14" fmla="*/ 3 w 148"/>
                <a:gd name="T15" fmla="*/ 5 h 113"/>
                <a:gd name="T16" fmla="*/ 4 w 148"/>
                <a:gd name="T17" fmla="*/ 4 h 113"/>
                <a:gd name="T18" fmla="*/ 4 w 148"/>
                <a:gd name="T19" fmla="*/ 1 h 113"/>
                <a:gd name="T20" fmla="*/ 5 w 148"/>
                <a:gd name="T21" fmla="*/ 3 h 113"/>
                <a:gd name="T22" fmla="*/ 5 w 148"/>
                <a:gd name="T23" fmla="*/ 5 h 113"/>
                <a:gd name="T24" fmla="*/ 5 w 148"/>
                <a:gd name="T25" fmla="*/ 5 h 113"/>
                <a:gd name="T26" fmla="*/ 6 w 148"/>
                <a:gd name="T27" fmla="*/ 6 h 113"/>
                <a:gd name="T28" fmla="*/ 6 w 148"/>
                <a:gd name="T29" fmla="*/ 6 h 113"/>
                <a:gd name="T30" fmla="*/ 7 w 148"/>
                <a:gd name="T31" fmla="*/ 5 h 113"/>
                <a:gd name="T32" fmla="*/ 7 w 148"/>
                <a:gd name="T33" fmla="*/ 5 h 113"/>
                <a:gd name="T34" fmla="*/ 7 w 148"/>
                <a:gd name="T35" fmla="*/ 3 h 113"/>
                <a:gd name="T36" fmla="*/ 7 w 148"/>
                <a:gd name="T37" fmla="*/ 1 h 113"/>
                <a:gd name="T38" fmla="*/ 8 w 148"/>
                <a:gd name="T39" fmla="*/ 0 h 113"/>
                <a:gd name="T40" fmla="*/ 9 w 148"/>
                <a:gd name="T41" fmla="*/ 2 h 113"/>
                <a:gd name="T42" fmla="*/ 9 w 148"/>
                <a:gd name="T43" fmla="*/ 4 h 113"/>
                <a:gd name="T44" fmla="*/ 8 w 148"/>
                <a:gd name="T45" fmla="*/ 6 h 113"/>
                <a:gd name="T46" fmla="*/ 7 w 148"/>
                <a:gd name="T47" fmla="*/ 6 h 113"/>
                <a:gd name="T48" fmla="*/ 5 w 148"/>
                <a:gd name="T49" fmla="*/ 6 h 113"/>
                <a:gd name="T50" fmla="*/ 4 w 148"/>
                <a:gd name="T51" fmla="*/ 6 h 113"/>
                <a:gd name="T52" fmla="*/ 4 w 148"/>
                <a:gd name="T53" fmla="*/ 6 h 113"/>
                <a:gd name="T54" fmla="*/ 2 w 148"/>
                <a:gd name="T55" fmla="*/ 7 h 113"/>
                <a:gd name="T56" fmla="*/ 1 w 148"/>
                <a:gd name="T57" fmla="*/ 6 h 113"/>
                <a:gd name="T58" fmla="*/ 0 w 148"/>
                <a:gd name="T59" fmla="*/ 5 h 113"/>
                <a:gd name="T60" fmla="*/ 0 w 148"/>
                <a:gd name="T61" fmla="*/ 3 h 113"/>
                <a:gd name="T62" fmla="*/ 0 w 148"/>
                <a:gd name="T63" fmla="*/ 1 h 113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48"/>
                <a:gd name="T97" fmla="*/ 0 h 113"/>
                <a:gd name="T98" fmla="*/ 148 w 148"/>
                <a:gd name="T99" fmla="*/ 113 h 113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48" h="113">
                  <a:moveTo>
                    <a:pt x="16" y="0"/>
                  </a:moveTo>
                  <a:lnTo>
                    <a:pt x="35" y="0"/>
                  </a:lnTo>
                  <a:lnTo>
                    <a:pt x="26" y="21"/>
                  </a:lnTo>
                  <a:lnTo>
                    <a:pt x="21" y="41"/>
                  </a:lnTo>
                  <a:lnTo>
                    <a:pt x="19" y="58"/>
                  </a:lnTo>
                  <a:lnTo>
                    <a:pt x="21" y="74"/>
                  </a:lnTo>
                  <a:lnTo>
                    <a:pt x="25" y="87"/>
                  </a:lnTo>
                  <a:lnTo>
                    <a:pt x="29" y="91"/>
                  </a:lnTo>
                  <a:lnTo>
                    <a:pt x="33" y="95"/>
                  </a:lnTo>
                  <a:lnTo>
                    <a:pt x="38" y="97"/>
                  </a:lnTo>
                  <a:lnTo>
                    <a:pt x="42" y="98"/>
                  </a:lnTo>
                  <a:lnTo>
                    <a:pt x="47" y="97"/>
                  </a:lnTo>
                  <a:lnTo>
                    <a:pt x="51" y="96"/>
                  </a:lnTo>
                  <a:lnTo>
                    <a:pt x="55" y="92"/>
                  </a:lnTo>
                  <a:lnTo>
                    <a:pt x="58" y="89"/>
                  </a:lnTo>
                  <a:lnTo>
                    <a:pt x="61" y="85"/>
                  </a:lnTo>
                  <a:lnTo>
                    <a:pt x="63" y="81"/>
                  </a:lnTo>
                  <a:lnTo>
                    <a:pt x="64" y="72"/>
                  </a:lnTo>
                  <a:lnTo>
                    <a:pt x="65" y="60"/>
                  </a:lnTo>
                  <a:lnTo>
                    <a:pt x="65" y="28"/>
                  </a:lnTo>
                  <a:lnTo>
                    <a:pt x="83" y="28"/>
                  </a:lnTo>
                  <a:lnTo>
                    <a:pt x="83" y="60"/>
                  </a:lnTo>
                  <a:lnTo>
                    <a:pt x="83" y="71"/>
                  </a:lnTo>
                  <a:lnTo>
                    <a:pt x="85" y="81"/>
                  </a:lnTo>
                  <a:lnTo>
                    <a:pt x="86" y="85"/>
                  </a:lnTo>
                  <a:lnTo>
                    <a:pt x="90" y="89"/>
                  </a:lnTo>
                  <a:lnTo>
                    <a:pt x="93" y="92"/>
                  </a:lnTo>
                  <a:lnTo>
                    <a:pt x="97" y="96"/>
                  </a:lnTo>
                  <a:lnTo>
                    <a:pt x="100" y="97"/>
                  </a:lnTo>
                  <a:lnTo>
                    <a:pt x="106" y="98"/>
                  </a:lnTo>
                  <a:lnTo>
                    <a:pt x="110" y="97"/>
                  </a:lnTo>
                  <a:lnTo>
                    <a:pt x="114" y="95"/>
                  </a:lnTo>
                  <a:lnTo>
                    <a:pt x="119" y="91"/>
                  </a:lnTo>
                  <a:lnTo>
                    <a:pt x="122" y="87"/>
                  </a:lnTo>
                  <a:lnTo>
                    <a:pt x="127" y="74"/>
                  </a:lnTo>
                  <a:lnTo>
                    <a:pt x="128" y="58"/>
                  </a:lnTo>
                  <a:lnTo>
                    <a:pt x="127" y="41"/>
                  </a:lnTo>
                  <a:lnTo>
                    <a:pt x="122" y="21"/>
                  </a:lnTo>
                  <a:lnTo>
                    <a:pt x="113" y="0"/>
                  </a:lnTo>
                  <a:lnTo>
                    <a:pt x="132" y="0"/>
                  </a:lnTo>
                  <a:lnTo>
                    <a:pt x="140" y="19"/>
                  </a:lnTo>
                  <a:lnTo>
                    <a:pt x="146" y="38"/>
                  </a:lnTo>
                  <a:lnTo>
                    <a:pt x="148" y="57"/>
                  </a:lnTo>
                  <a:lnTo>
                    <a:pt x="147" y="73"/>
                  </a:lnTo>
                  <a:lnTo>
                    <a:pt x="142" y="87"/>
                  </a:lnTo>
                  <a:lnTo>
                    <a:pt x="136" y="98"/>
                  </a:lnTo>
                  <a:lnTo>
                    <a:pt x="128" y="106"/>
                  </a:lnTo>
                  <a:lnTo>
                    <a:pt x="119" y="111"/>
                  </a:lnTo>
                  <a:lnTo>
                    <a:pt x="108" y="113"/>
                  </a:lnTo>
                  <a:lnTo>
                    <a:pt x="96" y="111"/>
                  </a:lnTo>
                  <a:lnTo>
                    <a:pt x="88" y="106"/>
                  </a:lnTo>
                  <a:lnTo>
                    <a:pt x="80" y="99"/>
                  </a:lnTo>
                  <a:lnTo>
                    <a:pt x="74" y="88"/>
                  </a:lnTo>
                  <a:lnTo>
                    <a:pt x="66" y="101"/>
                  </a:lnTo>
                  <a:lnTo>
                    <a:pt x="54" y="110"/>
                  </a:lnTo>
                  <a:lnTo>
                    <a:pt x="40" y="113"/>
                  </a:lnTo>
                  <a:lnTo>
                    <a:pt x="28" y="111"/>
                  </a:lnTo>
                  <a:lnTo>
                    <a:pt x="19" y="105"/>
                  </a:lnTo>
                  <a:lnTo>
                    <a:pt x="11" y="98"/>
                  </a:lnTo>
                  <a:lnTo>
                    <a:pt x="5" y="86"/>
                  </a:lnTo>
                  <a:lnTo>
                    <a:pt x="1" y="73"/>
                  </a:lnTo>
                  <a:lnTo>
                    <a:pt x="0" y="57"/>
                  </a:lnTo>
                  <a:lnTo>
                    <a:pt x="1" y="38"/>
                  </a:lnTo>
                  <a:lnTo>
                    <a:pt x="7" y="19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108" name="Freeform 109"/>
            <p:cNvSpPr>
              <a:spLocks/>
            </p:cNvSpPr>
            <p:nvPr/>
          </p:nvSpPr>
          <p:spPr bwMode="auto">
            <a:xfrm>
              <a:off x="3840" y="1187"/>
              <a:ext cx="12" cy="35"/>
            </a:xfrm>
            <a:custGeom>
              <a:avLst/>
              <a:gdLst>
                <a:gd name="T0" fmla="*/ 1 w 24"/>
                <a:gd name="T1" fmla="*/ 0 h 69"/>
                <a:gd name="T2" fmla="*/ 2 w 24"/>
                <a:gd name="T3" fmla="*/ 0 h 69"/>
                <a:gd name="T4" fmla="*/ 2 w 24"/>
                <a:gd name="T5" fmla="*/ 5 h 69"/>
                <a:gd name="T6" fmla="*/ 1 w 24"/>
                <a:gd name="T7" fmla="*/ 5 h 69"/>
                <a:gd name="T8" fmla="*/ 1 w 24"/>
                <a:gd name="T9" fmla="*/ 1 h 69"/>
                <a:gd name="T10" fmla="*/ 1 w 24"/>
                <a:gd name="T11" fmla="*/ 1 h 69"/>
                <a:gd name="T12" fmla="*/ 1 w 24"/>
                <a:gd name="T13" fmla="*/ 1 h 69"/>
                <a:gd name="T14" fmla="*/ 0 w 24"/>
                <a:gd name="T15" fmla="*/ 1 h 69"/>
                <a:gd name="T16" fmla="*/ 1 w 24"/>
                <a:gd name="T17" fmla="*/ 0 h 6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4"/>
                <a:gd name="T28" fmla="*/ 0 h 69"/>
                <a:gd name="T29" fmla="*/ 24 w 24"/>
                <a:gd name="T30" fmla="*/ 69 h 6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4" h="69">
                  <a:moveTo>
                    <a:pt x="15" y="0"/>
                  </a:moveTo>
                  <a:lnTo>
                    <a:pt x="24" y="0"/>
                  </a:lnTo>
                  <a:lnTo>
                    <a:pt x="24" y="69"/>
                  </a:lnTo>
                  <a:lnTo>
                    <a:pt x="14" y="69"/>
                  </a:lnTo>
                  <a:lnTo>
                    <a:pt x="14" y="9"/>
                  </a:lnTo>
                  <a:lnTo>
                    <a:pt x="2" y="15"/>
                  </a:lnTo>
                  <a:lnTo>
                    <a:pt x="0" y="9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109" name="Freeform 110"/>
            <p:cNvSpPr>
              <a:spLocks/>
            </p:cNvSpPr>
            <p:nvPr/>
          </p:nvSpPr>
          <p:spPr bwMode="auto">
            <a:xfrm>
              <a:off x="3864" y="1198"/>
              <a:ext cx="16" cy="26"/>
            </a:xfrm>
            <a:custGeom>
              <a:avLst/>
              <a:gdLst>
                <a:gd name="T0" fmla="*/ 2 w 33"/>
                <a:gd name="T1" fmla="*/ 0 h 53"/>
                <a:gd name="T2" fmla="*/ 1 w 33"/>
                <a:gd name="T3" fmla="*/ 0 h 53"/>
                <a:gd name="T4" fmla="*/ 1 w 33"/>
                <a:gd name="T5" fmla="*/ 1 h 53"/>
                <a:gd name="T6" fmla="*/ 1 w 33"/>
                <a:gd name="T7" fmla="*/ 2 h 53"/>
                <a:gd name="T8" fmla="*/ 0 w 33"/>
                <a:gd name="T9" fmla="*/ 3 h 53"/>
                <a:gd name="T10" fmla="*/ 0 w 33"/>
                <a:gd name="T11" fmla="*/ 3 h 53"/>
                <a:gd name="T12" fmla="*/ 0 w 33"/>
                <a:gd name="T13" fmla="*/ 2 h 53"/>
                <a:gd name="T14" fmla="*/ 0 w 33"/>
                <a:gd name="T15" fmla="*/ 1 h 53"/>
                <a:gd name="T16" fmla="*/ 0 w 33"/>
                <a:gd name="T17" fmla="*/ 0 h 53"/>
                <a:gd name="T18" fmla="*/ 2 w 33"/>
                <a:gd name="T19" fmla="*/ 0 h 5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3"/>
                <a:gd name="T31" fmla="*/ 0 h 53"/>
                <a:gd name="T32" fmla="*/ 33 w 33"/>
                <a:gd name="T33" fmla="*/ 53 h 5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3" h="53">
                  <a:moveTo>
                    <a:pt x="33" y="0"/>
                  </a:moveTo>
                  <a:lnTo>
                    <a:pt x="29" y="14"/>
                  </a:lnTo>
                  <a:lnTo>
                    <a:pt x="23" y="28"/>
                  </a:lnTo>
                  <a:lnTo>
                    <a:pt x="18" y="41"/>
                  </a:lnTo>
                  <a:lnTo>
                    <a:pt x="12" y="50"/>
                  </a:lnTo>
                  <a:lnTo>
                    <a:pt x="0" y="53"/>
                  </a:lnTo>
                  <a:lnTo>
                    <a:pt x="4" y="38"/>
                  </a:lnTo>
                  <a:lnTo>
                    <a:pt x="9" y="19"/>
                  </a:lnTo>
                  <a:lnTo>
                    <a:pt x="12" y="2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110" name="Freeform 111"/>
            <p:cNvSpPr>
              <a:spLocks noEditPoints="1"/>
            </p:cNvSpPr>
            <p:nvPr/>
          </p:nvSpPr>
          <p:spPr bwMode="auto">
            <a:xfrm>
              <a:off x="3914" y="1139"/>
              <a:ext cx="47" cy="72"/>
            </a:xfrm>
            <a:custGeom>
              <a:avLst/>
              <a:gdLst>
                <a:gd name="T0" fmla="*/ 3 w 93"/>
                <a:gd name="T1" fmla="*/ 1 h 143"/>
                <a:gd name="T2" fmla="*/ 2 w 93"/>
                <a:gd name="T3" fmla="*/ 1 h 143"/>
                <a:gd name="T4" fmla="*/ 2 w 93"/>
                <a:gd name="T5" fmla="*/ 1 h 143"/>
                <a:gd name="T6" fmla="*/ 2 w 93"/>
                <a:gd name="T7" fmla="*/ 5 h 143"/>
                <a:gd name="T8" fmla="*/ 3 w 93"/>
                <a:gd name="T9" fmla="*/ 5 h 143"/>
                <a:gd name="T10" fmla="*/ 4 w 93"/>
                <a:gd name="T11" fmla="*/ 5 h 143"/>
                <a:gd name="T12" fmla="*/ 4 w 93"/>
                <a:gd name="T13" fmla="*/ 4 h 143"/>
                <a:gd name="T14" fmla="*/ 5 w 93"/>
                <a:gd name="T15" fmla="*/ 4 h 143"/>
                <a:gd name="T16" fmla="*/ 5 w 93"/>
                <a:gd name="T17" fmla="*/ 3 h 143"/>
                <a:gd name="T18" fmla="*/ 5 w 93"/>
                <a:gd name="T19" fmla="*/ 2 h 143"/>
                <a:gd name="T20" fmla="*/ 4 w 93"/>
                <a:gd name="T21" fmla="*/ 2 h 143"/>
                <a:gd name="T22" fmla="*/ 4 w 93"/>
                <a:gd name="T23" fmla="*/ 2 h 143"/>
                <a:gd name="T24" fmla="*/ 3 w 93"/>
                <a:gd name="T25" fmla="*/ 1 h 143"/>
                <a:gd name="T26" fmla="*/ 3 w 93"/>
                <a:gd name="T27" fmla="*/ 1 h 143"/>
                <a:gd name="T28" fmla="*/ 3 w 93"/>
                <a:gd name="T29" fmla="*/ 0 h 143"/>
                <a:gd name="T30" fmla="*/ 4 w 93"/>
                <a:gd name="T31" fmla="*/ 1 h 143"/>
                <a:gd name="T32" fmla="*/ 5 w 93"/>
                <a:gd name="T33" fmla="*/ 1 h 143"/>
                <a:gd name="T34" fmla="*/ 5 w 93"/>
                <a:gd name="T35" fmla="*/ 1 h 143"/>
                <a:gd name="T36" fmla="*/ 6 w 93"/>
                <a:gd name="T37" fmla="*/ 2 h 143"/>
                <a:gd name="T38" fmla="*/ 6 w 93"/>
                <a:gd name="T39" fmla="*/ 2 h 143"/>
                <a:gd name="T40" fmla="*/ 6 w 93"/>
                <a:gd name="T41" fmla="*/ 3 h 143"/>
                <a:gd name="T42" fmla="*/ 6 w 93"/>
                <a:gd name="T43" fmla="*/ 4 h 143"/>
                <a:gd name="T44" fmla="*/ 5 w 93"/>
                <a:gd name="T45" fmla="*/ 4 h 143"/>
                <a:gd name="T46" fmla="*/ 5 w 93"/>
                <a:gd name="T47" fmla="*/ 5 h 143"/>
                <a:gd name="T48" fmla="*/ 4 w 93"/>
                <a:gd name="T49" fmla="*/ 5 h 143"/>
                <a:gd name="T50" fmla="*/ 4 w 93"/>
                <a:gd name="T51" fmla="*/ 5 h 143"/>
                <a:gd name="T52" fmla="*/ 5 w 93"/>
                <a:gd name="T53" fmla="*/ 6 h 143"/>
                <a:gd name="T54" fmla="*/ 5 w 93"/>
                <a:gd name="T55" fmla="*/ 6 h 143"/>
                <a:gd name="T56" fmla="*/ 6 w 93"/>
                <a:gd name="T57" fmla="*/ 7 h 143"/>
                <a:gd name="T58" fmla="*/ 6 w 93"/>
                <a:gd name="T59" fmla="*/ 8 h 143"/>
                <a:gd name="T60" fmla="*/ 6 w 93"/>
                <a:gd name="T61" fmla="*/ 9 h 143"/>
                <a:gd name="T62" fmla="*/ 6 w 93"/>
                <a:gd name="T63" fmla="*/ 9 h 143"/>
                <a:gd name="T64" fmla="*/ 5 w 93"/>
                <a:gd name="T65" fmla="*/ 9 h 143"/>
                <a:gd name="T66" fmla="*/ 5 w 93"/>
                <a:gd name="T67" fmla="*/ 9 h 143"/>
                <a:gd name="T68" fmla="*/ 5 w 93"/>
                <a:gd name="T69" fmla="*/ 8 h 143"/>
                <a:gd name="T70" fmla="*/ 5 w 93"/>
                <a:gd name="T71" fmla="*/ 7 h 143"/>
                <a:gd name="T72" fmla="*/ 4 w 93"/>
                <a:gd name="T73" fmla="*/ 6 h 143"/>
                <a:gd name="T74" fmla="*/ 4 w 93"/>
                <a:gd name="T75" fmla="*/ 6 h 143"/>
                <a:gd name="T76" fmla="*/ 3 w 93"/>
                <a:gd name="T77" fmla="*/ 6 h 143"/>
                <a:gd name="T78" fmla="*/ 3 w 93"/>
                <a:gd name="T79" fmla="*/ 6 h 143"/>
                <a:gd name="T80" fmla="*/ 2 w 93"/>
                <a:gd name="T81" fmla="*/ 6 h 143"/>
                <a:gd name="T82" fmla="*/ 2 w 93"/>
                <a:gd name="T83" fmla="*/ 9 h 143"/>
                <a:gd name="T84" fmla="*/ 0 w 93"/>
                <a:gd name="T85" fmla="*/ 9 h 143"/>
                <a:gd name="T86" fmla="*/ 0 w 93"/>
                <a:gd name="T87" fmla="*/ 1 h 143"/>
                <a:gd name="T88" fmla="*/ 2 w 93"/>
                <a:gd name="T89" fmla="*/ 0 h 143"/>
                <a:gd name="T90" fmla="*/ 3 w 93"/>
                <a:gd name="T91" fmla="*/ 0 h 14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93"/>
                <a:gd name="T139" fmla="*/ 0 h 143"/>
                <a:gd name="T140" fmla="*/ 93 w 93"/>
                <a:gd name="T141" fmla="*/ 143 h 143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93" h="143">
                  <a:moveTo>
                    <a:pt x="36" y="14"/>
                  </a:moveTo>
                  <a:lnTo>
                    <a:pt x="26" y="14"/>
                  </a:lnTo>
                  <a:lnTo>
                    <a:pt x="19" y="15"/>
                  </a:lnTo>
                  <a:lnTo>
                    <a:pt x="19" y="67"/>
                  </a:lnTo>
                  <a:lnTo>
                    <a:pt x="37" y="67"/>
                  </a:lnTo>
                  <a:lnTo>
                    <a:pt x="51" y="65"/>
                  </a:lnTo>
                  <a:lnTo>
                    <a:pt x="61" y="60"/>
                  </a:lnTo>
                  <a:lnTo>
                    <a:pt x="68" y="51"/>
                  </a:lnTo>
                  <a:lnTo>
                    <a:pt x="70" y="40"/>
                  </a:lnTo>
                  <a:lnTo>
                    <a:pt x="69" y="30"/>
                  </a:lnTo>
                  <a:lnTo>
                    <a:pt x="64" y="22"/>
                  </a:lnTo>
                  <a:lnTo>
                    <a:pt x="57" y="18"/>
                  </a:lnTo>
                  <a:lnTo>
                    <a:pt x="48" y="15"/>
                  </a:lnTo>
                  <a:lnTo>
                    <a:pt x="36" y="14"/>
                  </a:lnTo>
                  <a:close/>
                  <a:moveTo>
                    <a:pt x="35" y="0"/>
                  </a:moveTo>
                  <a:lnTo>
                    <a:pt x="54" y="1"/>
                  </a:lnTo>
                  <a:lnTo>
                    <a:pt x="66" y="4"/>
                  </a:lnTo>
                  <a:lnTo>
                    <a:pt x="77" y="10"/>
                  </a:lnTo>
                  <a:lnTo>
                    <a:pt x="83" y="18"/>
                  </a:lnTo>
                  <a:lnTo>
                    <a:pt x="87" y="28"/>
                  </a:lnTo>
                  <a:lnTo>
                    <a:pt x="88" y="38"/>
                  </a:lnTo>
                  <a:lnTo>
                    <a:pt x="86" y="51"/>
                  </a:lnTo>
                  <a:lnTo>
                    <a:pt x="80" y="61"/>
                  </a:lnTo>
                  <a:lnTo>
                    <a:pt x="72" y="69"/>
                  </a:lnTo>
                  <a:lnTo>
                    <a:pt x="61" y="75"/>
                  </a:lnTo>
                  <a:lnTo>
                    <a:pt x="71" y="81"/>
                  </a:lnTo>
                  <a:lnTo>
                    <a:pt x="78" y="91"/>
                  </a:lnTo>
                  <a:lnTo>
                    <a:pt x="83" y="104"/>
                  </a:lnTo>
                  <a:lnTo>
                    <a:pt x="87" y="121"/>
                  </a:lnTo>
                  <a:lnTo>
                    <a:pt x="90" y="135"/>
                  </a:lnTo>
                  <a:lnTo>
                    <a:pt x="93" y="143"/>
                  </a:lnTo>
                  <a:lnTo>
                    <a:pt x="74" y="143"/>
                  </a:lnTo>
                  <a:lnTo>
                    <a:pt x="72" y="136"/>
                  </a:lnTo>
                  <a:lnTo>
                    <a:pt x="69" y="124"/>
                  </a:lnTo>
                  <a:lnTo>
                    <a:pt x="65" y="109"/>
                  </a:lnTo>
                  <a:lnTo>
                    <a:pt x="61" y="96"/>
                  </a:lnTo>
                  <a:lnTo>
                    <a:pt x="55" y="88"/>
                  </a:lnTo>
                  <a:lnTo>
                    <a:pt x="47" y="83"/>
                  </a:lnTo>
                  <a:lnTo>
                    <a:pt x="36" y="81"/>
                  </a:lnTo>
                  <a:lnTo>
                    <a:pt x="19" y="81"/>
                  </a:lnTo>
                  <a:lnTo>
                    <a:pt x="19" y="143"/>
                  </a:lnTo>
                  <a:lnTo>
                    <a:pt x="0" y="143"/>
                  </a:lnTo>
                  <a:lnTo>
                    <a:pt x="0" y="2"/>
                  </a:lnTo>
                  <a:lnTo>
                    <a:pt x="17" y="0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111" name="Freeform 112"/>
            <p:cNvSpPr>
              <a:spLocks/>
            </p:cNvSpPr>
            <p:nvPr/>
          </p:nvSpPr>
          <p:spPr bwMode="auto">
            <a:xfrm>
              <a:off x="3966" y="1187"/>
              <a:ext cx="22" cy="35"/>
            </a:xfrm>
            <a:custGeom>
              <a:avLst/>
              <a:gdLst>
                <a:gd name="T0" fmla="*/ 1 w 44"/>
                <a:gd name="T1" fmla="*/ 0 h 70"/>
                <a:gd name="T2" fmla="*/ 1 w 44"/>
                <a:gd name="T3" fmla="*/ 1 h 70"/>
                <a:gd name="T4" fmla="*/ 3 w 44"/>
                <a:gd name="T5" fmla="*/ 1 h 70"/>
                <a:gd name="T6" fmla="*/ 3 w 44"/>
                <a:gd name="T7" fmla="*/ 1 h 70"/>
                <a:gd name="T8" fmla="*/ 3 w 44"/>
                <a:gd name="T9" fmla="*/ 1 h 70"/>
                <a:gd name="T10" fmla="*/ 3 w 44"/>
                <a:gd name="T11" fmla="*/ 2 h 70"/>
                <a:gd name="T12" fmla="*/ 1 w 44"/>
                <a:gd name="T13" fmla="*/ 2 h 70"/>
                <a:gd name="T14" fmla="*/ 1 w 44"/>
                <a:gd name="T15" fmla="*/ 3 h 70"/>
                <a:gd name="T16" fmla="*/ 1 w 44"/>
                <a:gd name="T17" fmla="*/ 3 h 70"/>
                <a:gd name="T18" fmla="*/ 1 w 44"/>
                <a:gd name="T19" fmla="*/ 3 h 70"/>
                <a:gd name="T20" fmla="*/ 3 w 44"/>
                <a:gd name="T21" fmla="*/ 3 h 70"/>
                <a:gd name="T22" fmla="*/ 3 w 44"/>
                <a:gd name="T23" fmla="*/ 4 h 70"/>
                <a:gd name="T24" fmla="*/ 0 w 44"/>
                <a:gd name="T25" fmla="*/ 4 h 70"/>
                <a:gd name="T26" fmla="*/ 0 w 44"/>
                <a:gd name="T27" fmla="*/ 4 h 70"/>
                <a:gd name="T28" fmla="*/ 1 w 44"/>
                <a:gd name="T29" fmla="*/ 3 h 70"/>
                <a:gd name="T30" fmla="*/ 1 w 44"/>
                <a:gd name="T31" fmla="*/ 2 h 70"/>
                <a:gd name="T32" fmla="*/ 1 w 44"/>
                <a:gd name="T33" fmla="*/ 2 h 70"/>
                <a:gd name="T34" fmla="*/ 1 w 44"/>
                <a:gd name="T35" fmla="*/ 1 h 70"/>
                <a:gd name="T36" fmla="*/ 3 w 44"/>
                <a:gd name="T37" fmla="*/ 1 h 70"/>
                <a:gd name="T38" fmla="*/ 2 w 44"/>
                <a:gd name="T39" fmla="*/ 1 h 70"/>
                <a:gd name="T40" fmla="*/ 2 w 44"/>
                <a:gd name="T41" fmla="*/ 1 h 70"/>
                <a:gd name="T42" fmla="*/ 1 w 44"/>
                <a:gd name="T43" fmla="*/ 1 h 70"/>
                <a:gd name="T44" fmla="*/ 1 w 44"/>
                <a:gd name="T45" fmla="*/ 1 h 70"/>
                <a:gd name="T46" fmla="*/ 1 w 44"/>
                <a:gd name="T47" fmla="*/ 1 h 70"/>
                <a:gd name="T48" fmla="*/ 1 w 44"/>
                <a:gd name="T49" fmla="*/ 1 h 70"/>
                <a:gd name="T50" fmla="*/ 1 w 44"/>
                <a:gd name="T51" fmla="*/ 1 h 70"/>
                <a:gd name="T52" fmla="*/ 1 w 44"/>
                <a:gd name="T53" fmla="*/ 1 h 70"/>
                <a:gd name="T54" fmla="*/ 1 w 44"/>
                <a:gd name="T55" fmla="*/ 1 h 70"/>
                <a:gd name="T56" fmla="*/ 1 w 44"/>
                <a:gd name="T57" fmla="*/ 1 h 70"/>
                <a:gd name="T58" fmla="*/ 1 w 44"/>
                <a:gd name="T59" fmla="*/ 1 h 70"/>
                <a:gd name="T60" fmla="*/ 1 w 44"/>
                <a:gd name="T61" fmla="*/ 1 h 70"/>
                <a:gd name="T62" fmla="*/ 1 w 44"/>
                <a:gd name="T63" fmla="*/ 1 h 70"/>
                <a:gd name="T64" fmla="*/ 1 w 44"/>
                <a:gd name="T65" fmla="*/ 0 h 7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4"/>
                <a:gd name="T100" fmla="*/ 0 h 70"/>
                <a:gd name="T101" fmla="*/ 44 w 44"/>
                <a:gd name="T102" fmla="*/ 70 h 7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4" h="70">
                  <a:moveTo>
                    <a:pt x="22" y="0"/>
                  </a:moveTo>
                  <a:lnTo>
                    <a:pt x="31" y="2"/>
                  </a:lnTo>
                  <a:lnTo>
                    <a:pt x="38" y="7"/>
                  </a:lnTo>
                  <a:lnTo>
                    <a:pt x="41" y="13"/>
                  </a:lnTo>
                  <a:lnTo>
                    <a:pt x="42" y="21"/>
                  </a:lnTo>
                  <a:lnTo>
                    <a:pt x="40" y="33"/>
                  </a:lnTo>
                  <a:lnTo>
                    <a:pt x="31" y="44"/>
                  </a:lnTo>
                  <a:lnTo>
                    <a:pt x="18" y="57"/>
                  </a:lnTo>
                  <a:lnTo>
                    <a:pt x="13" y="63"/>
                  </a:lnTo>
                  <a:lnTo>
                    <a:pt x="44" y="63"/>
                  </a:lnTo>
                  <a:lnTo>
                    <a:pt x="44" y="70"/>
                  </a:lnTo>
                  <a:lnTo>
                    <a:pt x="0" y="70"/>
                  </a:lnTo>
                  <a:lnTo>
                    <a:pt x="0" y="65"/>
                  </a:lnTo>
                  <a:lnTo>
                    <a:pt x="8" y="57"/>
                  </a:lnTo>
                  <a:lnTo>
                    <a:pt x="18" y="47"/>
                  </a:lnTo>
                  <a:lnTo>
                    <a:pt x="27" y="37"/>
                  </a:lnTo>
                  <a:lnTo>
                    <a:pt x="31" y="29"/>
                  </a:lnTo>
                  <a:lnTo>
                    <a:pt x="33" y="22"/>
                  </a:lnTo>
                  <a:lnTo>
                    <a:pt x="32" y="19"/>
                  </a:lnTo>
                  <a:lnTo>
                    <a:pt x="32" y="15"/>
                  </a:lnTo>
                  <a:lnTo>
                    <a:pt x="31" y="13"/>
                  </a:lnTo>
                  <a:lnTo>
                    <a:pt x="29" y="11"/>
                  </a:lnTo>
                  <a:lnTo>
                    <a:pt x="27" y="9"/>
                  </a:lnTo>
                  <a:lnTo>
                    <a:pt x="24" y="9"/>
                  </a:lnTo>
                  <a:lnTo>
                    <a:pt x="19" y="8"/>
                  </a:lnTo>
                  <a:lnTo>
                    <a:pt x="15" y="9"/>
                  </a:lnTo>
                  <a:lnTo>
                    <a:pt x="11" y="10"/>
                  </a:lnTo>
                  <a:lnTo>
                    <a:pt x="8" y="12"/>
                  </a:lnTo>
                  <a:lnTo>
                    <a:pt x="4" y="14"/>
                  </a:lnTo>
                  <a:lnTo>
                    <a:pt x="2" y="7"/>
                  </a:lnTo>
                  <a:lnTo>
                    <a:pt x="10" y="2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112" name="Freeform 113"/>
            <p:cNvSpPr>
              <a:spLocks noEditPoints="1"/>
            </p:cNvSpPr>
            <p:nvPr/>
          </p:nvSpPr>
          <p:spPr bwMode="auto">
            <a:xfrm>
              <a:off x="3995" y="1184"/>
              <a:ext cx="24" cy="38"/>
            </a:xfrm>
            <a:custGeom>
              <a:avLst/>
              <a:gdLst>
                <a:gd name="T0" fmla="*/ 1 w 50"/>
                <a:gd name="T1" fmla="*/ 1 h 76"/>
                <a:gd name="T2" fmla="*/ 1 w 50"/>
                <a:gd name="T3" fmla="*/ 1 h 76"/>
                <a:gd name="T4" fmla="*/ 1 w 50"/>
                <a:gd name="T5" fmla="*/ 2 h 76"/>
                <a:gd name="T6" fmla="*/ 0 w 50"/>
                <a:gd name="T7" fmla="*/ 2 h 76"/>
                <a:gd name="T8" fmla="*/ 0 w 50"/>
                <a:gd name="T9" fmla="*/ 2 h 76"/>
                <a:gd name="T10" fmla="*/ 0 w 50"/>
                <a:gd name="T11" fmla="*/ 2 h 76"/>
                <a:gd name="T12" fmla="*/ 0 w 50"/>
                <a:gd name="T13" fmla="*/ 2 h 76"/>
                <a:gd name="T14" fmla="*/ 0 w 50"/>
                <a:gd name="T15" fmla="*/ 2 h 76"/>
                <a:gd name="T16" fmla="*/ 0 w 50"/>
                <a:gd name="T17" fmla="*/ 3 h 76"/>
                <a:gd name="T18" fmla="*/ 0 w 50"/>
                <a:gd name="T19" fmla="*/ 3 h 76"/>
                <a:gd name="T20" fmla="*/ 0 w 50"/>
                <a:gd name="T21" fmla="*/ 3 h 76"/>
                <a:gd name="T22" fmla="*/ 0 w 50"/>
                <a:gd name="T23" fmla="*/ 4 h 76"/>
                <a:gd name="T24" fmla="*/ 1 w 50"/>
                <a:gd name="T25" fmla="*/ 5 h 76"/>
                <a:gd name="T26" fmla="*/ 1 w 50"/>
                <a:gd name="T27" fmla="*/ 5 h 76"/>
                <a:gd name="T28" fmla="*/ 1 w 50"/>
                <a:gd name="T29" fmla="*/ 5 h 76"/>
                <a:gd name="T30" fmla="*/ 1 w 50"/>
                <a:gd name="T31" fmla="*/ 5 h 76"/>
                <a:gd name="T32" fmla="*/ 2 w 50"/>
                <a:gd name="T33" fmla="*/ 3 h 76"/>
                <a:gd name="T34" fmla="*/ 2 w 50"/>
                <a:gd name="T35" fmla="*/ 3 h 76"/>
                <a:gd name="T36" fmla="*/ 2 w 50"/>
                <a:gd name="T37" fmla="*/ 2 h 76"/>
                <a:gd name="T38" fmla="*/ 2 w 50"/>
                <a:gd name="T39" fmla="*/ 2 h 76"/>
                <a:gd name="T40" fmla="*/ 1 w 50"/>
                <a:gd name="T41" fmla="*/ 2 h 76"/>
                <a:gd name="T42" fmla="*/ 1 w 50"/>
                <a:gd name="T43" fmla="*/ 1 h 76"/>
                <a:gd name="T44" fmla="*/ 0 w 50"/>
                <a:gd name="T45" fmla="*/ 0 h 76"/>
                <a:gd name="T46" fmla="*/ 0 w 50"/>
                <a:gd name="T47" fmla="*/ 0 h 76"/>
                <a:gd name="T48" fmla="*/ 0 w 50"/>
                <a:gd name="T49" fmla="*/ 2 h 76"/>
                <a:gd name="T50" fmla="*/ 0 w 50"/>
                <a:gd name="T51" fmla="*/ 2 h 76"/>
                <a:gd name="T52" fmla="*/ 0 w 50"/>
                <a:gd name="T53" fmla="*/ 1 h 76"/>
                <a:gd name="T54" fmla="*/ 1 w 50"/>
                <a:gd name="T55" fmla="*/ 1 h 76"/>
                <a:gd name="T56" fmla="*/ 1 w 50"/>
                <a:gd name="T57" fmla="*/ 1 h 76"/>
                <a:gd name="T58" fmla="*/ 2 w 50"/>
                <a:gd name="T59" fmla="*/ 1 h 76"/>
                <a:gd name="T60" fmla="*/ 2 w 50"/>
                <a:gd name="T61" fmla="*/ 1 h 76"/>
                <a:gd name="T62" fmla="*/ 2 w 50"/>
                <a:gd name="T63" fmla="*/ 2 h 76"/>
                <a:gd name="T64" fmla="*/ 3 w 50"/>
                <a:gd name="T65" fmla="*/ 3 h 76"/>
                <a:gd name="T66" fmla="*/ 2 w 50"/>
                <a:gd name="T67" fmla="*/ 3 h 76"/>
                <a:gd name="T68" fmla="*/ 2 w 50"/>
                <a:gd name="T69" fmla="*/ 5 h 76"/>
                <a:gd name="T70" fmla="*/ 2 w 50"/>
                <a:gd name="T71" fmla="*/ 5 h 76"/>
                <a:gd name="T72" fmla="*/ 1 w 50"/>
                <a:gd name="T73" fmla="*/ 5 h 76"/>
                <a:gd name="T74" fmla="*/ 1 w 50"/>
                <a:gd name="T75" fmla="*/ 5 h 76"/>
                <a:gd name="T76" fmla="*/ 0 w 50"/>
                <a:gd name="T77" fmla="*/ 5 h 76"/>
                <a:gd name="T78" fmla="*/ 0 w 50"/>
                <a:gd name="T79" fmla="*/ 5 h 76"/>
                <a:gd name="T80" fmla="*/ 0 w 50"/>
                <a:gd name="T81" fmla="*/ 5 h 76"/>
                <a:gd name="T82" fmla="*/ 0 w 50"/>
                <a:gd name="T83" fmla="*/ 5 h 76"/>
                <a:gd name="T84" fmla="*/ 0 w 50"/>
                <a:gd name="T85" fmla="*/ 5 h 76"/>
                <a:gd name="T86" fmla="*/ 0 w 50"/>
                <a:gd name="T87" fmla="*/ 5 h 76"/>
                <a:gd name="T88" fmla="*/ 0 w 50"/>
                <a:gd name="T89" fmla="*/ 5 h 76"/>
                <a:gd name="T90" fmla="*/ 0 w 50"/>
                <a:gd name="T91" fmla="*/ 3 h 76"/>
                <a:gd name="T92" fmla="*/ 0 w 50"/>
                <a:gd name="T93" fmla="*/ 0 h 7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50"/>
                <a:gd name="T142" fmla="*/ 0 h 76"/>
                <a:gd name="T143" fmla="*/ 50 w 50"/>
                <a:gd name="T144" fmla="*/ 76 h 7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50" h="76">
                  <a:moveTo>
                    <a:pt x="24" y="30"/>
                  </a:moveTo>
                  <a:lnTo>
                    <a:pt x="21" y="31"/>
                  </a:lnTo>
                  <a:lnTo>
                    <a:pt x="17" y="32"/>
                  </a:lnTo>
                  <a:lnTo>
                    <a:pt x="14" y="34"/>
                  </a:lnTo>
                  <a:lnTo>
                    <a:pt x="12" y="38"/>
                  </a:lnTo>
                  <a:lnTo>
                    <a:pt x="10" y="42"/>
                  </a:lnTo>
                  <a:lnTo>
                    <a:pt x="10" y="44"/>
                  </a:lnTo>
                  <a:lnTo>
                    <a:pt x="10" y="46"/>
                  </a:lnTo>
                  <a:lnTo>
                    <a:pt x="10" y="55"/>
                  </a:lnTo>
                  <a:lnTo>
                    <a:pt x="10" y="58"/>
                  </a:lnTo>
                  <a:lnTo>
                    <a:pt x="12" y="62"/>
                  </a:lnTo>
                  <a:lnTo>
                    <a:pt x="14" y="64"/>
                  </a:lnTo>
                  <a:lnTo>
                    <a:pt x="16" y="67"/>
                  </a:lnTo>
                  <a:lnTo>
                    <a:pt x="21" y="69"/>
                  </a:lnTo>
                  <a:lnTo>
                    <a:pt x="24" y="69"/>
                  </a:lnTo>
                  <a:lnTo>
                    <a:pt x="32" y="67"/>
                  </a:lnTo>
                  <a:lnTo>
                    <a:pt x="38" y="60"/>
                  </a:lnTo>
                  <a:lnTo>
                    <a:pt x="40" y="49"/>
                  </a:lnTo>
                  <a:lnTo>
                    <a:pt x="39" y="42"/>
                  </a:lnTo>
                  <a:lnTo>
                    <a:pt x="36" y="36"/>
                  </a:lnTo>
                  <a:lnTo>
                    <a:pt x="31" y="32"/>
                  </a:lnTo>
                  <a:lnTo>
                    <a:pt x="24" y="30"/>
                  </a:lnTo>
                  <a:close/>
                  <a:moveTo>
                    <a:pt x="0" y="0"/>
                  </a:moveTo>
                  <a:lnTo>
                    <a:pt x="10" y="0"/>
                  </a:lnTo>
                  <a:lnTo>
                    <a:pt x="10" y="32"/>
                  </a:lnTo>
                  <a:lnTo>
                    <a:pt x="14" y="27"/>
                  </a:lnTo>
                  <a:lnTo>
                    <a:pt x="19" y="24"/>
                  </a:lnTo>
                  <a:lnTo>
                    <a:pt x="27" y="22"/>
                  </a:lnTo>
                  <a:lnTo>
                    <a:pt x="36" y="25"/>
                  </a:lnTo>
                  <a:lnTo>
                    <a:pt x="43" y="30"/>
                  </a:lnTo>
                  <a:lnTo>
                    <a:pt x="47" y="39"/>
                  </a:lnTo>
                  <a:lnTo>
                    <a:pt x="50" y="49"/>
                  </a:lnTo>
                  <a:lnTo>
                    <a:pt x="47" y="61"/>
                  </a:lnTo>
                  <a:lnTo>
                    <a:pt x="42" y="70"/>
                  </a:lnTo>
                  <a:lnTo>
                    <a:pt x="35" y="75"/>
                  </a:lnTo>
                  <a:lnTo>
                    <a:pt x="26" y="76"/>
                  </a:lnTo>
                  <a:lnTo>
                    <a:pt x="19" y="75"/>
                  </a:lnTo>
                  <a:lnTo>
                    <a:pt x="13" y="72"/>
                  </a:lnTo>
                  <a:lnTo>
                    <a:pt x="9" y="67"/>
                  </a:lnTo>
                  <a:lnTo>
                    <a:pt x="8" y="75"/>
                  </a:lnTo>
                  <a:lnTo>
                    <a:pt x="0" y="75"/>
                  </a:lnTo>
                  <a:lnTo>
                    <a:pt x="0" y="71"/>
                  </a:lnTo>
                  <a:lnTo>
                    <a:pt x="0" y="67"/>
                  </a:lnTo>
                  <a:lnTo>
                    <a:pt x="0" y="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113" name="Freeform 114"/>
            <p:cNvSpPr>
              <a:spLocks noEditPoints="1"/>
            </p:cNvSpPr>
            <p:nvPr/>
          </p:nvSpPr>
          <p:spPr bwMode="auto">
            <a:xfrm>
              <a:off x="3294" y="1076"/>
              <a:ext cx="62" cy="93"/>
            </a:xfrm>
            <a:custGeom>
              <a:avLst/>
              <a:gdLst>
                <a:gd name="T0" fmla="*/ 4 w 124"/>
                <a:gd name="T1" fmla="*/ 1 h 186"/>
                <a:gd name="T2" fmla="*/ 4 w 124"/>
                <a:gd name="T3" fmla="*/ 1 h 186"/>
                <a:gd name="T4" fmla="*/ 3 w 124"/>
                <a:gd name="T5" fmla="*/ 1 h 186"/>
                <a:gd name="T6" fmla="*/ 2 w 124"/>
                <a:gd name="T7" fmla="*/ 3 h 186"/>
                <a:gd name="T8" fmla="*/ 2 w 124"/>
                <a:gd name="T9" fmla="*/ 3 h 186"/>
                <a:gd name="T10" fmla="*/ 2 w 124"/>
                <a:gd name="T11" fmla="*/ 3 h 186"/>
                <a:gd name="T12" fmla="*/ 2 w 124"/>
                <a:gd name="T13" fmla="*/ 3 h 186"/>
                <a:gd name="T14" fmla="*/ 2 w 124"/>
                <a:gd name="T15" fmla="*/ 5 h 186"/>
                <a:gd name="T16" fmla="*/ 2 w 124"/>
                <a:gd name="T17" fmla="*/ 6 h 186"/>
                <a:gd name="T18" fmla="*/ 2 w 124"/>
                <a:gd name="T19" fmla="*/ 6 h 186"/>
                <a:gd name="T20" fmla="*/ 2 w 124"/>
                <a:gd name="T21" fmla="*/ 6 h 186"/>
                <a:gd name="T22" fmla="*/ 3 w 124"/>
                <a:gd name="T23" fmla="*/ 6 h 186"/>
                <a:gd name="T24" fmla="*/ 3 w 124"/>
                <a:gd name="T25" fmla="*/ 7 h 186"/>
                <a:gd name="T26" fmla="*/ 4 w 124"/>
                <a:gd name="T27" fmla="*/ 7 h 186"/>
                <a:gd name="T28" fmla="*/ 5 w 124"/>
                <a:gd name="T29" fmla="*/ 7 h 186"/>
                <a:gd name="T30" fmla="*/ 6 w 124"/>
                <a:gd name="T31" fmla="*/ 6 h 186"/>
                <a:gd name="T32" fmla="*/ 6 w 124"/>
                <a:gd name="T33" fmla="*/ 6 h 186"/>
                <a:gd name="T34" fmla="*/ 7 w 124"/>
                <a:gd name="T35" fmla="*/ 6 h 186"/>
                <a:gd name="T36" fmla="*/ 7 w 124"/>
                <a:gd name="T37" fmla="*/ 5 h 186"/>
                <a:gd name="T38" fmla="*/ 7 w 124"/>
                <a:gd name="T39" fmla="*/ 3 h 186"/>
                <a:gd name="T40" fmla="*/ 6 w 124"/>
                <a:gd name="T41" fmla="*/ 3 h 186"/>
                <a:gd name="T42" fmla="*/ 6 w 124"/>
                <a:gd name="T43" fmla="*/ 1 h 186"/>
                <a:gd name="T44" fmla="*/ 5 w 124"/>
                <a:gd name="T45" fmla="*/ 1 h 186"/>
                <a:gd name="T46" fmla="*/ 4 w 124"/>
                <a:gd name="T47" fmla="*/ 1 h 186"/>
                <a:gd name="T48" fmla="*/ 5 w 124"/>
                <a:gd name="T49" fmla="*/ 0 h 186"/>
                <a:gd name="T50" fmla="*/ 6 w 124"/>
                <a:gd name="T51" fmla="*/ 1 h 186"/>
                <a:gd name="T52" fmla="*/ 7 w 124"/>
                <a:gd name="T53" fmla="*/ 1 h 186"/>
                <a:gd name="T54" fmla="*/ 7 w 124"/>
                <a:gd name="T55" fmla="*/ 1 h 186"/>
                <a:gd name="T56" fmla="*/ 8 w 124"/>
                <a:gd name="T57" fmla="*/ 1 h 186"/>
                <a:gd name="T58" fmla="*/ 8 w 124"/>
                <a:gd name="T59" fmla="*/ 3 h 186"/>
                <a:gd name="T60" fmla="*/ 8 w 124"/>
                <a:gd name="T61" fmla="*/ 5 h 186"/>
                <a:gd name="T62" fmla="*/ 8 w 124"/>
                <a:gd name="T63" fmla="*/ 6 h 186"/>
                <a:gd name="T64" fmla="*/ 8 w 124"/>
                <a:gd name="T65" fmla="*/ 6 h 186"/>
                <a:gd name="T66" fmla="*/ 7 w 124"/>
                <a:gd name="T67" fmla="*/ 7 h 186"/>
                <a:gd name="T68" fmla="*/ 7 w 124"/>
                <a:gd name="T69" fmla="*/ 7 h 186"/>
                <a:gd name="T70" fmla="*/ 6 w 124"/>
                <a:gd name="T71" fmla="*/ 9 h 186"/>
                <a:gd name="T72" fmla="*/ 5 w 124"/>
                <a:gd name="T73" fmla="*/ 9 h 186"/>
                <a:gd name="T74" fmla="*/ 4 w 124"/>
                <a:gd name="T75" fmla="*/ 9 h 186"/>
                <a:gd name="T76" fmla="*/ 3 w 124"/>
                <a:gd name="T77" fmla="*/ 9 h 186"/>
                <a:gd name="T78" fmla="*/ 3 w 124"/>
                <a:gd name="T79" fmla="*/ 7 h 186"/>
                <a:gd name="T80" fmla="*/ 2 w 124"/>
                <a:gd name="T81" fmla="*/ 7 h 186"/>
                <a:gd name="T82" fmla="*/ 2 w 124"/>
                <a:gd name="T83" fmla="*/ 7 h 186"/>
                <a:gd name="T84" fmla="*/ 2 w 124"/>
                <a:gd name="T85" fmla="*/ 12 h 186"/>
                <a:gd name="T86" fmla="*/ 1 w 124"/>
                <a:gd name="T87" fmla="*/ 12 h 186"/>
                <a:gd name="T88" fmla="*/ 1 w 124"/>
                <a:gd name="T89" fmla="*/ 3 h 186"/>
                <a:gd name="T90" fmla="*/ 0 w 124"/>
                <a:gd name="T91" fmla="*/ 1 h 186"/>
                <a:gd name="T92" fmla="*/ 0 w 124"/>
                <a:gd name="T93" fmla="*/ 1 h 186"/>
                <a:gd name="T94" fmla="*/ 2 w 124"/>
                <a:gd name="T95" fmla="*/ 1 h 186"/>
                <a:gd name="T96" fmla="*/ 2 w 124"/>
                <a:gd name="T97" fmla="*/ 1 h 186"/>
                <a:gd name="T98" fmla="*/ 2 w 124"/>
                <a:gd name="T99" fmla="*/ 1 h 186"/>
                <a:gd name="T100" fmla="*/ 2 w 124"/>
                <a:gd name="T101" fmla="*/ 1 h 186"/>
                <a:gd name="T102" fmla="*/ 3 w 124"/>
                <a:gd name="T103" fmla="*/ 1 h 186"/>
                <a:gd name="T104" fmla="*/ 4 w 124"/>
                <a:gd name="T105" fmla="*/ 1 h 186"/>
                <a:gd name="T106" fmla="*/ 5 w 124"/>
                <a:gd name="T107" fmla="*/ 0 h 18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24"/>
                <a:gd name="T163" fmla="*/ 0 h 186"/>
                <a:gd name="T164" fmla="*/ 124 w 124"/>
                <a:gd name="T165" fmla="*/ 186 h 18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24" h="186">
                  <a:moveTo>
                    <a:pt x="61" y="19"/>
                  </a:moveTo>
                  <a:lnTo>
                    <a:pt x="49" y="20"/>
                  </a:lnTo>
                  <a:lnTo>
                    <a:pt x="39" y="26"/>
                  </a:lnTo>
                  <a:lnTo>
                    <a:pt x="31" y="35"/>
                  </a:lnTo>
                  <a:lnTo>
                    <a:pt x="26" y="47"/>
                  </a:lnTo>
                  <a:lnTo>
                    <a:pt x="25" y="52"/>
                  </a:lnTo>
                  <a:lnTo>
                    <a:pt x="23" y="57"/>
                  </a:lnTo>
                  <a:lnTo>
                    <a:pt x="23" y="79"/>
                  </a:lnTo>
                  <a:lnTo>
                    <a:pt x="25" y="85"/>
                  </a:lnTo>
                  <a:lnTo>
                    <a:pt x="25" y="89"/>
                  </a:lnTo>
                  <a:lnTo>
                    <a:pt x="30" y="101"/>
                  </a:lnTo>
                  <a:lnTo>
                    <a:pt x="37" y="109"/>
                  </a:lnTo>
                  <a:lnTo>
                    <a:pt x="48" y="115"/>
                  </a:lnTo>
                  <a:lnTo>
                    <a:pt x="60" y="117"/>
                  </a:lnTo>
                  <a:lnTo>
                    <a:pt x="74" y="115"/>
                  </a:lnTo>
                  <a:lnTo>
                    <a:pt x="85" y="107"/>
                  </a:lnTo>
                  <a:lnTo>
                    <a:pt x="93" y="98"/>
                  </a:lnTo>
                  <a:lnTo>
                    <a:pt x="98" y="84"/>
                  </a:lnTo>
                  <a:lnTo>
                    <a:pt x="100" y="66"/>
                  </a:lnTo>
                  <a:lnTo>
                    <a:pt x="99" y="51"/>
                  </a:lnTo>
                  <a:lnTo>
                    <a:pt x="93" y="38"/>
                  </a:lnTo>
                  <a:lnTo>
                    <a:pt x="86" y="28"/>
                  </a:lnTo>
                  <a:lnTo>
                    <a:pt x="75" y="21"/>
                  </a:lnTo>
                  <a:lnTo>
                    <a:pt x="61" y="19"/>
                  </a:lnTo>
                  <a:close/>
                  <a:moveTo>
                    <a:pt x="69" y="0"/>
                  </a:moveTo>
                  <a:lnTo>
                    <a:pt x="84" y="2"/>
                  </a:lnTo>
                  <a:lnTo>
                    <a:pt x="97" y="8"/>
                  </a:lnTo>
                  <a:lnTo>
                    <a:pt x="108" y="18"/>
                  </a:lnTo>
                  <a:lnTo>
                    <a:pt x="116" y="31"/>
                  </a:lnTo>
                  <a:lnTo>
                    <a:pt x="121" y="47"/>
                  </a:lnTo>
                  <a:lnTo>
                    <a:pt x="124" y="65"/>
                  </a:lnTo>
                  <a:lnTo>
                    <a:pt x="122" y="85"/>
                  </a:lnTo>
                  <a:lnTo>
                    <a:pt x="117" y="100"/>
                  </a:lnTo>
                  <a:lnTo>
                    <a:pt x="111" y="113"/>
                  </a:lnTo>
                  <a:lnTo>
                    <a:pt x="101" y="122"/>
                  </a:lnTo>
                  <a:lnTo>
                    <a:pt x="89" y="130"/>
                  </a:lnTo>
                  <a:lnTo>
                    <a:pt x="77" y="134"/>
                  </a:lnTo>
                  <a:lnTo>
                    <a:pt x="64" y="135"/>
                  </a:lnTo>
                  <a:lnTo>
                    <a:pt x="48" y="133"/>
                  </a:lnTo>
                  <a:lnTo>
                    <a:pt x="34" y="126"/>
                  </a:lnTo>
                  <a:lnTo>
                    <a:pt x="25" y="115"/>
                  </a:lnTo>
                  <a:lnTo>
                    <a:pt x="23" y="115"/>
                  </a:lnTo>
                  <a:lnTo>
                    <a:pt x="23" y="186"/>
                  </a:lnTo>
                  <a:lnTo>
                    <a:pt x="1" y="186"/>
                  </a:lnTo>
                  <a:lnTo>
                    <a:pt x="1" y="45"/>
                  </a:lnTo>
                  <a:lnTo>
                    <a:pt x="0" y="22"/>
                  </a:lnTo>
                  <a:lnTo>
                    <a:pt x="0" y="3"/>
                  </a:lnTo>
                  <a:lnTo>
                    <a:pt x="20" y="3"/>
                  </a:lnTo>
                  <a:lnTo>
                    <a:pt x="21" y="24"/>
                  </a:lnTo>
                  <a:lnTo>
                    <a:pt x="22" y="24"/>
                  </a:lnTo>
                  <a:lnTo>
                    <a:pt x="30" y="14"/>
                  </a:lnTo>
                  <a:lnTo>
                    <a:pt x="41" y="6"/>
                  </a:lnTo>
                  <a:lnTo>
                    <a:pt x="54" y="2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114" name="Freeform 115"/>
            <p:cNvSpPr>
              <a:spLocks noEditPoints="1"/>
            </p:cNvSpPr>
            <p:nvPr/>
          </p:nvSpPr>
          <p:spPr bwMode="auto">
            <a:xfrm>
              <a:off x="3366" y="1076"/>
              <a:ext cx="64" cy="68"/>
            </a:xfrm>
            <a:custGeom>
              <a:avLst/>
              <a:gdLst>
                <a:gd name="T0" fmla="*/ 4 w 127"/>
                <a:gd name="T1" fmla="*/ 2 h 135"/>
                <a:gd name="T2" fmla="*/ 4 w 127"/>
                <a:gd name="T3" fmla="*/ 2 h 135"/>
                <a:gd name="T4" fmla="*/ 3 w 127"/>
                <a:gd name="T5" fmla="*/ 2 h 135"/>
                <a:gd name="T6" fmla="*/ 3 w 127"/>
                <a:gd name="T7" fmla="*/ 3 h 135"/>
                <a:gd name="T8" fmla="*/ 2 w 127"/>
                <a:gd name="T9" fmla="*/ 3 h 135"/>
                <a:gd name="T10" fmla="*/ 2 w 127"/>
                <a:gd name="T11" fmla="*/ 4 h 135"/>
                <a:gd name="T12" fmla="*/ 2 w 127"/>
                <a:gd name="T13" fmla="*/ 5 h 135"/>
                <a:gd name="T14" fmla="*/ 2 w 127"/>
                <a:gd name="T15" fmla="*/ 6 h 135"/>
                <a:gd name="T16" fmla="*/ 2 w 127"/>
                <a:gd name="T17" fmla="*/ 7 h 135"/>
                <a:gd name="T18" fmla="*/ 3 w 127"/>
                <a:gd name="T19" fmla="*/ 7 h 135"/>
                <a:gd name="T20" fmla="*/ 4 w 127"/>
                <a:gd name="T21" fmla="*/ 8 h 135"/>
                <a:gd name="T22" fmla="*/ 4 w 127"/>
                <a:gd name="T23" fmla="*/ 8 h 135"/>
                <a:gd name="T24" fmla="*/ 5 w 127"/>
                <a:gd name="T25" fmla="*/ 8 h 135"/>
                <a:gd name="T26" fmla="*/ 6 w 127"/>
                <a:gd name="T27" fmla="*/ 7 h 135"/>
                <a:gd name="T28" fmla="*/ 6 w 127"/>
                <a:gd name="T29" fmla="*/ 7 h 135"/>
                <a:gd name="T30" fmla="*/ 7 w 127"/>
                <a:gd name="T31" fmla="*/ 6 h 135"/>
                <a:gd name="T32" fmla="*/ 7 w 127"/>
                <a:gd name="T33" fmla="*/ 5 h 135"/>
                <a:gd name="T34" fmla="*/ 7 w 127"/>
                <a:gd name="T35" fmla="*/ 4 h 135"/>
                <a:gd name="T36" fmla="*/ 7 w 127"/>
                <a:gd name="T37" fmla="*/ 3 h 135"/>
                <a:gd name="T38" fmla="*/ 6 w 127"/>
                <a:gd name="T39" fmla="*/ 3 h 135"/>
                <a:gd name="T40" fmla="*/ 6 w 127"/>
                <a:gd name="T41" fmla="*/ 2 h 135"/>
                <a:gd name="T42" fmla="*/ 5 w 127"/>
                <a:gd name="T43" fmla="*/ 2 h 135"/>
                <a:gd name="T44" fmla="*/ 4 w 127"/>
                <a:gd name="T45" fmla="*/ 2 h 135"/>
                <a:gd name="T46" fmla="*/ 5 w 127"/>
                <a:gd name="T47" fmla="*/ 0 h 135"/>
                <a:gd name="T48" fmla="*/ 6 w 127"/>
                <a:gd name="T49" fmla="*/ 1 h 135"/>
                <a:gd name="T50" fmla="*/ 7 w 127"/>
                <a:gd name="T51" fmla="*/ 1 h 135"/>
                <a:gd name="T52" fmla="*/ 7 w 127"/>
                <a:gd name="T53" fmla="*/ 2 h 135"/>
                <a:gd name="T54" fmla="*/ 8 w 127"/>
                <a:gd name="T55" fmla="*/ 2 h 135"/>
                <a:gd name="T56" fmla="*/ 8 w 127"/>
                <a:gd name="T57" fmla="*/ 3 h 135"/>
                <a:gd name="T58" fmla="*/ 8 w 127"/>
                <a:gd name="T59" fmla="*/ 5 h 135"/>
                <a:gd name="T60" fmla="*/ 8 w 127"/>
                <a:gd name="T61" fmla="*/ 6 h 135"/>
                <a:gd name="T62" fmla="*/ 8 w 127"/>
                <a:gd name="T63" fmla="*/ 7 h 135"/>
                <a:gd name="T64" fmla="*/ 7 w 127"/>
                <a:gd name="T65" fmla="*/ 8 h 135"/>
                <a:gd name="T66" fmla="*/ 7 w 127"/>
                <a:gd name="T67" fmla="*/ 8 h 135"/>
                <a:gd name="T68" fmla="*/ 6 w 127"/>
                <a:gd name="T69" fmla="*/ 9 h 135"/>
                <a:gd name="T70" fmla="*/ 5 w 127"/>
                <a:gd name="T71" fmla="*/ 9 h 135"/>
                <a:gd name="T72" fmla="*/ 4 w 127"/>
                <a:gd name="T73" fmla="*/ 9 h 135"/>
                <a:gd name="T74" fmla="*/ 3 w 127"/>
                <a:gd name="T75" fmla="*/ 9 h 135"/>
                <a:gd name="T76" fmla="*/ 2 w 127"/>
                <a:gd name="T77" fmla="*/ 8 h 135"/>
                <a:gd name="T78" fmla="*/ 2 w 127"/>
                <a:gd name="T79" fmla="*/ 8 h 135"/>
                <a:gd name="T80" fmla="*/ 1 w 127"/>
                <a:gd name="T81" fmla="*/ 7 h 135"/>
                <a:gd name="T82" fmla="*/ 1 w 127"/>
                <a:gd name="T83" fmla="*/ 6 h 135"/>
                <a:gd name="T84" fmla="*/ 0 w 127"/>
                <a:gd name="T85" fmla="*/ 5 h 135"/>
                <a:gd name="T86" fmla="*/ 1 w 127"/>
                <a:gd name="T87" fmla="*/ 3 h 135"/>
                <a:gd name="T88" fmla="*/ 1 w 127"/>
                <a:gd name="T89" fmla="*/ 2 h 135"/>
                <a:gd name="T90" fmla="*/ 2 w 127"/>
                <a:gd name="T91" fmla="*/ 2 h 135"/>
                <a:gd name="T92" fmla="*/ 2 w 127"/>
                <a:gd name="T93" fmla="*/ 1 h 135"/>
                <a:gd name="T94" fmla="*/ 3 w 127"/>
                <a:gd name="T95" fmla="*/ 1 h 135"/>
                <a:gd name="T96" fmla="*/ 5 w 127"/>
                <a:gd name="T97" fmla="*/ 0 h 135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27"/>
                <a:gd name="T148" fmla="*/ 0 h 135"/>
                <a:gd name="T149" fmla="*/ 127 w 127"/>
                <a:gd name="T150" fmla="*/ 135 h 135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27" h="135">
                  <a:moveTo>
                    <a:pt x="63" y="18"/>
                  </a:moveTo>
                  <a:lnTo>
                    <a:pt x="52" y="19"/>
                  </a:lnTo>
                  <a:lnTo>
                    <a:pt x="41" y="25"/>
                  </a:lnTo>
                  <a:lnTo>
                    <a:pt x="33" y="33"/>
                  </a:lnTo>
                  <a:lnTo>
                    <a:pt x="28" y="44"/>
                  </a:lnTo>
                  <a:lnTo>
                    <a:pt x="25" y="56"/>
                  </a:lnTo>
                  <a:lnTo>
                    <a:pt x="24" y="67"/>
                  </a:lnTo>
                  <a:lnTo>
                    <a:pt x="26" y="84"/>
                  </a:lnTo>
                  <a:lnTo>
                    <a:pt x="31" y="98"/>
                  </a:lnTo>
                  <a:lnTo>
                    <a:pt x="40" y="108"/>
                  </a:lnTo>
                  <a:lnTo>
                    <a:pt x="51" y="115"/>
                  </a:lnTo>
                  <a:lnTo>
                    <a:pt x="63" y="118"/>
                  </a:lnTo>
                  <a:lnTo>
                    <a:pt x="76" y="115"/>
                  </a:lnTo>
                  <a:lnTo>
                    <a:pt x="87" y="108"/>
                  </a:lnTo>
                  <a:lnTo>
                    <a:pt x="96" y="98"/>
                  </a:lnTo>
                  <a:lnTo>
                    <a:pt x="101" y="84"/>
                  </a:lnTo>
                  <a:lnTo>
                    <a:pt x="103" y="67"/>
                  </a:lnTo>
                  <a:lnTo>
                    <a:pt x="102" y="56"/>
                  </a:lnTo>
                  <a:lnTo>
                    <a:pt x="99" y="45"/>
                  </a:lnTo>
                  <a:lnTo>
                    <a:pt x="94" y="34"/>
                  </a:lnTo>
                  <a:lnTo>
                    <a:pt x="86" y="25"/>
                  </a:lnTo>
                  <a:lnTo>
                    <a:pt x="76" y="20"/>
                  </a:lnTo>
                  <a:lnTo>
                    <a:pt x="63" y="18"/>
                  </a:lnTo>
                  <a:close/>
                  <a:moveTo>
                    <a:pt x="65" y="0"/>
                  </a:moveTo>
                  <a:lnTo>
                    <a:pt x="82" y="2"/>
                  </a:lnTo>
                  <a:lnTo>
                    <a:pt x="97" y="8"/>
                  </a:lnTo>
                  <a:lnTo>
                    <a:pt x="110" y="18"/>
                  </a:lnTo>
                  <a:lnTo>
                    <a:pt x="119" y="32"/>
                  </a:lnTo>
                  <a:lnTo>
                    <a:pt x="125" y="48"/>
                  </a:lnTo>
                  <a:lnTo>
                    <a:pt x="127" y="66"/>
                  </a:lnTo>
                  <a:lnTo>
                    <a:pt x="125" y="86"/>
                  </a:lnTo>
                  <a:lnTo>
                    <a:pt x="119" y="101"/>
                  </a:lnTo>
                  <a:lnTo>
                    <a:pt x="112" y="114"/>
                  </a:lnTo>
                  <a:lnTo>
                    <a:pt x="101" y="123"/>
                  </a:lnTo>
                  <a:lnTo>
                    <a:pt x="89" y="130"/>
                  </a:lnTo>
                  <a:lnTo>
                    <a:pt x="75" y="134"/>
                  </a:lnTo>
                  <a:lnTo>
                    <a:pt x="62" y="135"/>
                  </a:lnTo>
                  <a:lnTo>
                    <a:pt x="45" y="133"/>
                  </a:lnTo>
                  <a:lnTo>
                    <a:pt x="30" y="128"/>
                  </a:lnTo>
                  <a:lnTo>
                    <a:pt x="18" y="117"/>
                  </a:lnTo>
                  <a:lnTo>
                    <a:pt x="9" y="104"/>
                  </a:lnTo>
                  <a:lnTo>
                    <a:pt x="2" y="88"/>
                  </a:lnTo>
                  <a:lnTo>
                    <a:pt x="0" y="67"/>
                  </a:lnTo>
                  <a:lnTo>
                    <a:pt x="2" y="48"/>
                  </a:lnTo>
                  <a:lnTo>
                    <a:pt x="9" y="32"/>
                  </a:lnTo>
                  <a:lnTo>
                    <a:pt x="19" y="18"/>
                  </a:lnTo>
                  <a:lnTo>
                    <a:pt x="32" y="8"/>
                  </a:lnTo>
                  <a:lnTo>
                    <a:pt x="47" y="2"/>
                  </a:lnTo>
                  <a:lnTo>
                    <a:pt x="6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115" name="Freeform 116"/>
            <p:cNvSpPr>
              <a:spLocks noEditPoints="1"/>
            </p:cNvSpPr>
            <p:nvPr/>
          </p:nvSpPr>
          <p:spPr bwMode="auto">
            <a:xfrm>
              <a:off x="3440" y="1076"/>
              <a:ext cx="64" cy="68"/>
            </a:xfrm>
            <a:custGeom>
              <a:avLst/>
              <a:gdLst>
                <a:gd name="T0" fmla="*/ 5 w 127"/>
                <a:gd name="T1" fmla="*/ 2 h 135"/>
                <a:gd name="T2" fmla="*/ 4 w 127"/>
                <a:gd name="T3" fmla="*/ 2 h 135"/>
                <a:gd name="T4" fmla="*/ 3 w 127"/>
                <a:gd name="T5" fmla="*/ 2 h 135"/>
                <a:gd name="T6" fmla="*/ 3 w 127"/>
                <a:gd name="T7" fmla="*/ 3 h 135"/>
                <a:gd name="T8" fmla="*/ 2 w 127"/>
                <a:gd name="T9" fmla="*/ 3 h 135"/>
                <a:gd name="T10" fmla="*/ 2 w 127"/>
                <a:gd name="T11" fmla="*/ 4 h 135"/>
                <a:gd name="T12" fmla="*/ 2 w 127"/>
                <a:gd name="T13" fmla="*/ 5 h 135"/>
                <a:gd name="T14" fmla="*/ 2 w 127"/>
                <a:gd name="T15" fmla="*/ 6 h 135"/>
                <a:gd name="T16" fmla="*/ 2 w 127"/>
                <a:gd name="T17" fmla="*/ 7 h 135"/>
                <a:gd name="T18" fmla="*/ 3 w 127"/>
                <a:gd name="T19" fmla="*/ 7 h 135"/>
                <a:gd name="T20" fmla="*/ 4 w 127"/>
                <a:gd name="T21" fmla="*/ 8 h 135"/>
                <a:gd name="T22" fmla="*/ 4 w 127"/>
                <a:gd name="T23" fmla="*/ 8 h 135"/>
                <a:gd name="T24" fmla="*/ 5 w 127"/>
                <a:gd name="T25" fmla="*/ 8 h 135"/>
                <a:gd name="T26" fmla="*/ 6 w 127"/>
                <a:gd name="T27" fmla="*/ 7 h 135"/>
                <a:gd name="T28" fmla="*/ 6 w 127"/>
                <a:gd name="T29" fmla="*/ 7 h 135"/>
                <a:gd name="T30" fmla="*/ 7 w 127"/>
                <a:gd name="T31" fmla="*/ 6 h 135"/>
                <a:gd name="T32" fmla="*/ 7 w 127"/>
                <a:gd name="T33" fmla="*/ 5 h 135"/>
                <a:gd name="T34" fmla="*/ 7 w 127"/>
                <a:gd name="T35" fmla="*/ 4 h 135"/>
                <a:gd name="T36" fmla="*/ 7 w 127"/>
                <a:gd name="T37" fmla="*/ 3 h 135"/>
                <a:gd name="T38" fmla="*/ 6 w 127"/>
                <a:gd name="T39" fmla="*/ 3 h 135"/>
                <a:gd name="T40" fmla="*/ 6 w 127"/>
                <a:gd name="T41" fmla="*/ 2 h 135"/>
                <a:gd name="T42" fmla="*/ 5 w 127"/>
                <a:gd name="T43" fmla="*/ 2 h 135"/>
                <a:gd name="T44" fmla="*/ 5 w 127"/>
                <a:gd name="T45" fmla="*/ 2 h 135"/>
                <a:gd name="T46" fmla="*/ 5 w 127"/>
                <a:gd name="T47" fmla="*/ 0 h 135"/>
                <a:gd name="T48" fmla="*/ 6 w 127"/>
                <a:gd name="T49" fmla="*/ 1 h 135"/>
                <a:gd name="T50" fmla="*/ 7 w 127"/>
                <a:gd name="T51" fmla="*/ 1 h 135"/>
                <a:gd name="T52" fmla="*/ 7 w 127"/>
                <a:gd name="T53" fmla="*/ 2 h 135"/>
                <a:gd name="T54" fmla="*/ 8 w 127"/>
                <a:gd name="T55" fmla="*/ 2 h 135"/>
                <a:gd name="T56" fmla="*/ 8 w 127"/>
                <a:gd name="T57" fmla="*/ 3 h 135"/>
                <a:gd name="T58" fmla="*/ 8 w 127"/>
                <a:gd name="T59" fmla="*/ 5 h 135"/>
                <a:gd name="T60" fmla="*/ 8 w 127"/>
                <a:gd name="T61" fmla="*/ 6 h 135"/>
                <a:gd name="T62" fmla="*/ 8 w 127"/>
                <a:gd name="T63" fmla="*/ 7 h 135"/>
                <a:gd name="T64" fmla="*/ 7 w 127"/>
                <a:gd name="T65" fmla="*/ 8 h 135"/>
                <a:gd name="T66" fmla="*/ 7 w 127"/>
                <a:gd name="T67" fmla="*/ 8 h 135"/>
                <a:gd name="T68" fmla="*/ 6 w 127"/>
                <a:gd name="T69" fmla="*/ 9 h 135"/>
                <a:gd name="T70" fmla="*/ 5 w 127"/>
                <a:gd name="T71" fmla="*/ 9 h 135"/>
                <a:gd name="T72" fmla="*/ 4 w 127"/>
                <a:gd name="T73" fmla="*/ 9 h 135"/>
                <a:gd name="T74" fmla="*/ 3 w 127"/>
                <a:gd name="T75" fmla="*/ 9 h 135"/>
                <a:gd name="T76" fmla="*/ 2 w 127"/>
                <a:gd name="T77" fmla="*/ 8 h 135"/>
                <a:gd name="T78" fmla="*/ 2 w 127"/>
                <a:gd name="T79" fmla="*/ 8 h 135"/>
                <a:gd name="T80" fmla="*/ 1 w 127"/>
                <a:gd name="T81" fmla="*/ 7 h 135"/>
                <a:gd name="T82" fmla="*/ 1 w 127"/>
                <a:gd name="T83" fmla="*/ 6 h 135"/>
                <a:gd name="T84" fmla="*/ 0 w 127"/>
                <a:gd name="T85" fmla="*/ 5 h 135"/>
                <a:gd name="T86" fmla="*/ 1 w 127"/>
                <a:gd name="T87" fmla="*/ 3 h 135"/>
                <a:gd name="T88" fmla="*/ 1 w 127"/>
                <a:gd name="T89" fmla="*/ 2 h 135"/>
                <a:gd name="T90" fmla="*/ 2 w 127"/>
                <a:gd name="T91" fmla="*/ 2 h 135"/>
                <a:gd name="T92" fmla="*/ 3 w 127"/>
                <a:gd name="T93" fmla="*/ 1 h 135"/>
                <a:gd name="T94" fmla="*/ 3 w 127"/>
                <a:gd name="T95" fmla="*/ 1 h 135"/>
                <a:gd name="T96" fmla="*/ 5 w 127"/>
                <a:gd name="T97" fmla="*/ 0 h 135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27"/>
                <a:gd name="T148" fmla="*/ 0 h 135"/>
                <a:gd name="T149" fmla="*/ 127 w 127"/>
                <a:gd name="T150" fmla="*/ 135 h 135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27" h="135">
                  <a:moveTo>
                    <a:pt x="65" y="18"/>
                  </a:moveTo>
                  <a:lnTo>
                    <a:pt x="52" y="19"/>
                  </a:lnTo>
                  <a:lnTo>
                    <a:pt x="42" y="25"/>
                  </a:lnTo>
                  <a:lnTo>
                    <a:pt x="34" y="33"/>
                  </a:lnTo>
                  <a:lnTo>
                    <a:pt x="28" y="44"/>
                  </a:lnTo>
                  <a:lnTo>
                    <a:pt x="26" y="56"/>
                  </a:lnTo>
                  <a:lnTo>
                    <a:pt x="25" y="67"/>
                  </a:lnTo>
                  <a:lnTo>
                    <a:pt x="26" y="84"/>
                  </a:lnTo>
                  <a:lnTo>
                    <a:pt x="32" y="98"/>
                  </a:lnTo>
                  <a:lnTo>
                    <a:pt x="40" y="108"/>
                  </a:lnTo>
                  <a:lnTo>
                    <a:pt x="51" y="115"/>
                  </a:lnTo>
                  <a:lnTo>
                    <a:pt x="64" y="118"/>
                  </a:lnTo>
                  <a:lnTo>
                    <a:pt x="77" y="115"/>
                  </a:lnTo>
                  <a:lnTo>
                    <a:pt x="88" y="108"/>
                  </a:lnTo>
                  <a:lnTo>
                    <a:pt x="96" y="98"/>
                  </a:lnTo>
                  <a:lnTo>
                    <a:pt x="102" y="84"/>
                  </a:lnTo>
                  <a:lnTo>
                    <a:pt x="104" y="67"/>
                  </a:lnTo>
                  <a:lnTo>
                    <a:pt x="103" y="56"/>
                  </a:lnTo>
                  <a:lnTo>
                    <a:pt x="99" y="45"/>
                  </a:lnTo>
                  <a:lnTo>
                    <a:pt x="94" y="34"/>
                  </a:lnTo>
                  <a:lnTo>
                    <a:pt x="88" y="25"/>
                  </a:lnTo>
                  <a:lnTo>
                    <a:pt x="77" y="20"/>
                  </a:lnTo>
                  <a:lnTo>
                    <a:pt x="65" y="18"/>
                  </a:lnTo>
                  <a:close/>
                  <a:moveTo>
                    <a:pt x="65" y="0"/>
                  </a:moveTo>
                  <a:lnTo>
                    <a:pt x="82" y="2"/>
                  </a:lnTo>
                  <a:lnTo>
                    <a:pt x="98" y="8"/>
                  </a:lnTo>
                  <a:lnTo>
                    <a:pt x="110" y="18"/>
                  </a:lnTo>
                  <a:lnTo>
                    <a:pt x="120" y="32"/>
                  </a:lnTo>
                  <a:lnTo>
                    <a:pt x="125" y="48"/>
                  </a:lnTo>
                  <a:lnTo>
                    <a:pt x="127" y="66"/>
                  </a:lnTo>
                  <a:lnTo>
                    <a:pt x="125" y="86"/>
                  </a:lnTo>
                  <a:lnTo>
                    <a:pt x="120" y="101"/>
                  </a:lnTo>
                  <a:lnTo>
                    <a:pt x="112" y="114"/>
                  </a:lnTo>
                  <a:lnTo>
                    <a:pt x="102" y="123"/>
                  </a:lnTo>
                  <a:lnTo>
                    <a:pt x="90" y="130"/>
                  </a:lnTo>
                  <a:lnTo>
                    <a:pt x="77" y="134"/>
                  </a:lnTo>
                  <a:lnTo>
                    <a:pt x="63" y="135"/>
                  </a:lnTo>
                  <a:lnTo>
                    <a:pt x="47" y="133"/>
                  </a:lnTo>
                  <a:lnTo>
                    <a:pt x="32" y="128"/>
                  </a:lnTo>
                  <a:lnTo>
                    <a:pt x="19" y="117"/>
                  </a:lnTo>
                  <a:lnTo>
                    <a:pt x="9" y="104"/>
                  </a:lnTo>
                  <a:lnTo>
                    <a:pt x="3" y="88"/>
                  </a:lnTo>
                  <a:lnTo>
                    <a:pt x="0" y="67"/>
                  </a:lnTo>
                  <a:lnTo>
                    <a:pt x="3" y="48"/>
                  </a:lnTo>
                  <a:lnTo>
                    <a:pt x="9" y="32"/>
                  </a:lnTo>
                  <a:lnTo>
                    <a:pt x="20" y="18"/>
                  </a:lnTo>
                  <a:lnTo>
                    <a:pt x="33" y="8"/>
                  </a:lnTo>
                  <a:lnTo>
                    <a:pt x="48" y="2"/>
                  </a:lnTo>
                  <a:lnTo>
                    <a:pt x="6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116" name="Rectangle 117"/>
            <p:cNvSpPr>
              <a:spLocks noChangeArrowheads="1"/>
            </p:cNvSpPr>
            <p:nvPr/>
          </p:nvSpPr>
          <p:spPr bwMode="auto">
            <a:xfrm>
              <a:off x="3519" y="1047"/>
              <a:ext cx="12" cy="95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2800"/>
            </a:p>
          </p:txBody>
        </p:sp>
        <p:sp>
          <p:nvSpPr>
            <p:cNvPr id="117" name="Freeform 118"/>
            <p:cNvSpPr>
              <a:spLocks noEditPoints="1"/>
            </p:cNvSpPr>
            <p:nvPr/>
          </p:nvSpPr>
          <p:spPr bwMode="auto">
            <a:xfrm>
              <a:off x="3579" y="1047"/>
              <a:ext cx="62" cy="97"/>
            </a:xfrm>
            <a:custGeom>
              <a:avLst/>
              <a:gdLst>
                <a:gd name="T0" fmla="*/ 3 w 125"/>
                <a:gd name="T1" fmla="*/ 5 h 194"/>
                <a:gd name="T2" fmla="*/ 3 w 125"/>
                <a:gd name="T3" fmla="*/ 5 h 194"/>
                <a:gd name="T4" fmla="*/ 2 w 125"/>
                <a:gd name="T5" fmla="*/ 6 h 194"/>
                <a:gd name="T6" fmla="*/ 1 w 125"/>
                <a:gd name="T7" fmla="*/ 6 h 194"/>
                <a:gd name="T8" fmla="*/ 1 w 125"/>
                <a:gd name="T9" fmla="*/ 6 h 194"/>
                <a:gd name="T10" fmla="*/ 1 w 125"/>
                <a:gd name="T11" fmla="*/ 6 h 194"/>
                <a:gd name="T12" fmla="*/ 1 w 125"/>
                <a:gd name="T13" fmla="*/ 7 h 194"/>
                <a:gd name="T14" fmla="*/ 1 w 125"/>
                <a:gd name="T15" fmla="*/ 9 h 194"/>
                <a:gd name="T16" fmla="*/ 1 w 125"/>
                <a:gd name="T17" fmla="*/ 9 h 194"/>
                <a:gd name="T18" fmla="*/ 1 w 125"/>
                <a:gd name="T19" fmla="*/ 10 h 194"/>
                <a:gd name="T20" fmla="*/ 1 w 125"/>
                <a:gd name="T21" fmla="*/ 10 h 194"/>
                <a:gd name="T22" fmla="*/ 2 w 125"/>
                <a:gd name="T23" fmla="*/ 11 h 194"/>
                <a:gd name="T24" fmla="*/ 3 w 125"/>
                <a:gd name="T25" fmla="*/ 11 h 194"/>
                <a:gd name="T26" fmla="*/ 3 w 125"/>
                <a:gd name="T27" fmla="*/ 11 h 194"/>
                <a:gd name="T28" fmla="*/ 4 w 125"/>
                <a:gd name="T29" fmla="*/ 11 h 194"/>
                <a:gd name="T30" fmla="*/ 5 w 125"/>
                <a:gd name="T31" fmla="*/ 11 h 194"/>
                <a:gd name="T32" fmla="*/ 5 w 125"/>
                <a:gd name="T33" fmla="*/ 10 h 194"/>
                <a:gd name="T34" fmla="*/ 6 w 125"/>
                <a:gd name="T35" fmla="*/ 9 h 194"/>
                <a:gd name="T36" fmla="*/ 6 w 125"/>
                <a:gd name="T37" fmla="*/ 7 h 194"/>
                <a:gd name="T38" fmla="*/ 6 w 125"/>
                <a:gd name="T39" fmla="*/ 6 h 194"/>
                <a:gd name="T40" fmla="*/ 5 w 125"/>
                <a:gd name="T41" fmla="*/ 6 h 194"/>
                <a:gd name="T42" fmla="*/ 5 w 125"/>
                <a:gd name="T43" fmla="*/ 6 h 194"/>
                <a:gd name="T44" fmla="*/ 4 w 125"/>
                <a:gd name="T45" fmla="*/ 5 h 194"/>
                <a:gd name="T46" fmla="*/ 3 w 125"/>
                <a:gd name="T47" fmla="*/ 5 h 194"/>
                <a:gd name="T48" fmla="*/ 0 w 125"/>
                <a:gd name="T49" fmla="*/ 0 h 194"/>
                <a:gd name="T50" fmla="*/ 1 w 125"/>
                <a:gd name="T51" fmla="*/ 0 h 194"/>
                <a:gd name="T52" fmla="*/ 1 w 125"/>
                <a:gd name="T53" fmla="*/ 6 h 194"/>
                <a:gd name="T54" fmla="*/ 1 w 125"/>
                <a:gd name="T55" fmla="*/ 6 h 194"/>
                <a:gd name="T56" fmla="*/ 2 w 125"/>
                <a:gd name="T57" fmla="*/ 5 h 194"/>
                <a:gd name="T58" fmla="*/ 2 w 125"/>
                <a:gd name="T59" fmla="*/ 5 h 194"/>
                <a:gd name="T60" fmla="*/ 3 w 125"/>
                <a:gd name="T61" fmla="*/ 3 h 194"/>
                <a:gd name="T62" fmla="*/ 4 w 125"/>
                <a:gd name="T63" fmla="*/ 3 h 194"/>
                <a:gd name="T64" fmla="*/ 5 w 125"/>
                <a:gd name="T65" fmla="*/ 3 h 194"/>
                <a:gd name="T66" fmla="*/ 6 w 125"/>
                <a:gd name="T67" fmla="*/ 5 h 194"/>
                <a:gd name="T68" fmla="*/ 6 w 125"/>
                <a:gd name="T69" fmla="*/ 5 h 194"/>
                <a:gd name="T70" fmla="*/ 7 w 125"/>
                <a:gd name="T71" fmla="*/ 6 h 194"/>
                <a:gd name="T72" fmla="*/ 7 w 125"/>
                <a:gd name="T73" fmla="*/ 6 h 194"/>
                <a:gd name="T74" fmla="*/ 7 w 125"/>
                <a:gd name="T75" fmla="*/ 7 h 194"/>
                <a:gd name="T76" fmla="*/ 7 w 125"/>
                <a:gd name="T77" fmla="*/ 9 h 194"/>
                <a:gd name="T78" fmla="*/ 7 w 125"/>
                <a:gd name="T79" fmla="*/ 10 h 194"/>
                <a:gd name="T80" fmla="*/ 6 w 125"/>
                <a:gd name="T81" fmla="*/ 11 h 194"/>
                <a:gd name="T82" fmla="*/ 6 w 125"/>
                <a:gd name="T83" fmla="*/ 12 h 194"/>
                <a:gd name="T84" fmla="*/ 5 w 125"/>
                <a:gd name="T85" fmla="*/ 12 h 194"/>
                <a:gd name="T86" fmla="*/ 4 w 125"/>
                <a:gd name="T87" fmla="*/ 12 h 194"/>
                <a:gd name="T88" fmla="*/ 4 w 125"/>
                <a:gd name="T89" fmla="*/ 12 h 194"/>
                <a:gd name="T90" fmla="*/ 3 w 125"/>
                <a:gd name="T91" fmla="*/ 12 h 194"/>
                <a:gd name="T92" fmla="*/ 2 w 125"/>
                <a:gd name="T93" fmla="*/ 12 h 194"/>
                <a:gd name="T94" fmla="*/ 1 w 125"/>
                <a:gd name="T95" fmla="*/ 12 h 194"/>
                <a:gd name="T96" fmla="*/ 1 w 125"/>
                <a:gd name="T97" fmla="*/ 11 h 194"/>
                <a:gd name="T98" fmla="*/ 1 w 125"/>
                <a:gd name="T99" fmla="*/ 11 h 194"/>
                <a:gd name="T100" fmla="*/ 1 w 125"/>
                <a:gd name="T101" fmla="*/ 12 h 194"/>
                <a:gd name="T102" fmla="*/ 0 w 125"/>
                <a:gd name="T103" fmla="*/ 12 h 194"/>
                <a:gd name="T104" fmla="*/ 0 w 125"/>
                <a:gd name="T105" fmla="*/ 11 h 194"/>
                <a:gd name="T106" fmla="*/ 0 w 125"/>
                <a:gd name="T107" fmla="*/ 10 h 194"/>
                <a:gd name="T108" fmla="*/ 0 w 125"/>
                <a:gd name="T109" fmla="*/ 0 h 194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"/>
                <a:gd name="T166" fmla="*/ 0 h 194"/>
                <a:gd name="T167" fmla="*/ 125 w 125"/>
                <a:gd name="T168" fmla="*/ 194 h 194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" h="194">
                  <a:moveTo>
                    <a:pt x="61" y="77"/>
                  </a:moveTo>
                  <a:lnTo>
                    <a:pt x="50" y="79"/>
                  </a:lnTo>
                  <a:lnTo>
                    <a:pt x="40" y="85"/>
                  </a:lnTo>
                  <a:lnTo>
                    <a:pt x="31" y="94"/>
                  </a:lnTo>
                  <a:lnTo>
                    <a:pt x="26" y="106"/>
                  </a:lnTo>
                  <a:lnTo>
                    <a:pt x="25" y="111"/>
                  </a:lnTo>
                  <a:lnTo>
                    <a:pt x="25" y="116"/>
                  </a:lnTo>
                  <a:lnTo>
                    <a:pt x="25" y="139"/>
                  </a:lnTo>
                  <a:lnTo>
                    <a:pt x="25" y="144"/>
                  </a:lnTo>
                  <a:lnTo>
                    <a:pt x="26" y="148"/>
                  </a:lnTo>
                  <a:lnTo>
                    <a:pt x="30" y="159"/>
                  </a:lnTo>
                  <a:lnTo>
                    <a:pt x="39" y="168"/>
                  </a:lnTo>
                  <a:lnTo>
                    <a:pt x="49" y="174"/>
                  </a:lnTo>
                  <a:lnTo>
                    <a:pt x="61" y="176"/>
                  </a:lnTo>
                  <a:lnTo>
                    <a:pt x="74" y="174"/>
                  </a:lnTo>
                  <a:lnTo>
                    <a:pt x="86" y="166"/>
                  </a:lnTo>
                  <a:lnTo>
                    <a:pt x="94" y="157"/>
                  </a:lnTo>
                  <a:lnTo>
                    <a:pt x="99" y="143"/>
                  </a:lnTo>
                  <a:lnTo>
                    <a:pt x="100" y="125"/>
                  </a:lnTo>
                  <a:lnTo>
                    <a:pt x="99" y="110"/>
                  </a:lnTo>
                  <a:lnTo>
                    <a:pt x="94" y="97"/>
                  </a:lnTo>
                  <a:lnTo>
                    <a:pt x="86" y="87"/>
                  </a:lnTo>
                  <a:lnTo>
                    <a:pt x="75" y="80"/>
                  </a:lnTo>
                  <a:lnTo>
                    <a:pt x="61" y="77"/>
                  </a:lnTo>
                  <a:close/>
                  <a:moveTo>
                    <a:pt x="1" y="0"/>
                  </a:moveTo>
                  <a:lnTo>
                    <a:pt x="25" y="0"/>
                  </a:lnTo>
                  <a:lnTo>
                    <a:pt x="25" y="82"/>
                  </a:lnTo>
                  <a:lnTo>
                    <a:pt x="32" y="73"/>
                  </a:lnTo>
                  <a:lnTo>
                    <a:pt x="42" y="65"/>
                  </a:lnTo>
                  <a:lnTo>
                    <a:pt x="55" y="61"/>
                  </a:lnTo>
                  <a:lnTo>
                    <a:pt x="69" y="59"/>
                  </a:lnTo>
                  <a:lnTo>
                    <a:pt x="85" y="61"/>
                  </a:lnTo>
                  <a:lnTo>
                    <a:pt x="98" y="67"/>
                  </a:lnTo>
                  <a:lnTo>
                    <a:pt x="109" y="77"/>
                  </a:lnTo>
                  <a:lnTo>
                    <a:pt x="117" y="90"/>
                  </a:lnTo>
                  <a:lnTo>
                    <a:pt x="123" y="106"/>
                  </a:lnTo>
                  <a:lnTo>
                    <a:pt x="125" y="124"/>
                  </a:lnTo>
                  <a:lnTo>
                    <a:pt x="123" y="144"/>
                  </a:lnTo>
                  <a:lnTo>
                    <a:pt x="118" y="159"/>
                  </a:lnTo>
                  <a:lnTo>
                    <a:pt x="111" y="172"/>
                  </a:lnTo>
                  <a:lnTo>
                    <a:pt x="101" y="181"/>
                  </a:lnTo>
                  <a:lnTo>
                    <a:pt x="90" y="189"/>
                  </a:lnTo>
                  <a:lnTo>
                    <a:pt x="79" y="193"/>
                  </a:lnTo>
                  <a:lnTo>
                    <a:pt x="66" y="194"/>
                  </a:lnTo>
                  <a:lnTo>
                    <a:pt x="53" y="193"/>
                  </a:lnTo>
                  <a:lnTo>
                    <a:pt x="41" y="189"/>
                  </a:lnTo>
                  <a:lnTo>
                    <a:pt x="30" y="181"/>
                  </a:lnTo>
                  <a:lnTo>
                    <a:pt x="22" y="171"/>
                  </a:lnTo>
                  <a:lnTo>
                    <a:pt x="21" y="191"/>
                  </a:lnTo>
                  <a:lnTo>
                    <a:pt x="0" y="191"/>
                  </a:lnTo>
                  <a:lnTo>
                    <a:pt x="1" y="176"/>
                  </a:lnTo>
                  <a:lnTo>
                    <a:pt x="1" y="158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118" name="Freeform 119"/>
            <p:cNvSpPr>
              <a:spLocks noEditPoints="1"/>
            </p:cNvSpPr>
            <p:nvPr/>
          </p:nvSpPr>
          <p:spPr bwMode="auto">
            <a:xfrm>
              <a:off x="2684" y="1295"/>
              <a:ext cx="71" cy="76"/>
            </a:xfrm>
            <a:custGeom>
              <a:avLst/>
              <a:gdLst>
                <a:gd name="T0" fmla="*/ 4 w 142"/>
                <a:gd name="T1" fmla="*/ 1 h 151"/>
                <a:gd name="T2" fmla="*/ 3 w 142"/>
                <a:gd name="T3" fmla="*/ 3 h 151"/>
                <a:gd name="T4" fmla="*/ 1 w 142"/>
                <a:gd name="T5" fmla="*/ 9 h 151"/>
                <a:gd name="T6" fmla="*/ 7 w 142"/>
                <a:gd name="T7" fmla="*/ 9 h 151"/>
                <a:gd name="T8" fmla="*/ 5 w 142"/>
                <a:gd name="T9" fmla="*/ 3 h 151"/>
                <a:gd name="T10" fmla="*/ 4 w 142"/>
                <a:gd name="T11" fmla="*/ 2 h 151"/>
                <a:gd name="T12" fmla="*/ 4 w 142"/>
                <a:gd name="T13" fmla="*/ 1 h 151"/>
                <a:gd name="T14" fmla="*/ 3 w 142"/>
                <a:gd name="T15" fmla="*/ 0 h 151"/>
                <a:gd name="T16" fmla="*/ 5 w 142"/>
                <a:gd name="T17" fmla="*/ 0 h 151"/>
                <a:gd name="T18" fmla="*/ 9 w 142"/>
                <a:gd name="T19" fmla="*/ 10 h 151"/>
                <a:gd name="T20" fmla="*/ 0 w 142"/>
                <a:gd name="T21" fmla="*/ 10 h 151"/>
                <a:gd name="T22" fmla="*/ 3 w 142"/>
                <a:gd name="T23" fmla="*/ 0 h 15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42"/>
                <a:gd name="T37" fmla="*/ 0 h 151"/>
                <a:gd name="T38" fmla="*/ 142 w 142"/>
                <a:gd name="T39" fmla="*/ 151 h 151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42" h="151">
                  <a:moveTo>
                    <a:pt x="69" y="16"/>
                  </a:moveTo>
                  <a:lnTo>
                    <a:pt x="60" y="44"/>
                  </a:lnTo>
                  <a:lnTo>
                    <a:pt x="28" y="133"/>
                  </a:lnTo>
                  <a:lnTo>
                    <a:pt x="112" y="133"/>
                  </a:lnTo>
                  <a:lnTo>
                    <a:pt x="80" y="47"/>
                  </a:lnTo>
                  <a:lnTo>
                    <a:pt x="73" y="29"/>
                  </a:lnTo>
                  <a:lnTo>
                    <a:pt x="69" y="16"/>
                  </a:lnTo>
                  <a:close/>
                  <a:moveTo>
                    <a:pt x="58" y="0"/>
                  </a:moveTo>
                  <a:lnTo>
                    <a:pt x="80" y="0"/>
                  </a:lnTo>
                  <a:lnTo>
                    <a:pt x="142" y="151"/>
                  </a:lnTo>
                  <a:lnTo>
                    <a:pt x="0" y="151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119" name="Freeform 120"/>
            <p:cNvSpPr>
              <a:spLocks/>
            </p:cNvSpPr>
            <p:nvPr/>
          </p:nvSpPr>
          <p:spPr bwMode="auto">
            <a:xfrm>
              <a:off x="2759" y="1315"/>
              <a:ext cx="74" cy="57"/>
            </a:xfrm>
            <a:custGeom>
              <a:avLst/>
              <a:gdLst>
                <a:gd name="T0" fmla="*/ 2 w 148"/>
                <a:gd name="T1" fmla="*/ 0 h 113"/>
                <a:gd name="T2" fmla="*/ 1 w 148"/>
                <a:gd name="T3" fmla="*/ 3 h 113"/>
                <a:gd name="T4" fmla="*/ 1 w 148"/>
                <a:gd name="T5" fmla="*/ 5 h 113"/>
                <a:gd name="T6" fmla="*/ 1 w 148"/>
                <a:gd name="T7" fmla="*/ 6 h 113"/>
                <a:gd name="T8" fmla="*/ 2 w 148"/>
                <a:gd name="T9" fmla="*/ 7 h 113"/>
                <a:gd name="T10" fmla="*/ 2 w 148"/>
                <a:gd name="T11" fmla="*/ 7 h 113"/>
                <a:gd name="T12" fmla="*/ 3 w 148"/>
                <a:gd name="T13" fmla="*/ 6 h 113"/>
                <a:gd name="T14" fmla="*/ 3 w 148"/>
                <a:gd name="T15" fmla="*/ 6 h 113"/>
                <a:gd name="T16" fmla="*/ 4 w 148"/>
                <a:gd name="T17" fmla="*/ 5 h 113"/>
                <a:gd name="T18" fmla="*/ 4 w 148"/>
                <a:gd name="T19" fmla="*/ 2 h 113"/>
                <a:gd name="T20" fmla="*/ 5 w 148"/>
                <a:gd name="T21" fmla="*/ 4 h 113"/>
                <a:gd name="T22" fmla="*/ 5 w 148"/>
                <a:gd name="T23" fmla="*/ 5 h 113"/>
                <a:gd name="T24" fmla="*/ 5 w 148"/>
                <a:gd name="T25" fmla="*/ 6 h 113"/>
                <a:gd name="T26" fmla="*/ 6 w 148"/>
                <a:gd name="T27" fmla="*/ 6 h 113"/>
                <a:gd name="T28" fmla="*/ 6 w 148"/>
                <a:gd name="T29" fmla="*/ 7 h 113"/>
                <a:gd name="T30" fmla="*/ 7 w 148"/>
                <a:gd name="T31" fmla="*/ 6 h 113"/>
                <a:gd name="T32" fmla="*/ 7 w 148"/>
                <a:gd name="T33" fmla="*/ 6 h 113"/>
                <a:gd name="T34" fmla="*/ 9 w 148"/>
                <a:gd name="T35" fmla="*/ 4 h 113"/>
                <a:gd name="T36" fmla="*/ 7 w 148"/>
                <a:gd name="T37" fmla="*/ 2 h 113"/>
                <a:gd name="T38" fmla="*/ 9 w 148"/>
                <a:gd name="T39" fmla="*/ 0 h 113"/>
                <a:gd name="T40" fmla="*/ 9 w 148"/>
                <a:gd name="T41" fmla="*/ 3 h 113"/>
                <a:gd name="T42" fmla="*/ 9 w 148"/>
                <a:gd name="T43" fmla="*/ 5 h 113"/>
                <a:gd name="T44" fmla="*/ 9 w 148"/>
                <a:gd name="T45" fmla="*/ 7 h 113"/>
                <a:gd name="T46" fmla="*/ 7 w 148"/>
                <a:gd name="T47" fmla="*/ 7 h 113"/>
                <a:gd name="T48" fmla="*/ 6 w 148"/>
                <a:gd name="T49" fmla="*/ 7 h 113"/>
                <a:gd name="T50" fmla="*/ 5 w 148"/>
                <a:gd name="T51" fmla="*/ 7 h 113"/>
                <a:gd name="T52" fmla="*/ 5 w 148"/>
                <a:gd name="T53" fmla="*/ 7 h 113"/>
                <a:gd name="T54" fmla="*/ 2 w 148"/>
                <a:gd name="T55" fmla="*/ 8 h 113"/>
                <a:gd name="T56" fmla="*/ 1 w 148"/>
                <a:gd name="T57" fmla="*/ 7 h 113"/>
                <a:gd name="T58" fmla="*/ 1 w 148"/>
                <a:gd name="T59" fmla="*/ 6 h 113"/>
                <a:gd name="T60" fmla="*/ 0 w 148"/>
                <a:gd name="T61" fmla="*/ 4 h 113"/>
                <a:gd name="T62" fmla="*/ 1 w 148"/>
                <a:gd name="T63" fmla="*/ 2 h 113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48"/>
                <a:gd name="T97" fmla="*/ 0 h 113"/>
                <a:gd name="T98" fmla="*/ 148 w 148"/>
                <a:gd name="T99" fmla="*/ 113 h 113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48" h="113">
                  <a:moveTo>
                    <a:pt x="17" y="0"/>
                  </a:moveTo>
                  <a:lnTo>
                    <a:pt x="34" y="0"/>
                  </a:lnTo>
                  <a:lnTo>
                    <a:pt x="26" y="21"/>
                  </a:lnTo>
                  <a:lnTo>
                    <a:pt x="21" y="40"/>
                  </a:lnTo>
                  <a:lnTo>
                    <a:pt x="19" y="58"/>
                  </a:lnTo>
                  <a:lnTo>
                    <a:pt x="20" y="74"/>
                  </a:lnTo>
                  <a:lnTo>
                    <a:pt x="26" y="87"/>
                  </a:lnTo>
                  <a:lnTo>
                    <a:pt x="29" y="92"/>
                  </a:lnTo>
                  <a:lnTo>
                    <a:pt x="33" y="95"/>
                  </a:lnTo>
                  <a:lnTo>
                    <a:pt x="37" y="98"/>
                  </a:lnTo>
                  <a:lnTo>
                    <a:pt x="43" y="98"/>
                  </a:lnTo>
                  <a:lnTo>
                    <a:pt x="47" y="98"/>
                  </a:lnTo>
                  <a:lnTo>
                    <a:pt x="51" y="95"/>
                  </a:lnTo>
                  <a:lnTo>
                    <a:pt x="55" y="93"/>
                  </a:lnTo>
                  <a:lnTo>
                    <a:pt x="59" y="89"/>
                  </a:lnTo>
                  <a:lnTo>
                    <a:pt x="61" y="85"/>
                  </a:lnTo>
                  <a:lnTo>
                    <a:pt x="63" y="80"/>
                  </a:lnTo>
                  <a:lnTo>
                    <a:pt x="64" y="72"/>
                  </a:lnTo>
                  <a:lnTo>
                    <a:pt x="64" y="60"/>
                  </a:lnTo>
                  <a:lnTo>
                    <a:pt x="64" y="28"/>
                  </a:lnTo>
                  <a:lnTo>
                    <a:pt x="83" y="28"/>
                  </a:lnTo>
                  <a:lnTo>
                    <a:pt x="83" y="60"/>
                  </a:lnTo>
                  <a:lnTo>
                    <a:pt x="84" y="72"/>
                  </a:lnTo>
                  <a:lnTo>
                    <a:pt x="85" y="80"/>
                  </a:lnTo>
                  <a:lnTo>
                    <a:pt x="87" y="85"/>
                  </a:lnTo>
                  <a:lnTo>
                    <a:pt x="89" y="89"/>
                  </a:lnTo>
                  <a:lnTo>
                    <a:pt x="93" y="93"/>
                  </a:lnTo>
                  <a:lnTo>
                    <a:pt x="97" y="95"/>
                  </a:lnTo>
                  <a:lnTo>
                    <a:pt x="101" y="98"/>
                  </a:lnTo>
                  <a:lnTo>
                    <a:pt x="105" y="98"/>
                  </a:lnTo>
                  <a:lnTo>
                    <a:pt x="111" y="98"/>
                  </a:lnTo>
                  <a:lnTo>
                    <a:pt x="115" y="95"/>
                  </a:lnTo>
                  <a:lnTo>
                    <a:pt x="118" y="92"/>
                  </a:lnTo>
                  <a:lnTo>
                    <a:pt x="122" y="87"/>
                  </a:lnTo>
                  <a:lnTo>
                    <a:pt x="127" y="74"/>
                  </a:lnTo>
                  <a:lnTo>
                    <a:pt x="129" y="58"/>
                  </a:lnTo>
                  <a:lnTo>
                    <a:pt x="127" y="40"/>
                  </a:lnTo>
                  <a:lnTo>
                    <a:pt x="122" y="21"/>
                  </a:lnTo>
                  <a:lnTo>
                    <a:pt x="114" y="0"/>
                  </a:lnTo>
                  <a:lnTo>
                    <a:pt x="131" y="0"/>
                  </a:lnTo>
                  <a:lnTo>
                    <a:pt x="141" y="19"/>
                  </a:lnTo>
                  <a:lnTo>
                    <a:pt x="146" y="38"/>
                  </a:lnTo>
                  <a:lnTo>
                    <a:pt x="148" y="57"/>
                  </a:lnTo>
                  <a:lnTo>
                    <a:pt x="146" y="73"/>
                  </a:lnTo>
                  <a:lnTo>
                    <a:pt x="143" y="87"/>
                  </a:lnTo>
                  <a:lnTo>
                    <a:pt x="136" y="99"/>
                  </a:lnTo>
                  <a:lnTo>
                    <a:pt x="128" y="106"/>
                  </a:lnTo>
                  <a:lnTo>
                    <a:pt x="118" y="110"/>
                  </a:lnTo>
                  <a:lnTo>
                    <a:pt x="107" y="113"/>
                  </a:lnTo>
                  <a:lnTo>
                    <a:pt x="97" y="110"/>
                  </a:lnTo>
                  <a:lnTo>
                    <a:pt x="87" y="106"/>
                  </a:lnTo>
                  <a:lnTo>
                    <a:pt x="79" y="99"/>
                  </a:lnTo>
                  <a:lnTo>
                    <a:pt x="74" y="88"/>
                  </a:lnTo>
                  <a:lnTo>
                    <a:pt x="65" y="102"/>
                  </a:lnTo>
                  <a:lnTo>
                    <a:pt x="55" y="109"/>
                  </a:lnTo>
                  <a:lnTo>
                    <a:pt x="41" y="113"/>
                  </a:lnTo>
                  <a:lnTo>
                    <a:pt x="29" y="110"/>
                  </a:lnTo>
                  <a:lnTo>
                    <a:pt x="19" y="106"/>
                  </a:lnTo>
                  <a:lnTo>
                    <a:pt x="11" y="98"/>
                  </a:lnTo>
                  <a:lnTo>
                    <a:pt x="5" y="86"/>
                  </a:lnTo>
                  <a:lnTo>
                    <a:pt x="1" y="73"/>
                  </a:lnTo>
                  <a:lnTo>
                    <a:pt x="0" y="57"/>
                  </a:lnTo>
                  <a:lnTo>
                    <a:pt x="2" y="38"/>
                  </a:lnTo>
                  <a:lnTo>
                    <a:pt x="7" y="19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120" name="Freeform 121"/>
            <p:cNvSpPr>
              <a:spLocks noEditPoints="1"/>
            </p:cNvSpPr>
            <p:nvPr/>
          </p:nvSpPr>
          <p:spPr bwMode="auto">
            <a:xfrm>
              <a:off x="2839" y="1345"/>
              <a:ext cx="30" cy="36"/>
            </a:xfrm>
            <a:custGeom>
              <a:avLst/>
              <a:gdLst>
                <a:gd name="T0" fmla="*/ 2 w 60"/>
                <a:gd name="T1" fmla="*/ 1 h 71"/>
                <a:gd name="T2" fmla="*/ 2 w 60"/>
                <a:gd name="T3" fmla="*/ 1 h 71"/>
                <a:gd name="T4" fmla="*/ 2 w 60"/>
                <a:gd name="T5" fmla="*/ 2 h 71"/>
                <a:gd name="T6" fmla="*/ 2 w 60"/>
                <a:gd name="T7" fmla="*/ 3 h 71"/>
                <a:gd name="T8" fmla="*/ 3 w 60"/>
                <a:gd name="T9" fmla="*/ 3 h 71"/>
                <a:gd name="T10" fmla="*/ 3 w 60"/>
                <a:gd name="T11" fmla="*/ 2 h 71"/>
                <a:gd name="T12" fmla="*/ 2 w 60"/>
                <a:gd name="T13" fmla="*/ 1 h 71"/>
                <a:gd name="T14" fmla="*/ 2 w 60"/>
                <a:gd name="T15" fmla="*/ 1 h 71"/>
                <a:gd name="T16" fmla="*/ 2 w 60"/>
                <a:gd name="T17" fmla="*/ 1 h 71"/>
                <a:gd name="T18" fmla="*/ 2 w 60"/>
                <a:gd name="T19" fmla="*/ 0 h 71"/>
                <a:gd name="T20" fmla="*/ 3 w 60"/>
                <a:gd name="T21" fmla="*/ 0 h 71"/>
                <a:gd name="T22" fmla="*/ 4 w 60"/>
                <a:gd name="T23" fmla="*/ 5 h 71"/>
                <a:gd name="T24" fmla="*/ 4 w 60"/>
                <a:gd name="T25" fmla="*/ 5 h 71"/>
                <a:gd name="T26" fmla="*/ 3 w 60"/>
                <a:gd name="T27" fmla="*/ 4 h 71"/>
                <a:gd name="T28" fmla="*/ 2 w 60"/>
                <a:gd name="T29" fmla="*/ 4 h 71"/>
                <a:gd name="T30" fmla="*/ 1 w 60"/>
                <a:gd name="T31" fmla="*/ 5 h 71"/>
                <a:gd name="T32" fmla="*/ 0 w 60"/>
                <a:gd name="T33" fmla="*/ 5 h 71"/>
                <a:gd name="T34" fmla="*/ 2 w 60"/>
                <a:gd name="T35" fmla="*/ 0 h 7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0"/>
                <a:gd name="T55" fmla="*/ 0 h 71"/>
                <a:gd name="T56" fmla="*/ 60 w 60"/>
                <a:gd name="T57" fmla="*/ 71 h 71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0" h="71">
                  <a:moveTo>
                    <a:pt x="30" y="8"/>
                  </a:moveTo>
                  <a:lnTo>
                    <a:pt x="28" y="15"/>
                  </a:lnTo>
                  <a:lnTo>
                    <a:pt x="26" y="21"/>
                  </a:lnTo>
                  <a:lnTo>
                    <a:pt x="19" y="42"/>
                  </a:lnTo>
                  <a:lnTo>
                    <a:pt x="41" y="42"/>
                  </a:lnTo>
                  <a:lnTo>
                    <a:pt x="33" y="21"/>
                  </a:lnTo>
                  <a:lnTo>
                    <a:pt x="31" y="14"/>
                  </a:lnTo>
                  <a:lnTo>
                    <a:pt x="30" y="8"/>
                  </a:lnTo>
                  <a:close/>
                  <a:moveTo>
                    <a:pt x="25" y="0"/>
                  </a:moveTo>
                  <a:lnTo>
                    <a:pt x="36" y="0"/>
                  </a:lnTo>
                  <a:lnTo>
                    <a:pt x="60" y="71"/>
                  </a:lnTo>
                  <a:lnTo>
                    <a:pt x="51" y="71"/>
                  </a:lnTo>
                  <a:lnTo>
                    <a:pt x="43" y="49"/>
                  </a:lnTo>
                  <a:lnTo>
                    <a:pt x="17" y="49"/>
                  </a:lnTo>
                  <a:lnTo>
                    <a:pt x="10" y="71"/>
                  </a:lnTo>
                  <a:lnTo>
                    <a:pt x="0" y="71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121" name="Freeform 122"/>
            <p:cNvSpPr>
              <a:spLocks noEditPoints="1"/>
            </p:cNvSpPr>
            <p:nvPr/>
          </p:nvSpPr>
          <p:spPr bwMode="auto">
            <a:xfrm>
              <a:off x="3382" y="1289"/>
              <a:ext cx="71" cy="76"/>
            </a:xfrm>
            <a:custGeom>
              <a:avLst/>
              <a:gdLst>
                <a:gd name="T0" fmla="*/ 4 w 142"/>
                <a:gd name="T1" fmla="*/ 1 h 153"/>
                <a:gd name="T2" fmla="*/ 3 w 142"/>
                <a:gd name="T3" fmla="*/ 2 h 153"/>
                <a:gd name="T4" fmla="*/ 1 w 142"/>
                <a:gd name="T5" fmla="*/ 8 h 153"/>
                <a:gd name="T6" fmla="*/ 7 w 142"/>
                <a:gd name="T7" fmla="*/ 8 h 153"/>
                <a:gd name="T8" fmla="*/ 5 w 142"/>
                <a:gd name="T9" fmla="*/ 3 h 153"/>
                <a:gd name="T10" fmla="*/ 4 w 142"/>
                <a:gd name="T11" fmla="*/ 1 h 153"/>
                <a:gd name="T12" fmla="*/ 4 w 142"/>
                <a:gd name="T13" fmla="*/ 1 h 153"/>
                <a:gd name="T14" fmla="*/ 3 w 142"/>
                <a:gd name="T15" fmla="*/ 0 h 153"/>
                <a:gd name="T16" fmla="*/ 5 w 142"/>
                <a:gd name="T17" fmla="*/ 0 h 153"/>
                <a:gd name="T18" fmla="*/ 9 w 142"/>
                <a:gd name="T19" fmla="*/ 9 h 153"/>
                <a:gd name="T20" fmla="*/ 0 w 142"/>
                <a:gd name="T21" fmla="*/ 9 h 153"/>
                <a:gd name="T22" fmla="*/ 3 w 142"/>
                <a:gd name="T23" fmla="*/ 0 h 15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42"/>
                <a:gd name="T37" fmla="*/ 0 h 153"/>
                <a:gd name="T38" fmla="*/ 142 w 142"/>
                <a:gd name="T39" fmla="*/ 153 h 153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42" h="153">
                  <a:moveTo>
                    <a:pt x="69" y="17"/>
                  </a:moveTo>
                  <a:lnTo>
                    <a:pt x="60" y="45"/>
                  </a:lnTo>
                  <a:lnTo>
                    <a:pt x="28" y="134"/>
                  </a:lnTo>
                  <a:lnTo>
                    <a:pt x="112" y="134"/>
                  </a:lnTo>
                  <a:lnTo>
                    <a:pt x="80" y="48"/>
                  </a:lnTo>
                  <a:lnTo>
                    <a:pt x="73" y="30"/>
                  </a:lnTo>
                  <a:lnTo>
                    <a:pt x="69" y="17"/>
                  </a:lnTo>
                  <a:close/>
                  <a:moveTo>
                    <a:pt x="58" y="0"/>
                  </a:moveTo>
                  <a:lnTo>
                    <a:pt x="80" y="0"/>
                  </a:lnTo>
                  <a:lnTo>
                    <a:pt x="142" y="153"/>
                  </a:lnTo>
                  <a:lnTo>
                    <a:pt x="0" y="153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122" name="Freeform 123"/>
            <p:cNvSpPr>
              <a:spLocks/>
            </p:cNvSpPr>
            <p:nvPr/>
          </p:nvSpPr>
          <p:spPr bwMode="auto">
            <a:xfrm>
              <a:off x="3457" y="1310"/>
              <a:ext cx="75" cy="56"/>
            </a:xfrm>
            <a:custGeom>
              <a:avLst/>
              <a:gdLst>
                <a:gd name="T0" fmla="*/ 3 w 148"/>
                <a:gd name="T1" fmla="*/ 0 h 113"/>
                <a:gd name="T2" fmla="*/ 2 w 148"/>
                <a:gd name="T3" fmla="*/ 2 h 113"/>
                <a:gd name="T4" fmla="*/ 2 w 148"/>
                <a:gd name="T5" fmla="*/ 4 h 113"/>
                <a:gd name="T6" fmla="*/ 2 w 148"/>
                <a:gd name="T7" fmla="*/ 5 h 113"/>
                <a:gd name="T8" fmla="*/ 3 w 148"/>
                <a:gd name="T9" fmla="*/ 6 h 113"/>
                <a:gd name="T10" fmla="*/ 3 w 148"/>
                <a:gd name="T11" fmla="*/ 6 h 113"/>
                <a:gd name="T12" fmla="*/ 4 w 148"/>
                <a:gd name="T13" fmla="*/ 5 h 113"/>
                <a:gd name="T14" fmla="*/ 4 w 148"/>
                <a:gd name="T15" fmla="*/ 5 h 113"/>
                <a:gd name="T16" fmla="*/ 4 w 148"/>
                <a:gd name="T17" fmla="*/ 4 h 113"/>
                <a:gd name="T18" fmla="*/ 4 w 148"/>
                <a:gd name="T19" fmla="*/ 1 h 113"/>
                <a:gd name="T20" fmla="*/ 6 w 148"/>
                <a:gd name="T21" fmla="*/ 3 h 113"/>
                <a:gd name="T22" fmla="*/ 6 w 148"/>
                <a:gd name="T23" fmla="*/ 5 h 113"/>
                <a:gd name="T24" fmla="*/ 6 w 148"/>
                <a:gd name="T25" fmla="*/ 5 h 113"/>
                <a:gd name="T26" fmla="*/ 7 w 148"/>
                <a:gd name="T27" fmla="*/ 6 h 113"/>
                <a:gd name="T28" fmla="*/ 7 w 148"/>
                <a:gd name="T29" fmla="*/ 6 h 113"/>
                <a:gd name="T30" fmla="*/ 8 w 148"/>
                <a:gd name="T31" fmla="*/ 6 h 113"/>
                <a:gd name="T32" fmla="*/ 8 w 148"/>
                <a:gd name="T33" fmla="*/ 5 h 113"/>
                <a:gd name="T34" fmla="*/ 9 w 148"/>
                <a:gd name="T35" fmla="*/ 3 h 113"/>
                <a:gd name="T36" fmla="*/ 8 w 148"/>
                <a:gd name="T37" fmla="*/ 1 h 113"/>
                <a:gd name="T38" fmla="*/ 9 w 148"/>
                <a:gd name="T39" fmla="*/ 0 h 113"/>
                <a:gd name="T40" fmla="*/ 10 w 148"/>
                <a:gd name="T41" fmla="*/ 2 h 113"/>
                <a:gd name="T42" fmla="*/ 10 w 148"/>
                <a:gd name="T43" fmla="*/ 4 h 113"/>
                <a:gd name="T44" fmla="*/ 9 w 148"/>
                <a:gd name="T45" fmla="*/ 6 h 113"/>
                <a:gd name="T46" fmla="*/ 8 w 148"/>
                <a:gd name="T47" fmla="*/ 6 h 113"/>
                <a:gd name="T48" fmla="*/ 7 w 148"/>
                <a:gd name="T49" fmla="*/ 6 h 113"/>
                <a:gd name="T50" fmla="*/ 6 w 148"/>
                <a:gd name="T51" fmla="*/ 6 h 113"/>
                <a:gd name="T52" fmla="*/ 5 w 148"/>
                <a:gd name="T53" fmla="*/ 6 h 113"/>
                <a:gd name="T54" fmla="*/ 3 w 148"/>
                <a:gd name="T55" fmla="*/ 7 h 113"/>
                <a:gd name="T56" fmla="*/ 2 w 148"/>
                <a:gd name="T57" fmla="*/ 6 h 113"/>
                <a:gd name="T58" fmla="*/ 1 w 148"/>
                <a:gd name="T59" fmla="*/ 5 h 113"/>
                <a:gd name="T60" fmla="*/ 0 w 148"/>
                <a:gd name="T61" fmla="*/ 3 h 113"/>
                <a:gd name="T62" fmla="*/ 1 w 148"/>
                <a:gd name="T63" fmla="*/ 1 h 113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48"/>
                <a:gd name="T97" fmla="*/ 0 h 113"/>
                <a:gd name="T98" fmla="*/ 148 w 148"/>
                <a:gd name="T99" fmla="*/ 113 h 113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48" h="113">
                  <a:moveTo>
                    <a:pt x="17" y="0"/>
                  </a:moveTo>
                  <a:lnTo>
                    <a:pt x="34" y="0"/>
                  </a:lnTo>
                  <a:lnTo>
                    <a:pt x="26" y="21"/>
                  </a:lnTo>
                  <a:lnTo>
                    <a:pt x="20" y="41"/>
                  </a:lnTo>
                  <a:lnTo>
                    <a:pt x="19" y="58"/>
                  </a:lnTo>
                  <a:lnTo>
                    <a:pt x="20" y="74"/>
                  </a:lnTo>
                  <a:lnTo>
                    <a:pt x="26" y="87"/>
                  </a:lnTo>
                  <a:lnTo>
                    <a:pt x="29" y="91"/>
                  </a:lnTo>
                  <a:lnTo>
                    <a:pt x="33" y="96"/>
                  </a:lnTo>
                  <a:lnTo>
                    <a:pt x="38" y="98"/>
                  </a:lnTo>
                  <a:lnTo>
                    <a:pt x="43" y="98"/>
                  </a:lnTo>
                  <a:lnTo>
                    <a:pt x="47" y="98"/>
                  </a:lnTo>
                  <a:lnTo>
                    <a:pt x="52" y="96"/>
                  </a:lnTo>
                  <a:lnTo>
                    <a:pt x="55" y="92"/>
                  </a:lnTo>
                  <a:lnTo>
                    <a:pt x="59" y="89"/>
                  </a:lnTo>
                  <a:lnTo>
                    <a:pt x="61" y="85"/>
                  </a:lnTo>
                  <a:lnTo>
                    <a:pt x="63" y="81"/>
                  </a:lnTo>
                  <a:lnTo>
                    <a:pt x="64" y="72"/>
                  </a:lnTo>
                  <a:lnTo>
                    <a:pt x="64" y="60"/>
                  </a:lnTo>
                  <a:lnTo>
                    <a:pt x="64" y="28"/>
                  </a:lnTo>
                  <a:lnTo>
                    <a:pt x="83" y="28"/>
                  </a:lnTo>
                  <a:lnTo>
                    <a:pt x="83" y="60"/>
                  </a:lnTo>
                  <a:lnTo>
                    <a:pt x="84" y="72"/>
                  </a:lnTo>
                  <a:lnTo>
                    <a:pt x="85" y="81"/>
                  </a:lnTo>
                  <a:lnTo>
                    <a:pt x="87" y="85"/>
                  </a:lnTo>
                  <a:lnTo>
                    <a:pt x="89" y="89"/>
                  </a:lnTo>
                  <a:lnTo>
                    <a:pt x="94" y="92"/>
                  </a:lnTo>
                  <a:lnTo>
                    <a:pt x="97" y="96"/>
                  </a:lnTo>
                  <a:lnTo>
                    <a:pt x="101" y="98"/>
                  </a:lnTo>
                  <a:lnTo>
                    <a:pt x="105" y="98"/>
                  </a:lnTo>
                  <a:lnTo>
                    <a:pt x="111" y="98"/>
                  </a:lnTo>
                  <a:lnTo>
                    <a:pt x="115" y="96"/>
                  </a:lnTo>
                  <a:lnTo>
                    <a:pt x="118" y="91"/>
                  </a:lnTo>
                  <a:lnTo>
                    <a:pt x="123" y="87"/>
                  </a:lnTo>
                  <a:lnTo>
                    <a:pt x="127" y="74"/>
                  </a:lnTo>
                  <a:lnTo>
                    <a:pt x="129" y="58"/>
                  </a:lnTo>
                  <a:lnTo>
                    <a:pt x="127" y="41"/>
                  </a:lnTo>
                  <a:lnTo>
                    <a:pt x="123" y="21"/>
                  </a:lnTo>
                  <a:lnTo>
                    <a:pt x="114" y="0"/>
                  </a:lnTo>
                  <a:lnTo>
                    <a:pt x="131" y="0"/>
                  </a:lnTo>
                  <a:lnTo>
                    <a:pt x="141" y="19"/>
                  </a:lnTo>
                  <a:lnTo>
                    <a:pt x="146" y="39"/>
                  </a:lnTo>
                  <a:lnTo>
                    <a:pt x="148" y="57"/>
                  </a:lnTo>
                  <a:lnTo>
                    <a:pt x="146" y="73"/>
                  </a:lnTo>
                  <a:lnTo>
                    <a:pt x="143" y="87"/>
                  </a:lnTo>
                  <a:lnTo>
                    <a:pt x="137" y="99"/>
                  </a:lnTo>
                  <a:lnTo>
                    <a:pt x="128" y="106"/>
                  </a:lnTo>
                  <a:lnTo>
                    <a:pt x="118" y="111"/>
                  </a:lnTo>
                  <a:lnTo>
                    <a:pt x="108" y="113"/>
                  </a:lnTo>
                  <a:lnTo>
                    <a:pt x="97" y="111"/>
                  </a:lnTo>
                  <a:lnTo>
                    <a:pt x="87" y="106"/>
                  </a:lnTo>
                  <a:lnTo>
                    <a:pt x="80" y="99"/>
                  </a:lnTo>
                  <a:lnTo>
                    <a:pt x="74" y="88"/>
                  </a:lnTo>
                  <a:lnTo>
                    <a:pt x="66" y="101"/>
                  </a:lnTo>
                  <a:lnTo>
                    <a:pt x="55" y="110"/>
                  </a:lnTo>
                  <a:lnTo>
                    <a:pt x="41" y="113"/>
                  </a:lnTo>
                  <a:lnTo>
                    <a:pt x="29" y="111"/>
                  </a:lnTo>
                  <a:lnTo>
                    <a:pt x="19" y="106"/>
                  </a:lnTo>
                  <a:lnTo>
                    <a:pt x="11" y="98"/>
                  </a:lnTo>
                  <a:lnTo>
                    <a:pt x="5" y="86"/>
                  </a:lnTo>
                  <a:lnTo>
                    <a:pt x="1" y="73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7" y="19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123" name="Freeform 124"/>
            <p:cNvSpPr>
              <a:spLocks noEditPoints="1"/>
            </p:cNvSpPr>
            <p:nvPr/>
          </p:nvSpPr>
          <p:spPr bwMode="auto">
            <a:xfrm>
              <a:off x="3540" y="1339"/>
              <a:ext cx="22" cy="37"/>
            </a:xfrm>
            <a:custGeom>
              <a:avLst/>
              <a:gdLst>
                <a:gd name="T0" fmla="*/ 0 w 45"/>
                <a:gd name="T1" fmla="*/ 3 h 73"/>
                <a:gd name="T2" fmla="*/ 0 w 45"/>
                <a:gd name="T3" fmla="*/ 5 h 73"/>
                <a:gd name="T4" fmla="*/ 0 w 45"/>
                <a:gd name="T5" fmla="*/ 5 h 73"/>
                <a:gd name="T6" fmla="*/ 1 w 45"/>
                <a:gd name="T7" fmla="*/ 5 h 73"/>
                <a:gd name="T8" fmla="*/ 1 w 45"/>
                <a:gd name="T9" fmla="*/ 5 h 73"/>
                <a:gd name="T10" fmla="*/ 1 w 45"/>
                <a:gd name="T11" fmla="*/ 4 h 73"/>
                <a:gd name="T12" fmla="*/ 2 w 45"/>
                <a:gd name="T13" fmla="*/ 4 h 73"/>
                <a:gd name="T14" fmla="*/ 2 w 45"/>
                <a:gd name="T15" fmla="*/ 4 h 73"/>
                <a:gd name="T16" fmla="*/ 2 w 45"/>
                <a:gd name="T17" fmla="*/ 3 h 73"/>
                <a:gd name="T18" fmla="*/ 1 w 45"/>
                <a:gd name="T19" fmla="*/ 3 h 73"/>
                <a:gd name="T20" fmla="*/ 1 w 45"/>
                <a:gd name="T21" fmla="*/ 3 h 73"/>
                <a:gd name="T22" fmla="*/ 1 w 45"/>
                <a:gd name="T23" fmla="*/ 3 h 73"/>
                <a:gd name="T24" fmla="*/ 0 w 45"/>
                <a:gd name="T25" fmla="*/ 3 h 73"/>
                <a:gd name="T26" fmla="*/ 1 w 45"/>
                <a:gd name="T27" fmla="*/ 1 h 73"/>
                <a:gd name="T28" fmla="*/ 0 w 45"/>
                <a:gd name="T29" fmla="*/ 1 h 73"/>
                <a:gd name="T30" fmla="*/ 0 w 45"/>
                <a:gd name="T31" fmla="*/ 1 h 73"/>
                <a:gd name="T32" fmla="*/ 0 w 45"/>
                <a:gd name="T33" fmla="*/ 1 h 73"/>
                <a:gd name="T34" fmla="*/ 0 w 45"/>
                <a:gd name="T35" fmla="*/ 2 h 73"/>
                <a:gd name="T36" fmla="*/ 1 w 45"/>
                <a:gd name="T37" fmla="*/ 2 h 73"/>
                <a:gd name="T38" fmla="*/ 1 w 45"/>
                <a:gd name="T39" fmla="*/ 2 h 73"/>
                <a:gd name="T40" fmla="*/ 1 w 45"/>
                <a:gd name="T41" fmla="*/ 2 h 73"/>
                <a:gd name="T42" fmla="*/ 1 w 45"/>
                <a:gd name="T43" fmla="*/ 2 h 73"/>
                <a:gd name="T44" fmla="*/ 1 w 45"/>
                <a:gd name="T45" fmla="*/ 2 h 73"/>
                <a:gd name="T46" fmla="*/ 2 w 45"/>
                <a:gd name="T47" fmla="*/ 2 h 73"/>
                <a:gd name="T48" fmla="*/ 2 w 45"/>
                <a:gd name="T49" fmla="*/ 2 h 73"/>
                <a:gd name="T50" fmla="*/ 2 w 45"/>
                <a:gd name="T51" fmla="*/ 1 h 73"/>
                <a:gd name="T52" fmla="*/ 1 w 45"/>
                <a:gd name="T53" fmla="*/ 1 h 73"/>
                <a:gd name="T54" fmla="*/ 1 w 45"/>
                <a:gd name="T55" fmla="*/ 1 h 73"/>
                <a:gd name="T56" fmla="*/ 1 w 45"/>
                <a:gd name="T57" fmla="*/ 1 h 73"/>
                <a:gd name="T58" fmla="*/ 1 w 45"/>
                <a:gd name="T59" fmla="*/ 1 h 73"/>
                <a:gd name="T60" fmla="*/ 1 w 45"/>
                <a:gd name="T61" fmla="*/ 1 h 73"/>
                <a:gd name="T62" fmla="*/ 1 w 45"/>
                <a:gd name="T63" fmla="*/ 0 h 73"/>
                <a:gd name="T64" fmla="*/ 1 w 45"/>
                <a:gd name="T65" fmla="*/ 1 h 73"/>
                <a:gd name="T66" fmla="*/ 2 w 45"/>
                <a:gd name="T67" fmla="*/ 1 h 73"/>
                <a:gd name="T68" fmla="*/ 2 w 45"/>
                <a:gd name="T69" fmla="*/ 1 h 73"/>
                <a:gd name="T70" fmla="*/ 2 w 45"/>
                <a:gd name="T71" fmla="*/ 1 h 73"/>
                <a:gd name="T72" fmla="*/ 2 w 45"/>
                <a:gd name="T73" fmla="*/ 1 h 73"/>
                <a:gd name="T74" fmla="*/ 2 w 45"/>
                <a:gd name="T75" fmla="*/ 2 h 73"/>
                <a:gd name="T76" fmla="*/ 2 w 45"/>
                <a:gd name="T77" fmla="*/ 2 h 73"/>
                <a:gd name="T78" fmla="*/ 2 w 45"/>
                <a:gd name="T79" fmla="*/ 2 h 73"/>
                <a:gd name="T80" fmla="*/ 2 w 45"/>
                <a:gd name="T81" fmla="*/ 2 h 73"/>
                <a:gd name="T82" fmla="*/ 2 w 45"/>
                <a:gd name="T83" fmla="*/ 2 h 73"/>
                <a:gd name="T84" fmla="*/ 1 w 45"/>
                <a:gd name="T85" fmla="*/ 3 h 73"/>
                <a:gd name="T86" fmla="*/ 1 w 45"/>
                <a:gd name="T87" fmla="*/ 3 h 73"/>
                <a:gd name="T88" fmla="*/ 2 w 45"/>
                <a:gd name="T89" fmla="*/ 3 h 73"/>
                <a:gd name="T90" fmla="*/ 2 w 45"/>
                <a:gd name="T91" fmla="*/ 3 h 73"/>
                <a:gd name="T92" fmla="*/ 2 w 45"/>
                <a:gd name="T93" fmla="*/ 3 h 73"/>
                <a:gd name="T94" fmla="*/ 2 w 45"/>
                <a:gd name="T95" fmla="*/ 4 h 73"/>
                <a:gd name="T96" fmla="*/ 2 w 45"/>
                <a:gd name="T97" fmla="*/ 4 h 73"/>
                <a:gd name="T98" fmla="*/ 2 w 45"/>
                <a:gd name="T99" fmla="*/ 4 h 73"/>
                <a:gd name="T100" fmla="*/ 2 w 45"/>
                <a:gd name="T101" fmla="*/ 4 h 73"/>
                <a:gd name="T102" fmla="*/ 2 w 45"/>
                <a:gd name="T103" fmla="*/ 5 h 73"/>
                <a:gd name="T104" fmla="*/ 1 w 45"/>
                <a:gd name="T105" fmla="*/ 5 h 73"/>
                <a:gd name="T106" fmla="*/ 0 w 45"/>
                <a:gd name="T107" fmla="*/ 5 h 73"/>
                <a:gd name="T108" fmla="*/ 0 w 45"/>
                <a:gd name="T109" fmla="*/ 5 h 73"/>
                <a:gd name="T110" fmla="*/ 0 w 45"/>
                <a:gd name="T111" fmla="*/ 5 h 73"/>
                <a:gd name="T112" fmla="*/ 0 w 45"/>
                <a:gd name="T113" fmla="*/ 5 h 73"/>
                <a:gd name="T114" fmla="*/ 0 w 45"/>
                <a:gd name="T115" fmla="*/ 1 h 73"/>
                <a:gd name="T116" fmla="*/ 0 w 45"/>
                <a:gd name="T117" fmla="*/ 1 h 73"/>
                <a:gd name="T118" fmla="*/ 0 w 45"/>
                <a:gd name="T119" fmla="*/ 1 h 73"/>
                <a:gd name="T120" fmla="*/ 1 w 45"/>
                <a:gd name="T121" fmla="*/ 0 h 73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45"/>
                <a:gd name="T184" fmla="*/ 0 h 73"/>
                <a:gd name="T185" fmla="*/ 45 w 45"/>
                <a:gd name="T186" fmla="*/ 73 h 73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45" h="73">
                  <a:moveTo>
                    <a:pt x="9" y="38"/>
                  </a:moveTo>
                  <a:lnTo>
                    <a:pt x="9" y="66"/>
                  </a:lnTo>
                  <a:lnTo>
                    <a:pt x="12" y="66"/>
                  </a:lnTo>
                  <a:lnTo>
                    <a:pt x="17" y="66"/>
                  </a:lnTo>
                  <a:lnTo>
                    <a:pt x="24" y="66"/>
                  </a:lnTo>
                  <a:lnTo>
                    <a:pt x="30" y="62"/>
                  </a:lnTo>
                  <a:lnTo>
                    <a:pt x="34" y="58"/>
                  </a:lnTo>
                  <a:lnTo>
                    <a:pt x="35" y="52"/>
                  </a:lnTo>
                  <a:lnTo>
                    <a:pt x="34" y="45"/>
                  </a:lnTo>
                  <a:lnTo>
                    <a:pt x="30" y="42"/>
                  </a:lnTo>
                  <a:lnTo>
                    <a:pt x="24" y="39"/>
                  </a:lnTo>
                  <a:lnTo>
                    <a:pt x="17" y="38"/>
                  </a:lnTo>
                  <a:lnTo>
                    <a:pt x="9" y="38"/>
                  </a:lnTo>
                  <a:close/>
                  <a:moveTo>
                    <a:pt x="18" y="8"/>
                  </a:moveTo>
                  <a:lnTo>
                    <a:pt x="14" y="8"/>
                  </a:lnTo>
                  <a:lnTo>
                    <a:pt x="11" y="8"/>
                  </a:lnTo>
                  <a:lnTo>
                    <a:pt x="9" y="9"/>
                  </a:lnTo>
                  <a:lnTo>
                    <a:pt x="9" y="31"/>
                  </a:lnTo>
                  <a:lnTo>
                    <a:pt x="18" y="31"/>
                  </a:lnTo>
                  <a:lnTo>
                    <a:pt x="22" y="31"/>
                  </a:lnTo>
                  <a:lnTo>
                    <a:pt x="25" y="30"/>
                  </a:lnTo>
                  <a:lnTo>
                    <a:pt x="29" y="28"/>
                  </a:lnTo>
                  <a:lnTo>
                    <a:pt x="31" y="26"/>
                  </a:lnTo>
                  <a:lnTo>
                    <a:pt x="33" y="23"/>
                  </a:lnTo>
                  <a:lnTo>
                    <a:pt x="33" y="19"/>
                  </a:lnTo>
                  <a:lnTo>
                    <a:pt x="33" y="15"/>
                  </a:lnTo>
                  <a:lnTo>
                    <a:pt x="31" y="13"/>
                  </a:lnTo>
                  <a:lnTo>
                    <a:pt x="29" y="11"/>
                  </a:lnTo>
                  <a:lnTo>
                    <a:pt x="25" y="9"/>
                  </a:lnTo>
                  <a:lnTo>
                    <a:pt x="22" y="8"/>
                  </a:lnTo>
                  <a:lnTo>
                    <a:pt x="18" y="8"/>
                  </a:lnTo>
                  <a:close/>
                  <a:moveTo>
                    <a:pt x="17" y="0"/>
                  </a:moveTo>
                  <a:lnTo>
                    <a:pt x="29" y="2"/>
                  </a:lnTo>
                  <a:lnTo>
                    <a:pt x="36" y="5"/>
                  </a:lnTo>
                  <a:lnTo>
                    <a:pt x="38" y="8"/>
                  </a:lnTo>
                  <a:lnTo>
                    <a:pt x="40" y="11"/>
                  </a:lnTo>
                  <a:lnTo>
                    <a:pt x="42" y="14"/>
                  </a:lnTo>
                  <a:lnTo>
                    <a:pt x="43" y="18"/>
                  </a:lnTo>
                  <a:lnTo>
                    <a:pt x="42" y="23"/>
                  </a:lnTo>
                  <a:lnTo>
                    <a:pt x="40" y="26"/>
                  </a:lnTo>
                  <a:lnTo>
                    <a:pt x="37" y="29"/>
                  </a:lnTo>
                  <a:lnTo>
                    <a:pt x="34" y="32"/>
                  </a:lnTo>
                  <a:lnTo>
                    <a:pt x="31" y="34"/>
                  </a:lnTo>
                  <a:lnTo>
                    <a:pt x="35" y="37"/>
                  </a:lnTo>
                  <a:lnTo>
                    <a:pt x="40" y="40"/>
                  </a:lnTo>
                  <a:lnTo>
                    <a:pt x="44" y="45"/>
                  </a:lnTo>
                  <a:lnTo>
                    <a:pt x="45" y="52"/>
                  </a:lnTo>
                  <a:lnTo>
                    <a:pt x="45" y="56"/>
                  </a:lnTo>
                  <a:lnTo>
                    <a:pt x="44" y="60"/>
                  </a:lnTo>
                  <a:lnTo>
                    <a:pt x="42" y="64"/>
                  </a:lnTo>
                  <a:lnTo>
                    <a:pt x="39" y="67"/>
                  </a:lnTo>
                  <a:lnTo>
                    <a:pt x="29" y="71"/>
                  </a:lnTo>
                  <a:lnTo>
                    <a:pt x="15" y="73"/>
                  </a:lnTo>
                  <a:lnTo>
                    <a:pt x="8" y="73"/>
                  </a:lnTo>
                  <a:lnTo>
                    <a:pt x="4" y="72"/>
                  </a:lnTo>
                  <a:lnTo>
                    <a:pt x="0" y="72"/>
                  </a:lnTo>
                  <a:lnTo>
                    <a:pt x="0" y="2"/>
                  </a:lnTo>
                  <a:lnTo>
                    <a:pt x="5" y="1"/>
                  </a:lnTo>
                  <a:lnTo>
                    <a:pt x="10" y="1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</p:grpSp>
      <p:sp>
        <p:nvSpPr>
          <p:cNvPr id="124" name="Rechteck 123"/>
          <p:cNvSpPr/>
          <p:nvPr/>
        </p:nvSpPr>
        <p:spPr bwMode="auto">
          <a:xfrm>
            <a:off x="2711624" y="2123246"/>
            <a:ext cx="3285809" cy="1120872"/>
          </a:xfrm>
          <a:prstGeom prst="rect">
            <a:avLst/>
          </a:prstGeom>
          <a:noFill/>
          <a:ln w="3810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hangingPunct="0"/>
            <a:endParaRPr lang="de-DE">
              <a:latin typeface="Times"/>
            </a:endParaRPr>
          </a:p>
        </p:txBody>
      </p:sp>
      <p:sp>
        <p:nvSpPr>
          <p:cNvPr id="125" name="Rechteck 124"/>
          <p:cNvSpPr/>
          <p:nvPr/>
        </p:nvSpPr>
        <p:spPr bwMode="auto">
          <a:xfrm>
            <a:off x="6093443" y="3278154"/>
            <a:ext cx="3371126" cy="1077117"/>
          </a:xfrm>
          <a:prstGeom prst="rect">
            <a:avLst/>
          </a:prstGeom>
          <a:noFill/>
          <a:ln w="38100" cap="flat" cmpd="sng" algn="ctr">
            <a:solidFill>
              <a:srgbClr val="008E07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hangingPunct="0"/>
            <a:endParaRPr lang="de-DE">
              <a:latin typeface="Times"/>
            </a:endParaRPr>
          </a:p>
        </p:txBody>
      </p:sp>
      <p:sp>
        <p:nvSpPr>
          <p:cNvPr id="126" name="Rechteck 125"/>
          <p:cNvSpPr/>
          <p:nvPr/>
        </p:nvSpPr>
        <p:spPr bwMode="auto">
          <a:xfrm rot="1100067">
            <a:off x="6439472" y="2495184"/>
            <a:ext cx="2798277" cy="346240"/>
          </a:xfrm>
          <a:prstGeom prst="rect">
            <a:avLst/>
          </a:prstGeom>
          <a:noFill/>
          <a:ln w="381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hangingPunct="0"/>
            <a:endParaRPr lang="de-DE">
              <a:latin typeface="Times"/>
            </a:endParaRPr>
          </a:p>
        </p:txBody>
      </p:sp>
      <p:sp>
        <p:nvSpPr>
          <p:cNvPr id="130" name="Rechteck 129"/>
          <p:cNvSpPr/>
          <p:nvPr/>
        </p:nvSpPr>
        <p:spPr bwMode="auto">
          <a:xfrm rot="970128">
            <a:off x="2961477" y="3648782"/>
            <a:ext cx="2977123" cy="346240"/>
          </a:xfrm>
          <a:prstGeom prst="rect">
            <a:avLst/>
          </a:prstGeom>
          <a:noFill/>
          <a:ln w="381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hangingPunct="0"/>
            <a:endParaRPr lang="de-DE">
              <a:latin typeface="Times"/>
            </a:endParaRPr>
          </a:p>
        </p:txBody>
      </p:sp>
      <p:sp>
        <p:nvSpPr>
          <p:cNvPr id="131" name="Rechteck 130"/>
          <p:cNvSpPr/>
          <p:nvPr/>
        </p:nvSpPr>
        <p:spPr bwMode="auto">
          <a:xfrm>
            <a:off x="720434" y="1956134"/>
            <a:ext cx="869498" cy="1270499"/>
          </a:xfrm>
          <a:prstGeom prst="rect">
            <a:avLst/>
          </a:prstGeom>
          <a:noFill/>
          <a:ln w="3810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hangingPunct="0"/>
            <a:endParaRPr lang="de-DE">
              <a:latin typeface="Times"/>
            </a:endParaRPr>
          </a:p>
        </p:txBody>
      </p:sp>
      <p:sp>
        <p:nvSpPr>
          <p:cNvPr id="133" name="Rechteck 132"/>
          <p:cNvSpPr/>
          <p:nvPr/>
        </p:nvSpPr>
        <p:spPr bwMode="auto">
          <a:xfrm>
            <a:off x="722743" y="3233294"/>
            <a:ext cx="867190" cy="1288240"/>
          </a:xfrm>
          <a:prstGeom prst="rect">
            <a:avLst/>
          </a:prstGeom>
          <a:noFill/>
          <a:ln w="38100" cap="flat" cmpd="sng" algn="ctr">
            <a:solidFill>
              <a:srgbClr val="008E07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hangingPunct="0"/>
            <a:endParaRPr lang="de-DE">
              <a:latin typeface="Times"/>
            </a:endParaRPr>
          </a:p>
        </p:txBody>
      </p:sp>
      <p:sp>
        <p:nvSpPr>
          <p:cNvPr id="134" name="Textfeld 133"/>
          <p:cNvSpPr txBox="1"/>
          <p:nvPr/>
        </p:nvSpPr>
        <p:spPr>
          <a:xfrm>
            <a:off x="8257528" y="4971570"/>
            <a:ext cx="391004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latin typeface="+mj-lt"/>
              </a:rPr>
              <a:t>Exchange </a:t>
            </a:r>
            <a:r>
              <a:rPr lang="de-DE" dirty="0" err="1" smtClean="0">
                <a:latin typeface="+mj-lt"/>
              </a:rPr>
              <a:t>rates</a:t>
            </a:r>
            <a:r>
              <a:rPr lang="de-DE" dirty="0" smtClean="0">
                <a:latin typeface="+mj-lt"/>
              </a:rPr>
              <a:t> </a:t>
            </a:r>
            <a:r>
              <a:rPr lang="de-DE" dirty="0" err="1" smtClean="0">
                <a:latin typeface="+mj-lt"/>
              </a:rPr>
              <a:t>k</a:t>
            </a:r>
            <a:r>
              <a:rPr lang="de-DE" baseline="-25000" dirty="0" err="1" smtClean="0">
                <a:latin typeface="+mj-lt"/>
              </a:rPr>
              <a:t>a</a:t>
            </a:r>
            <a:r>
              <a:rPr lang="de-DE" dirty="0" smtClean="0">
                <a:latin typeface="+mj-lt"/>
              </a:rPr>
              <a:t>=</a:t>
            </a:r>
            <a:r>
              <a:rPr lang="de-DE" dirty="0" err="1" smtClean="0">
                <a:latin typeface="+mj-lt"/>
              </a:rPr>
              <a:t>f</a:t>
            </a:r>
            <a:r>
              <a:rPr lang="de-DE" baseline="-25000" dirty="0" err="1" smtClean="0">
                <a:latin typeface="+mj-lt"/>
              </a:rPr>
              <a:t>b</a:t>
            </a:r>
            <a:r>
              <a:rPr lang="de-DE" dirty="0" err="1" smtClean="0">
                <a:latin typeface="+mj-lt"/>
              </a:rPr>
              <a:t>·k</a:t>
            </a:r>
            <a:r>
              <a:rPr lang="de-DE" baseline="-25000" dirty="0" err="1" smtClean="0">
                <a:latin typeface="+mj-lt"/>
              </a:rPr>
              <a:t>b</a:t>
            </a:r>
            <a:r>
              <a:rPr lang="de-DE" baseline="-25000" dirty="0">
                <a:latin typeface="+mj-lt"/>
              </a:rPr>
              <a:t/>
            </a:r>
            <a:br>
              <a:rPr lang="de-DE" baseline="-25000" dirty="0">
                <a:latin typeface="+mj-lt"/>
              </a:rPr>
            </a:br>
            <a:endParaRPr lang="de-DE" baseline="-25000" dirty="0">
              <a:latin typeface="+mj-lt"/>
            </a:endParaRPr>
          </a:p>
          <a:p>
            <a:r>
              <a:rPr lang="de-DE" dirty="0" smtClean="0">
                <a:latin typeface="+mj-lt"/>
              </a:rPr>
              <a:t>Relative </a:t>
            </a:r>
            <a:r>
              <a:rPr lang="de-DE" dirty="0" err="1" smtClean="0">
                <a:latin typeface="+mj-lt"/>
              </a:rPr>
              <a:t>fraction</a:t>
            </a:r>
            <a:r>
              <a:rPr lang="de-DE" dirty="0" smtClean="0">
                <a:latin typeface="+mj-lt"/>
              </a:rPr>
              <a:t> </a:t>
            </a:r>
            <a:r>
              <a:rPr lang="de-DE" dirty="0" err="1" smtClean="0">
                <a:latin typeface="+mj-lt"/>
              </a:rPr>
              <a:t>f</a:t>
            </a:r>
            <a:r>
              <a:rPr lang="de-DE" baseline="-25000" dirty="0" err="1" smtClean="0">
                <a:latin typeface="+mj-lt"/>
              </a:rPr>
              <a:t>b</a:t>
            </a:r>
            <a:r>
              <a:rPr lang="de-DE" dirty="0" smtClean="0">
                <a:latin typeface="+mj-lt"/>
              </a:rPr>
              <a:t>=M</a:t>
            </a:r>
            <a:r>
              <a:rPr lang="de-DE" baseline="-25000" dirty="0" smtClean="0">
                <a:latin typeface="+mj-lt"/>
              </a:rPr>
              <a:t>0b</a:t>
            </a:r>
            <a:r>
              <a:rPr lang="de-DE" dirty="0" smtClean="0">
                <a:latin typeface="+mj-lt"/>
              </a:rPr>
              <a:t>/M</a:t>
            </a:r>
            <a:r>
              <a:rPr lang="de-DE" baseline="-25000" dirty="0" smtClean="0">
                <a:latin typeface="+mj-lt"/>
              </a:rPr>
              <a:t>0a</a:t>
            </a:r>
            <a:endParaRPr lang="de-DE" baseline="-25000" dirty="0">
              <a:latin typeface="+mj-lt"/>
            </a:endParaRPr>
          </a:p>
        </p:txBody>
      </p:sp>
      <p:sp>
        <p:nvSpPr>
          <p:cNvPr id="135" name="Rechteck 134"/>
          <p:cNvSpPr/>
          <p:nvPr/>
        </p:nvSpPr>
        <p:spPr>
          <a:xfrm>
            <a:off x="0" y="6096661"/>
            <a:ext cx="640873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200" dirty="0"/>
              <a:t>CEST: Zhou et al. MRM 51(5):945-52. (2004)</a:t>
            </a:r>
          </a:p>
          <a:p>
            <a:r>
              <a:rPr lang="de-DE" sz="1200" dirty="0"/>
              <a:t>MT: </a:t>
            </a:r>
            <a:r>
              <a:rPr lang="de-DE" sz="1200" dirty="0" err="1"/>
              <a:t>Henkelman</a:t>
            </a:r>
            <a:r>
              <a:rPr lang="de-DE" sz="1200" dirty="0"/>
              <a:t> MRM 1993 Jun;29(6):759-66.</a:t>
            </a:r>
            <a:endParaRPr lang="de-DE" sz="1200" dirty="0">
              <a:latin typeface="Times"/>
            </a:endParaRPr>
          </a:p>
        </p:txBody>
      </p:sp>
      <p:graphicFrame>
        <p:nvGraphicFramePr>
          <p:cNvPr id="136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5761809"/>
              </p:ext>
            </p:extLst>
          </p:nvPr>
        </p:nvGraphicFramePr>
        <p:xfrm>
          <a:off x="1271464" y="4931021"/>
          <a:ext cx="5953125" cy="704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72" name="Formel" r:id="rId9" imgW="2145960" imgH="253800" progId="Equation.3">
                  <p:embed/>
                </p:oleObj>
              </mc:Choice>
              <mc:Fallback>
                <p:oleObj name="Formel" r:id="rId9" imgW="2145960" imgH="253800" progId="Equation.3">
                  <p:embed/>
                  <p:pic>
                    <p:nvPicPr>
                      <p:cNvPr id="4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71464" y="4931021"/>
                        <a:ext cx="5953125" cy="70485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9253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" grpId="0" animBg="1"/>
      <p:bldP spid="125" grpId="0" animBg="1"/>
      <p:bldP spid="126" grpId="0" animBg="1"/>
      <p:bldP spid="130" grpId="0" animBg="1"/>
      <p:bldP spid="131" grpId="0" animBg="1"/>
      <p:bldP spid="13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51057" y="234483"/>
            <a:ext cx="8229600" cy="400110"/>
          </a:xfrm>
        </p:spPr>
        <p:txBody>
          <a:bodyPr/>
          <a:lstStyle/>
          <a:p>
            <a:r>
              <a:rPr lang="en-US" dirty="0" err="1" smtClean="0"/>
              <a:t>Eigenspace</a:t>
            </a:r>
            <a:r>
              <a:rPr lang="en-US" dirty="0" smtClean="0"/>
              <a:t> solution of the Bloch-McConnell equations</a:t>
            </a:r>
            <a:endParaRPr lang="en-US" dirty="0"/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2207569" y="3414193"/>
            <a:ext cx="18473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2" name="Objek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3343755"/>
              </p:ext>
            </p:extLst>
          </p:nvPr>
        </p:nvGraphicFramePr>
        <p:xfrm>
          <a:off x="601213" y="5013176"/>
          <a:ext cx="1470193" cy="6568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04" name="Formel" r:id="rId3" imgW="965160" imgH="431640" progId="Equation.3">
                  <p:embed/>
                </p:oleObj>
              </mc:Choice>
              <mc:Fallback>
                <p:oleObj name="Formel" r:id="rId3" imgW="965160" imgH="431640" progId="Equation.3">
                  <p:embed/>
                  <p:pic>
                    <p:nvPicPr>
                      <p:cNvPr id="12" name="Objek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1213" y="5013176"/>
                        <a:ext cx="1470193" cy="65686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feld 12"/>
          <p:cNvSpPr txBox="1"/>
          <p:nvPr/>
        </p:nvSpPr>
        <p:spPr>
          <a:xfrm>
            <a:off x="11424592" y="672951"/>
            <a:ext cx="72167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err="1">
                <a:solidFill>
                  <a:schemeClr val="tx2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Mupad</a:t>
            </a:r>
            <a:endParaRPr lang="en-US" sz="1400" b="1" dirty="0">
              <a:solidFill>
                <a:schemeClr val="tx2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78927" y="1009782"/>
            <a:ext cx="4826057" cy="4464496"/>
          </a:xfrm>
          <a:prstGeom prst="rect">
            <a:avLst/>
          </a:prstGeom>
        </p:spPr>
      </p:pic>
      <p:graphicFrame>
        <p:nvGraphicFramePr>
          <p:cNvPr id="17" name="Objek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8440224"/>
              </p:ext>
            </p:extLst>
          </p:nvPr>
        </p:nvGraphicFramePr>
        <p:xfrm>
          <a:off x="3396451" y="3242030"/>
          <a:ext cx="3870636" cy="9549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05" name="Formel" r:id="rId6" imgW="2158920" imgH="533160" progId="Equation.3">
                  <p:embed/>
                </p:oleObj>
              </mc:Choice>
              <mc:Fallback>
                <p:oleObj name="Formel" r:id="rId6" imgW="2158920" imgH="533160" progId="Equation.3">
                  <p:embed/>
                  <p:pic>
                    <p:nvPicPr>
                      <p:cNvPr id="5" name="Objek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96451" y="3242030"/>
                        <a:ext cx="3870636" cy="95492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9" name="Grafik 1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0018" y="2492896"/>
            <a:ext cx="3124200" cy="2438400"/>
          </a:xfrm>
          <a:prstGeom prst="rect">
            <a:avLst/>
          </a:prstGeom>
        </p:spPr>
      </p:pic>
      <p:sp>
        <p:nvSpPr>
          <p:cNvPr id="22" name="Rechteck 21"/>
          <p:cNvSpPr/>
          <p:nvPr/>
        </p:nvSpPr>
        <p:spPr bwMode="auto">
          <a:xfrm>
            <a:off x="5911775" y="3287859"/>
            <a:ext cx="543352" cy="357165"/>
          </a:xfrm>
          <a:prstGeom prst="rect">
            <a:avLst/>
          </a:prstGeom>
          <a:noFill/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/>
            </a:endParaRPr>
          </a:p>
        </p:txBody>
      </p:sp>
      <p:sp>
        <p:nvSpPr>
          <p:cNvPr id="24" name="Rechteck 23"/>
          <p:cNvSpPr/>
          <p:nvPr/>
        </p:nvSpPr>
        <p:spPr bwMode="auto">
          <a:xfrm>
            <a:off x="5874430" y="3753356"/>
            <a:ext cx="543352" cy="395724"/>
          </a:xfrm>
          <a:prstGeom prst="rect">
            <a:avLst/>
          </a:prstGeom>
          <a:noFill/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/>
            </a:endParaRPr>
          </a:p>
        </p:txBody>
      </p:sp>
      <p:sp>
        <p:nvSpPr>
          <p:cNvPr id="14" name="Textfeld 13"/>
          <p:cNvSpPr txBox="1"/>
          <p:nvPr/>
        </p:nvSpPr>
        <p:spPr>
          <a:xfrm>
            <a:off x="554611" y="1988840"/>
            <a:ext cx="2390413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800" b="1" dirty="0" err="1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Eigensystem</a:t>
            </a:r>
            <a:r>
              <a:rPr lang="en-US" sz="1800" b="1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/>
            </a:r>
            <a:br>
              <a:rPr lang="en-US" sz="1800" b="1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</a:br>
            <a:r>
              <a:rPr lang="en-US" sz="1400" b="1" dirty="0">
                <a:solidFill>
                  <a:srgbClr val="0047B9">
                    <a:lumMod val="75000"/>
                  </a:srgbClr>
                </a:solidFill>
                <a:latin typeface="Arial"/>
              </a:rPr>
              <a:t>effective field</a:t>
            </a:r>
          </a:p>
          <a:p>
            <a:endParaRPr lang="en-US" sz="1800" b="1" dirty="0">
              <a:solidFill>
                <a:schemeClr val="tx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5" name="Textfeld 14"/>
          <p:cNvSpPr txBox="1"/>
          <p:nvPr/>
        </p:nvSpPr>
        <p:spPr>
          <a:xfrm>
            <a:off x="3793038" y="2265438"/>
            <a:ext cx="23904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Eigenvalues</a:t>
            </a:r>
            <a:endParaRPr lang="en-US" sz="1800" b="1" dirty="0">
              <a:solidFill>
                <a:schemeClr val="tx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4" name="Textplatzhalt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1955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Rex –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exchange</a:t>
            </a:r>
            <a:r>
              <a:rPr lang="de-DE" dirty="0" smtClean="0"/>
              <a:t> </a:t>
            </a:r>
            <a:r>
              <a:rPr lang="de-DE" dirty="0" err="1" smtClean="0"/>
              <a:t>dependent</a:t>
            </a:r>
            <a:r>
              <a:rPr lang="de-DE" dirty="0" smtClean="0"/>
              <a:t> </a:t>
            </a:r>
            <a:r>
              <a:rPr lang="de-DE" dirty="0" err="1" smtClean="0"/>
              <a:t>relaxation</a:t>
            </a:r>
            <a:r>
              <a:rPr lang="de-DE" dirty="0" smtClean="0"/>
              <a:t> rate in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rotating</a:t>
            </a:r>
            <a:r>
              <a:rPr lang="de-DE" dirty="0" smtClean="0"/>
              <a:t> </a:t>
            </a:r>
            <a:r>
              <a:rPr lang="de-DE" dirty="0" err="1" smtClean="0"/>
              <a:t>frame</a:t>
            </a:r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351585" y="1902025"/>
            <a:ext cx="18473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Objek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2140420"/>
              </p:ext>
            </p:extLst>
          </p:nvPr>
        </p:nvGraphicFramePr>
        <p:xfrm>
          <a:off x="1189038" y="1124744"/>
          <a:ext cx="6788150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155" name="Formel" r:id="rId3" imgW="3593880" imgH="469800" progId="Equation.3">
                  <p:embed/>
                </p:oleObj>
              </mc:Choice>
              <mc:Fallback>
                <p:oleObj name="Formel" r:id="rId3" imgW="3593880" imgH="469800" progId="Equation.3">
                  <p:embed/>
                  <p:pic>
                    <p:nvPicPr>
                      <p:cNvPr id="5" name="Objek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9038" y="1124744"/>
                        <a:ext cx="6788150" cy="8890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5"/>
          <p:cNvSpPr>
            <a:spLocks noChangeArrowheads="1"/>
          </p:cNvSpPr>
          <p:nvPr/>
        </p:nvSpPr>
        <p:spPr bwMode="auto">
          <a:xfrm flipV="1">
            <a:off x="7320136" y="2660755"/>
            <a:ext cx="1136345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Textfeld 8"/>
          <p:cNvSpPr txBox="1"/>
          <p:nvPr/>
        </p:nvSpPr>
        <p:spPr>
          <a:xfrm>
            <a:off x="11412271" y="3265239"/>
            <a:ext cx="72167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err="1">
                <a:solidFill>
                  <a:schemeClr val="tx2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Mupad</a:t>
            </a:r>
            <a:endParaRPr lang="en-US" sz="1400" b="1" dirty="0">
              <a:solidFill>
                <a:schemeClr val="tx2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pic>
        <p:nvPicPr>
          <p:cNvPr id="10" name="Grafik 9"/>
          <p:cNvPicPr>
            <a:picLocks noChangeAspect="1"/>
          </p:cNvPicPr>
          <p:nvPr/>
        </p:nvPicPr>
        <p:blipFill rotWithShape="1">
          <a:blip r:embed="rId5"/>
          <a:srcRect t="45430"/>
          <a:stretch/>
        </p:blipFill>
        <p:spPr>
          <a:xfrm>
            <a:off x="7376442" y="3573016"/>
            <a:ext cx="5848350" cy="2952328"/>
          </a:xfrm>
          <a:prstGeom prst="rect">
            <a:avLst/>
          </a:prstGeom>
        </p:spPr>
      </p:pic>
      <p:grpSp>
        <p:nvGrpSpPr>
          <p:cNvPr id="2" name="Group 54"/>
          <p:cNvGrpSpPr>
            <a:grpSpLocks noChangeAspect="1"/>
          </p:cNvGrpSpPr>
          <p:nvPr/>
        </p:nvGrpSpPr>
        <p:grpSpPr bwMode="auto">
          <a:xfrm>
            <a:off x="606425" y="2700337"/>
            <a:ext cx="6532563" cy="3403600"/>
            <a:chOff x="382" y="1701"/>
            <a:chExt cx="4115" cy="2144"/>
          </a:xfrm>
        </p:grpSpPr>
        <p:sp>
          <p:nvSpPr>
            <p:cNvPr id="12" name="Rectangle 55"/>
            <p:cNvSpPr>
              <a:spLocks noChangeArrowheads="1"/>
            </p:cNvSpPr>
            <p:nvPr/>
          </p:nvSpPr>
          <p:spPr bwMode="auto">
            <a:xfrm>
              <a:off x="707" y="1840"/>
              <a:ext cx="1578" cy="169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13" name="Rectangle 56"/>
            <p:cNvSpPr>
              <a:spLocks noChangeArrowheads="1"/>
            </p:cNvSpPr>
            <p:nvPr/>
          </p:nvSpPr>
          <p:spPr bwMode="auto">
            <a:xfrm>
              <a:off x="707" y="1835"/>
              <a:ext cx="1578" cy="1693"/>
            </a:xfrm>
            <a:prstGeom prst="rect">
              <a:avLst/>
            </a:prstGeom>
            <a:noFill/>
            <a:ln w="17463" cap="flat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Line 57"/>
            <p:cNvSpPr>
              <a:spLocks noChangeShapeType="1"/>
            </p:cNvSpPr>
            <p:nvPr/>
          </p:nvSpPr>
          <p:spPr bwMode="auto">
            <a:xfrm flipH="1">
              <a:off x="707" y="1835"/>
              <a:ext cx="1578" cy="0"/>
            </a:xfrm>
            <a:prstGeom prst="line">
              <a:avLst/>
            </a:pr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Line 58"/>
            <p:cNvSpPr>
              <a:spLocks noChangeShapeType="1"/>
            </p:cNvSpPr>
            <p:nvPr/>
          </p:nvSpPr>
          <p:spPr bwMode="auto">
            <a:xfrm flipH="1">
              <a:off x="707" y="3528"/>
              <a:ext cx="1578" cy="0"/>
            </a:xfrm>
            <a:prstGeom prst="line">
              <a:avLst/>
            </a:pr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Line 59"/>
            <p:cNvSpPr>
              <a:spLocks noChangeShapeType="1"/>
            </p:cNvSpPr>
            <p:nvPr/>
          </p:nvSpPr>
          <p:spPr bwMode="auto">
            <a:xfrm flipV="1">
              <a:off x="707" y="1835"/>
              <a:ext cx="0" cy="1693"/>
            </a:xfrm>
            <a:prstGeom prst="line">
              <a:avLst/>
            </a:pr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Line 60"/>
            <p:cNvSpPr>
              <a:spLocks noChangeShapeType="1"/>
            </p:cNvSpPr>
            <p:nvPr/>
          </p:nvSpPr>
          <p:spPr bwMode="auto">
            <a:xfrm flipV="1">
              <a:off x="2285" y="1835"/>
              <a:ext cx="0" cy="1693"/>
            </a:xfrm>
            <a:prstGeom prst="line">
              <a:avLst/>
            </a:pr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Line 61"/>
            <p:cNvSpPr>
              <a:spLocks noChangeShapeType="1"/>
            </p:cNvSpPr>
            <p:nvPr/>
          </p:nvSpPr>
          <p:spPr bwMode="auto">
            <a:xfrm flipH="1">
              <a:off x="707" y="3528"/>
              <a:ext cx="1578" cy="0"/>
            </a:xfrm>
            <a:prstGeom prst="line">
              <a:avLst/>
            </a:pr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Line 62"/>
            <p:cNvSpPr>
              <a:spLocks noChangeShapeType="1"/>
            </p:cNvSpPr>
            <p:nvPr/>
          </p:nvSpPr>
          <p:spPr bwMode="auto">
            <a:xfrm flipV="1">
              <a:off x="707" y="1835"/>
              <a:ext cx="0" cy="1693"/>
            </a:xfrm>
            <a:prstGeom prst="line">
              <a:avLst/>
            </a:pr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Line 63"/>
            <p:cNvSpPr>
              <a:spLocks noChangeShapeType="1"/>
            </p:cNvSpPr>
            <p:nvPr/>
          </p:nvSpPr>
          <p:spPr bwMode="auto">
            <a:xfrm flipV="1">
              <a:off x="2018" y="3509"/>
              <a:ext cx="0" cy="19"/>
            </a:xfrm>
            <a:prstGeom prst="line">
              <a:avLst/>
            </a:pr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Line 64"/>
            <p:cNvSpPr>
              <a:spLocks noChangeShapeType="1"/>
            </p:cNvSpPr>
            <p:nvPr/>
          </p:nvSpPr>
          <p:spPr bwMode="auto">
            <a:xfrm>
              <a:off x="2018" y="1835"/>
              <a:ext cx="0" cy="12"/>
            </a:xfrm>
            <a:prstGeom prst="line">
              <a:avLst/>
            </a:pr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Rectangle 65"/>
            <p:cNvSpPr>
              <a:spLocks noChangeArrowheads="1"/>
            </p:cNvSpPr>
            <p:nvPr/>
          </p:nvSpPr>
          <p:spPr bwMode="auto">
            <a:xfrm>
              <a:off x="1960" y="3547"/>
              <a:ext cx="139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panose="020B0604020202020204" pitchFamily="34" charset="0"/>
                </a:rPr>
                <a:t>-2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3" name="Line 66"/>
            <p:cNvSpPr>
              <a:spLocks noChangeShapeType="1"/>
            </p:cNvSpPr>
            <p:nvPr/>
          </p:nvSpPr>
          <p:spPr bwMode="auto">
            <a:xfrm flipV="1">
              <a:off x="1496" y="3509"/>
              <a:ext cx="0" cy="19"/>
            </a:xfrm>
            <a:prstGeom prst="line">
              <a:avLst/>
            </a:pr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Line 67"/>
            <p:cNvSpPr>
              <a:spLocks noChangeShapeType="1"/>
            </p:cNvSpPr>
            <p:nvPr/>
          </p:nvSpPr>
          <p:spPr bwMode="auto">
            <a:xfrm>
              <a:off x="1496" y="1835"/>
              <a:ext cx="0" cy="12"/>
            </a:xfrm>
            <a:prstGeom prst="line">
              <a:avLst/>
            </a:pr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Rectangle 68"/>
            <p:cNvSpPr>
              <a:spLocks noChangeArrowheads="1"/>
            </p:cNvSpPr>
            <p:nvPr/>
          </p:nvSpPr>
          <p:spPr bwMode="auto">
            <a:xfrm>
              <a:off x="1469" y="3547"/>
              <a:ext cx="107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panose="020B0604020202020204" pitchFamily="34" charset="0"/>
                </a:rPr>
                <a:t>0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6" name="Line 69"/>
            <p:cNvSpPr>
              <a:spLocks noChangeShapeType="1"/>
            </p:cNvSpPr>
            <p:nvPr/>
          </p:nvSpPr>
          <p:spPr bwMode="auto">
            <a:xfrm flipV="1">
              <a:off x="968" y="3509"/>
              <a:ext cx="0" cy="19"/>
            </a:xfrm>
            <a:prstGeom prst="line">
              <a:avLst/>
            </a:pr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Line 70"/>
            <p:cNvSpPr>
              <a:spLocks noChangeShapeType="1"/>
            </p:cNvSpPr>
            <p:nvPr/>
          </p:nvSpPr>
          <p:spPr bwMode="auto">
            <a:xfrm>
              <a:off x="968" y="1835"/>
              <a:ext cx="0" cy="12"/>
            </a:xfrm>
            <a:prstGeom prst="line">
              <a:avLst/>
            </a:pr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Rectangle 71"/>
            <p:cNvSpPr>
              <a:spLocks noChangeArrowheads="1"/>
            </p:cNvSpPr>
            <p:nvPr/>
          </p:nvSpPr>
          <p:spPr bwMode="auto">
            <a:xfrm>
              <a:off x="942" y="3547"/>
              <a:ext cx="107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panose="020B0604020202020204" pitchFamily="34" charset="0"/>
                </a:rPr>
                <a:t>2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9" name="Line 72"/>
            <p:cNvSpPr>
              <a:spLocks noChangeShapeType="1"/>
            </p:cNvSpPr>
            <p:nvPr/>
          </p:nvSpPr>
          <p:spPr bwMode="auto">
            <a:xfrm>
              <a:off x="707" y="3528"/>
              <a:ext cx="11" cy="0"/>
            </a:xfrm>
            <a:prstGeom prst="line">
              <a:avLst/>
            </a:pr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Line 73"/>
            <p:cNvSpPr>
              <a:spLocks noChangeShapeType="1"/>
            </p:cNvSpPr>
            <p:nvPr/>
          </p:nvSpPr>
          <p:spPr bwMode="auto">
            <a:xfrm flipH="1">
              <a:off x="2269" y="3528"/>
              <a:ext cx="16" cy="0"/>
            </a:xfrm>
            <a:prstGeom prst="line">
              <a:avLst/>
            </a:pr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Rectangle 74"/>
            <p:cNvSpPr>
              <a:spLocks noChangeArrowheads="1"/>
            </p:cNvSpPr>
            <p:nvPr/>
          </p:nvSpPr>
          <p:spPr bwMode="auto">
            <a:xfrm>
              <a:off x="632" y="3458"/>
              <a:ext cx="107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panose="020B0604020202020204" pitchFamily="34" charset="0"/>
                </a:rPr>
                <a:t>0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2" name="Line 75"/>
            <p:cNvSpPr>
              <a:spLocks noChangeShapeType="1"/>
            </p:cNvSpPr>
            <p:nvPr/>
          </p:nvSpPr>
          <p:spPr bwMode="auto">
            <a:xfrm>
              <a:off x="707" y="3103"/>
              <a:ext cx="11" cy="0"/>
            </a:xfrm>
            <a:prstGeom prst="line">
              <a:avLst/>
            </a:pr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Line 76"/>
            <p:cNvSpPr>
              <a:spLocks noChangeShapeType="1"/>
            </p:cNvSpPr>
            <p:nvPr/>
          </p:nvSpPr>
          <p:spPr bwMode="auto">
            <a:xfrm flipH="1">
              <a:off x="2269" y="3103"/>
              <a:ext cx="16" cy="0"/>
            </a:xfrm>
            <a:prstGeom prst="line">
              <a:avLst/>
            </a:pr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Rectangle 77"/>
            <p:cNvSpPr>
              <a:spLocks noChangeArrowheads="1"/>
            </p:cNvSpPr>
            <p:nvPr/>
          </p:nvSpPr>
          <p:spPr bwMode="auto">
            <a:xfrm>
              <a:off x="632" y="3033"/>
              <a:ext cx="107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panose="020B0604020202020204" pitchFamily="34" charset="0"/>
                </a:rPr>
                <a:t>5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5" name="Line 78"/>
            <p:cNvSpPr>
              <a:spLocks noChangeShapeType="1"/>
            </p:cNvSpPr>
            <p:nvPr/>
          </p:nvSpPr>
          <p:spPr bwMode="auto">
            <a:xfrm>
              <a:off x="707" y="2678"/>
              <a:ext cx="11" cy="0"/>
            </a:xfrm>
            <a:prstGeom prst="line">
              <a:avLst/>
            </a:pr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Line 79"/>
            <p:cNvSpPr>
              <a:spLocks noChangeShapeType="1"/>
            </p:cNvSpPr>
            <p:nvPr/>
          </p:nvSpPr>
          <p:spPr bwMode="auto">
            <a:xfrm flipH="1">
              <a:off x="2269" y="2678"/>
              <a:ext cx="16" cy="0"/>
            </a:xfrm>
            <a:prstGeom prst="line">
              <a:avLst/>
            </a:pr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Rectangle 80"/>
            <p:cNvSpPr>
              <a:spLocks noChangeArrowheads="1"/>
            </p:cNvSpPr>
            <p:nvPr/>
          </p:nvSpPr>
          <p:spPr bwMode="auto">
            <a:xfrm>
              <a:off x="579" y="2608"/>
              <a:ext cx="160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panose="020B0604020202020204" pitchFamily="34" charset="0"/>
                </a:rPr>
                <a:t>10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8" name="Line 81"/>
            <p:cNvSpPr>
              <a:spLocks noChangeShapeType="1"/>
            </p:cNvSpPr>
            <p:nvPr/>
          </p:nvSpPr>
          <p:spPr bwMode="auto">
            <a:xfrm>
              <a:off x="707" y="2253"/>
              <a:ext cx="11" cy="0"/>
            </a:xfrm>
            <a:prstGeom prst="line">
              <a:avLst/>
            </a:pr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Line 82"/>
            <p:cNvSpPr>
              <a:spLocks noChangeShapeType="1"/>
            </p:cNvSpPr>
            <p:nvPr/>
          </p:nvSpPr>
          <p:spPr bwMode="auto">
            <a:xfrm flipH="1">
              <a:off x="2269" y="2253"/>
              <a:ext cx="16" cy="0"/>
            </a:xfrm>
            <a:prstGeom prst="line">
              <a:avLst/>
            </a:pr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Rectangle 83"/>
            <p:cNvSpPr>
              <a:spLocks noChangeArrowheads="1"/>
            </p:cNvSpPr>
            <p:nvPr/>
          </p:nvSpPr>
          <p:spPr bwMode="auto">
            <a:xfrm>
              <a:off x="579" y="2183"/>
              <a:ext cx="160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panose="020B0604020202020204" pitchFamily="34" charset="0"/>
                </a:rPr>
                <a:t>15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1" name="Line 84"/>
            <p:cNvSpPr>
              <a:spLocks noChangeShapeType="1"/>
            </p:cNvSpPr>
            <p:nvPr/>
          </p:nvSpPr>
          <p:spPr bwMode="auto">
            <a:xfrm>
              <a:off x="707" y="1835"/>
              <a:ext cx="11" cy="0"/>
            </a:xfrm>
            <a:prstGeom prst="line">
              <a:avLst/>
            </a:pr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Line 85"/>
            <p:cNvSpPr>
              <a:spLocks noChangeShapeType="1"/>
            </p:cNvSpPr>
            <p:nvPr/>
          </p:nvSpPr>
          <p:spPr bwMode="auto">
            <a:xfrm flipH="1">
              <a:off x="2269" y="1835"/>
              <a:ext cx="16" cy="0"/>
            </a:xfrm>
            <a:prstGeom prst="line">
              <a:avLst/>
            </a:pr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Rectangle 86"/>
            <p:cNvSpPr>
              <a:spLocks noChangeArrowheads="1"/>
            </p:cNvSpPr>
            <p:nvPr/>
          </p:nvSpPr>
          <p:spPr bwMode="auto">
            <a:xfrm>
              <a:off x="579" y="1765"/>
              <a:ext cx="160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panose="020B0604020202020204" pitchFamily="34" charset="0"/>
                </a:rPr>
                <a:t>20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4" name="Line 87"/>
            <p:cNvSpPr>
              <a:spLocks noChangeShapeType="1"/>
            </p:cNvSpPr>
            <p:nvPr/>
          </p:nvSpPr>
          <p:spPr bwMode="auto">
            <a:xfrm flipH="1">
              <a:off x="707" y="1835"/>
              <a:ext cx="1578" cy="0"/>
            </a:xfrm>
            <a:prstGeom prst="line">
              <a:avLst/>
            </a:pr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Line 88"/>
            <p:cNvSpPr>
              <a:spLocks noChangeShapeType="1"/>
            </p:cNvSpPr>
            <p:nvPr/>
          </p:nvSpPr>
          <p:spPr bwMode="auto">
            <a:xfrm flipH="1">
              <a:off x="707" y="3528"/>
              <a:ext cx="1578" cy="0"/>
            </a:xfrm>
            <a:prstGeom prst="line">
              <a:avLst/>
            </a:pr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Line 89"/>
            <p:cNvSpPr>
              <a:spLocks noChangeShapeType="1"/>
            </p:cNvSpPr>
            <p:nvPr/>
          </p:nvSpPr>
          <p:spPr bwMode="auto">
            <a:xfrm flipV="1">
              <a:off x="707" y="1835"/>
              <a:ext cx="0" cy="1693"/>
            </a:xfrm>
            <a:prstGeom prst="line">
              <a:avLst/>
            </a:pr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Line 90"/>
            <p:cNvSpPr>
              <a:spLocks noChangeShapeType="1"/>
            </p:cNvSpPr>
            <p:nvPr/>
          </p:nvSpPr>
          <p:spPr bwMode="auto">
            <a:xfrm flipV="1">
              <a:off x="2285" y="1835"/>
              <a:ext cx="0" cy="1693"/>
            </a:xfrm>
            <a:prstGeom prst="line">
              <a:avLst/>
            </a:pr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91"/>
            <p:cNvSpPr>
              <a:spLocks/>
            </p:cNvSpPr>
            <p:nvPr/>
          </p:nvSpPr>
          <p:spPr bwMode="auto">
            <a:xfrm>
              <a:off x="1613" y="3357"/>
              <a:ext cx="677" cy="120"/>
            </a:xfrm>
            <a:custGeom>
              <a:avLst/>
              <a:gdLst>
                <a:gd name="T0" fmla="*/ 666 w 677"/>
                <a:gd name="T1" fmla="*/ 120 h 120"/>
                <a:gd name="T2" fmla="*/ 650 w 677"/>
                <a:gd name="T3" fmla="*/ 120 h 120"/>
                <a:gd name="T4" fmla="*/ 634 w 677"/>
                <a:gd name="T5" fmla="*/ 120 h 120"/>
                <a:gd name="T6" fmla="*/ 618 w 677"/>
                <a:gd name="T7" fmla="*/ 120 h 120"/>
                <a:gd name="T8" fmla="*/ 602 w 677"/>
                <a:gd name="T9" fmla="*/ 120 h 120"/>
                <a:gd name="T10" fmla="*/ 586 w 677"/>
                <a:gd name="T11" fmla="*/ 120 h 120"/>
                <a:gd name="T12" fmla="*/ 570 w 677"/>
                <a:gd name="T13" fmla="*/ 120 h 120"/>
                <a:gd name="T14" fmla="*/ 554 w 677"/>
                <a:gd name="T15" fmla="*/ 120 h 120"/>
                <a:gd name="T16" fmla="*/ 538 w 677"/>
                <a:gd name="T17" fmla="*/ 120 h 120"/>
                <a:gd name="T18" fmla="*/ 522 w 677"/>
                <a:gd name="T19" fmla="*/ 120 h 120"/>
                <a:gd name="T20" fmla="*/ 507 w 677"/>
                <a:gd name="T21" fmla="*/ 120 h 120"/>
                <a:gd name="T22" fmla="*/ 491 w 677"/>
                <a:gd name="T23" fmla="*/ 120 h 120"/>
                <a:gd name="T24" fmla="*/ 475 w 677"/>
                <a:gd name="T25" fmla="*/ 120 h 120"/>
                <a:gd name="T26" fmla="*/ 459 w 677"/>
                <a:gd name="T27" fmla="*/ 114 h 120"/>
                <a:gd name="T28" fmla="*/ 443 w 677"/>
                <a:gd name="T29" fmla="*/ 114 h 120"/>
                <a:gd name="T30" fmla="*/ 427 w 677"/>
                <a:gd name="T31" fmla="*/ 114 h 120"/>
                <a:gd name="T32" fmla="*/ 411 w 677"/>
                <a:gd name="T33" fmla="*/ 114 h 120"/>
                <a:gd name="T34" fmla="*/ 395 w 677"/>
                <a:gd name="T35" fmla="*/ 114 h 120"/>
                <a:gd name="T36" fmla="*/ 379 w 677"/>
                <a:gd name="T37" fmla="*/ 114 h 120"/>
                <a:gd name="T38" fmla="*/ 363 w 677"/>
                <a:gd name="T39" fmla="*/ 114 h 120"/>
                <a:gd name="T40" fmla="*/ 347 w 677"/>
                <a:gd name="T41" fmla="*/ 114 h 120"/>
                <a:gd name="T42" fmla="*/ 331 w 677"/>
                <a:gd name="T43" fmla="*/ 114 h 120"/>
                <a:gd name="T44" fmla="*/ 315 w 677"/>
                <a:gd name="T45" fmla="*/ 114 h 120"/>
                <a:gd name="T46" fmla="*/ 299 w 677"/>
                <a:gd name="T47" fmla="*/ 114 h 120"/>
                <a:gd name="T48" fmla="*/ 283 w 677"/>
                <a:gd name="T49" fmla="*/ 114 h 120"/>
                <a:gd name="T50" fmla="*/ 267 w 677"/>
                <a:gd name="T51" fmla="*/ 114 h 120"/>
                <a:gd name="T52" fmla="*/ 251 w 677"/>
                <a:gd name="T53" fmla="*/ 107 h 120"/>
                <a:gd name="T54" fmla="*/ 235 w 677"/>
                <a:gd name="T55" fmla="*/ 107 h 120"/>
                <a:gd name="T56" fmla="*/ 219 w 677"/>
                <a:gd name="T57" fmla="*/ 107 h 120"/>
                <a:gd name="T58" fmla="*/ 203 w 677"/>
                <a:gd name="T59" fmla="*/ 107 h 120"/>
                <a:gd name="T60" fmla="*/ 187 w 677"/>
                <a:gd name="T61" fmla="*/ 101 h 120"/>
                <a:gd name="T62" fmla="*/ 171 w 677"/>
                <a:gd name="T63" fmla="*/ 101 h 120"/>
                <a:gd name="T64" fmla="*/ 155 w 677"/>
                <a:gd name="T65" fmla="*/ 101 h 120"/>
                <a:gd name="T66" fmla="*/ 139 w 677"/>
                <a:gd name="T67" fmla="*/ 95 h 120"/>
                <a:gd name="T68" fmla="*/ 123 w 677"/>
                <a:gd name="T69" fmla="*/ 95 h 120"/>
                <a:gd name="T70" fmla="*/ 107 w 677"/>
                <a:gd name="T71" fmla="*/ 88 h 120"/>
                <a:gd name="T72" fmla="*/ 91 w 677"/>
                <a:gd name="T73" fmla="*/ 82 h 120"/>
                <a:gd name="T74" fmla="*/ 75 w 677"/>
                <a:gd name="T75" fmla="*/ 76 h 120"/>
                <a:gd name="T76" fmla="*/ 59 w 677"/>
                <a:gd name="T77" fmla="*/ 69 h 120"/>
                <a:gd name="T78" fmla="*/ 43 w 677"/>
                <a:gd name="T79" fmla="*/ 57 h 120"/>
                <a:gd name="T80" fmla="*/ 27 w 677"/>
                <a:gd name="T81" fmla="*/ 38 h 120"/>
                <a:gd name="T82" fmla="*/ 11 w 677"/>
                <a:gd name="T83" fmla="*/ 19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77" h="120">
                  <a:moveTo>
                    <a:pt x="677" y="120"/>
                  </a:moveTo>
                  <a:lnTo>
                    <a:pt x="672" y="120"/>
                  </a:lnTo>
                  <a:lnTo>
                    <a:pt x="666" y="120"/>
                  </a:lnTo>
                  <a:lnTo>
                    <a:pt x="661" y="120"/>
                  </a:lnTo>
                  <a:lnTo>
                    <a:pt x="656" y="120"/>
                  </a:lnTo>
                  <a:lnTo>
                    <a:pt x="650" y="120"/>
                  </a:lnTo>
                  <a:lnTo>
                    <a:pt x="645" y="120"/>
                  </a:lnTo>
                  <a:lnTo>
                    <a:pt x="640" y="120"/>
                  </a:lnTo>
                  <a:lnTo>
                    <a:pt x="634" y="120"/>
                  </a:lnTo>
                  <a:lnTo>
                    <a:pt x="629" y="120"/>
                  </a:lnTo>
                  <a:lnTo>
                    <a:pt x="624" y="120"/>
                  </a:lnTo>
                  <a:lnTo>
                    <a:pt x="618" y="120"/>
                  </a:lnTo>
                  <a:lnTo>
                    <a:pt x="613" y="120"/>
                  </a:lnTo>
                  <a:lnTo>
                    <a:pt x="608" y="120"/>
                  </a:lnTo>
                  <a:lnTo>
                    <a:pt x="602" y="120"/>
                  </a:lnTo>
                  <a:lnTo>
                    <a:pt x="597" y="120"/>
                  </a:lnTo>
                  <a:lnTo>
                    <a:pt x="592" y="120"/>
                  </a:lnTo>
                  <a:lnTo>
                    <a:pt x="586" y="120"/>
                  </a:lnTo>
                  <a:lnTo>
                    <a:pt x="581" y="120"/>
                  </a:lnTo>
                  <a:lnTo>
                    <a:pt x="576" y="120"/>
                  </a:lnTo>
                  <a:lnTo>
                    <a:pt x="570" y="120"/>
                  </a:lnTo>
                  <a:lnTo>
                    <a:pt x="565" y="120"/>
                  </a:lnTo>
                  <a:lnTo>
                    <a:pt x="560" y="120"/>
                  </a:lnTo>
                  <a:lnTo>
                    <a:pt x="554" y="120"/>
                  </a:lnTo>
                  <a:lnTo>
                    <a:pt x="549" y="120"/>
                  </a:lnTo>
                  <a:lnTo>
                    <a:pt x="544" y="120"/>
                  </a:lnTo>
                  <a:lnTo>
                    <a:pt x="538" y="120"/>
                  </a:lnTo>
                  <a:lnTo>
                    <a:pt x="533" y="120"/>
                  </a:lnTo>
                  <a:lnTo>
                    <a:pt x="528" y="120"/>
                  </a:lnTo>
                  <a:lnTo>
                    <a:pt x="522" y="120"/>
                  </a:lnTo>
                  <a:lnTo>
                    <a:pt x="517" y="120"/>
                  </a:lnTo>
                  <a:lnTo>
                    <a:pt x="512" y="120"/>
                  </a:lnTo>
                  <a:lnTo>
                    <a:pt x="507" y="120"/>
                  </a:lnTo>
                  <a:lnTo>
                    <a:pt x="501" y="120"/>
                  </a:lnTo>
                  <a:lnTo>
                    <a:pt x="496" y="120"/>
                  </a:lnTo>
                  <a:lnTo>
                    <a:pt x="491" y="120"/>
                  </a:lnTo>
                  <a:lnTo>
                    <a:pt x="485" y="120"/>
                  </a:lnTo>
                  <a:lnTo>
                    <a:pt x="480" y="120"/>
                  </a:lnTo>
                  <a:lnTo>
                    <a:pt x="475" y="120"/>
                  </a:lnTo>
                  <a:lnTo>
                    <a:pt x="469" y="120"/>
                  </a:lnTo>
                  <a:lnTo>
                    <a:pt x="464" y="120"/>
                  </a:lnTo>
                  <a:lnTo>
                    <a:pt x="459" y="114"/>
                  </a:lnTo>
                  <a:lnTo>
                    <a:pt x="453" y="114"/>
                  </a:lnTo>
                  <a:lnTo>
                    <a:pt x="448" y="114"/>
                  </a:lnTo>
                  <a:lnTo>
                    <a:pt x="443" y="114"/>
                  </a:lnTo>
                  <a:lnTo>
                    <a:pt x="437" y="114"/>
                  </a:lnTo>
                  <a:lnTo>
                    <a:pt x="432" y="114"/>
                  </a:lnTo>
                  <a:lnTo>
                    <a:pt x="427" y="114"/>
                  </a:lnTo>
                  <a:lnTo>
                    <a:pt x="421" y="114"/>
                  </a:lnTo>
                  <a:lnTo>
                    <a:pt x="416" y="114"/>
                  </a:lnTo>
                  <a:lnTo>
                    <a:pt x="411" y="114"/>
                  </a:lnTo>
                  <a:lnTo>
                    <a:pt x="405" y="114"/>
                  </a:lnTo>
                  <a:lnTo>
                    <a:pt x="400" y="114"/>
                  </a:lnTo>
                  <a:lnTo>
                    <a:pt x="395" y="114"/>
                  </a:lnTo>
                  <a:lnTo>
                    <a:pt x="389" y="114"/>
                  </a:lnTo>
                  <a:lnTo>
                    <a:pt x="384" y="114"/>
                  </a:lnTo>
                  <a:lnTo>
                    <a:pt x="379" y="114"/>
                  </a:lnTo>
                  <a:lnTo>
                    <a:pt x="373" y="114"/>
                  </a:lnTo>
                  <a:lnTo>
                    <a:pt x="368" y="114"/>
                  </a:lnTo>
                  <a:lnTo>
                    <a:pt x="363" y="114"/>
                  </a:lnTo>
                  <a:lnTo>
                    <a:pt x="357" y="114"/>
                  </a:lnTo>
                  <a:lnTo>
                    <a:pt x="352" y="114"/>
                  </a:lnTo>
                  <a:lnTo>
                    <a:pt x="347" y="114"/>
                  </a:lnTo>
                  <a:lnTo>
                    <a:pt x="341" y="114"/>
                  </a:lnTo>
                  <a:lnTo>
                    <a:pt x="336" y="114"/>
                  </a:lnTo>
                  <a:lnTo>
                    <a:pt x="331" y="114"/>
                  </a:lnTo>
                  <a:lnTo>
                    <a:pt x="325" y="114"/>
                  </a:lnTo>
                  <a:lnTo>
                    <a:pt x="320" y="114"/>
                  </a:lnTo>
                  <a:lnTo>
                    <a:pt x="315" y="114"/>
                  </a:lnTo>
                  <a:lnTo>
                    <a:pt x="309" y="114"/>
                  </a:lnTo>
                  <a:lnTo>
                    <a:pt x="304" y="114"/>
                  </a:lnTo>
                  <a:lnTo>
                    <a:pt x="299" y="114"/>
                  </a:lnTo>
                  <a:lnTo>
                    <a:pt x="293" y="114"/>
                  </a:lnTo>
                  <a:lnTo>
                    <a:pt x="288" y="114"/>
                  </a:lnTo>
                  <a:lnTo>
                    <a:pt x="283" y="114"/>
                  </a:lnTo>
                  <a:lnTo>
                    <a:pt x="277" y="114"/>
                  </a:lnTo>
                  <a:lnTo>
                    <a:pt x="272" y="114"/>
                  </a:lnTo>
                  <a:lnTo>
                    <a:pt x="267" y="114"/>
                  </a:lnTo>
                  <a:lnTo>
                    <a:pt x="261" y="107"/>
                  </a:lnTo>
                  <a:lnTo>
                    <a:pt x="256" y="107"/>
                  </a:lnTo>
                  <a:lnTo>
                    <a:pt x="251" y="107"/>
                  </a:lnTo>
                  <a:lnTo>
                    <a:pt x="245" y="107"/>
                  </a:lnTo>
                  <a:lnTo>
                    <a:pt x="240" y="107"/>
                  </a:lnTo>
                  <a:lnTo>
                    <a:pt x="235" y="107"/>
                  </a:lnTo>
                  <a:lnTo>
                    <a:pt x="229" y="107"/>
                  </a:lnTo>
                  <a:lnTo>
                    <a:pt x="224" y="107"/>
                  </a:lnTo>
                  <a:lnTo>
                    <a:pt x="219" y="107"/>
                  </a:lnTo>
                  <a:lnTo>
                    <a:pt x="213" y="107"/>
                  </a:lnTo>
                  <a:lnTo>
                    <a:pt x="208" y="107"/>
                  </a:lnTo>
                  <a:lnTo>
                    <a:pt x="203" y="107"/>
                  </a:lnTo>
                  <a:lnTo>
                    <a:pt x="197" y="107"/>
                  </a:lnTo>
                  <a:lnTo>
                    <a:pt x="192" y="107"/>
                  </a:lnTo>
                  <a:lnTo>
                    <a:pt x="187" y="101"/>
                  </a:lnTo>
                  <a:lnTo>
                    <a:pt x="181" y="101"/>
                  </a:lnTo>
                  <a:lnTo>
                    <a:pt x="176" y="101"/>
                  </a:lnTo>
                  <a:lnTo>
                    <a:pt x="171" y="101"/>
                  </a:lnTo>
                  <a:lnTo>
                    <a:pt x="165" y="101"/>
                  </a:lnTo>
                  <a:lnTo>
                    <a:pt x="160" y="101"/>
                  </a:lnTo>
                  <a:lnTo>
                    <a:pt x="155" y="101"/>
                  </a:lnTo>
                  <a:lnTo>
                    <a:pt x="149" y="101"/>
                  </a:lnTo>
                  <a:lnTo>
                    <a:pt x="144" y="95"/>
                  </a:lnTo>
                  <a:lnTo>
                    <a:pt x="139" y="95"/>
                  </a:lnTo>
                  <a:lnTo>
                    <a:pt x="133" y="95"/>
                  </a:lnTo>
                  <a:lnTo>
                    <a:pt x="128" y="95"/>
                  </a:lnTo>
                  <a:lnTo>
                    <a:pt x="123" y="95"/>
                  </a:lnTo>
                  <a:lnTo>
                    <a:pt x="117" y="95"/>
                  </a:lnTo>
                  <a:lnTo>
                    <a:pt x="112" y="88"/>
                  </a:lnTo>
                  <a:lnTo>
                    <a:pt x="107" y="88"/>
                  </a:lnTo>
                  <a:lnTo>
                    <a:pt x="101" y="88"/>
                  </a:lnTo>
                  <a:lnTo>
                    <a:pt x="96" y="88"/>
                  </a:lnTo>
                  <a:lnTo>
                    <a:pt x="91" y="82"/>
                  </a:lnTo>
                  <a:lnTo>
                    <a:pt x="85" y="82"/>
                  </a:lnTo>
                  <a:lnTo>
                    <a:pt x="80" y="76"/>
                  </a:lnTo>
                  <a:lnTo>
                    <a:pt x="75" y="76"/>
                  </a:lnTo>
                  <a:lnTo>
                    <a:pt x="69" y="76"/>
                  </a:lnTo>
                  <a:lnTo>
                    <a:pt x="64" y="69"/>
                  </a:lnTo>
                  <a:lnTo>
                    <a:pt x="59" y="69"/>
                  </a:lnTo>
                  <a:lnTo>
                    <a:pt x="53" y="63"/>
                  </a:lnTo>
                  <a:lnTo>
                    <a:pt x="48" y="57"/>
                  </a:lnTo>
                  <a:lnTo>
                    <a:pt x="43" y="57"/>
                  </a:lnTo>
                  <a:lnTo>
                    <a:pt x="37" y="50"/>
                  </a:lnTo>
                  <a:lnTo>
                    <a:pt x="32" y="44"/>
                  </a:lnTo>
                  <a:lnTo>
                    <a:pt x="27" y="38"/>
                  </a:lnTo>
                  <a:lnTo>
                    <a:pt x="21" y="31"/>
                  </a:lnTo>
                  <a:lnTo>
                    <a:pt x="16" y="25"/>
                  </a:lnTo>
                  <a:lnTo>
                    <a:pt x="11" y="19"/>
                  </a:lnTo>
                  <a:lnTo>
                    <a:pt x="0" y="6"/>
                  </a:lnTo>
                  <a:lnTo>
                    <a:pt x="0" y="0"/>
                  </a:lnTo>
                </a:path>
              </a:pathLst>
            </a:cu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92"/>
            <p:cNvSpPr>
              <a:spLocks/>
            </p:cNvSpPr>
            <p:nvPr/>
          </p:nvSpPr>
          <p:spPr bwMode="auto">
            <a:xfrm>
              <a:off x="1187" y="1892"/>
              <a:ext cx="426" cy="1522"/>
            </a:xfrm>
            <a:custGeom>
              <a:avLst/>
              <a:gdLst>
                <a:gd name="T0" fmla="*/ 421 w 426"/>
                <a:gd name="T1" fmla="*/ 1452 h 1522"/>
                <a:gd name="T2" fmla="*/ 410 w 426"/>
                <a:gd name="T3" fmla="*/ 1433 h 1522"/>
                <a:gd name="T4" fmla="*/ 405 w 426"/>
                <a:gd name="T5" fmla="*/ 1407 h 1522"/>
                <a:gd name="T6" fmla="*/ 394 w 426"/>
                <a:gd name="T7" fmla="*/ 1376 h 1522"/>
                <a:gd name="T8" fmla="*/ 389 w 426"/>
                <a:gd name="T9" fmla="*/ 1344 h 1522"/>
                <a:gd name="T10" fmla="*/ 378 w 426"/>
                <a:gd name="T11" fmla="*/ 1293 h 1522"/>
                <a:gd name="T12" fmla="*/ 373 w 426"/>
                <a:gd name="T13" fmla="*/ 1236 h 1522"/>
                <a:gd name="T14" fmla="*/ 362 w 426"/>
                <a:gd name="T15" fmla="*/ 1160 h 1522"/>
                <a:gd name="T16" fmla="*/ 357 w 426"/>
                <a:gd name="T17" fmla="*/ 1059 h 1522"/>
                <a:gd name="T18" fmla="*/ 346 w 426"/>
                <a:gd name="T19" fmla="*/ 932 h 1522"/>
                <a:gd name="T20" fmla="*/ 341 w 426"/>
                <a:gd name="T21" fmla="*/ 767 h 1522"/>
                <a:gd name="T22" fmla="*/ 330 w 426"/>
                <a:gd name="T23" fmla="*/ 570 h 1522"/>
                <a:gd name="T24" fmla="*/ 325 w 426"/>
                <a:gd name="T25" fmla="*/ 348 h 1522"/>
                <a:gd name="T26" fmla="*/ 314 w 426"/>
                <a:gd name="T27" fmla="*/ 145 h 1522"/>
                <a:gd name="T28" fmla="*/ 309 w 426"/>
                <a:gd name="T29" fmla="*/ 0 h 1522"/>
                <a:gd name="T30" fmla="*/ 298 w 426"/>
                <a:gd name="T31" fmla="*/ 44 h 1522"/>
                <a:gd name="T32" fmla="*/ 293 w 426"/>
                <a:gd name="T33" fmla="*/ 196 h 1522"/>
                <a:gd name="T34" fmla="*/ 282 w 426"/>
                <a:gd name="T35" fmla="*/ 399 h 1522"/>
                <a:gd name="T36" fmla="*/ 277 w 426"/>
                <a:gd name="T37" fmla="*/ 602 h 1522"/>
                <a:gd name="T38" fmla="*/ 266 w 426"/>
                <a:gd name="T39" fmla="*/ 773 h 1522"/>
                <a:gd name="T40" fmla="*/ 261 w 426"/>
                <a:gd name="T41" fmla="*/ 913 h 1522"/>
                <a:gd name="T42" fmla="*/ 250 w 426"/>
                <a:gd name="T43" fmla="*/ 1027 h 1522"/>
                <a:gd name="T44" fmla="*/ 245 w 426"/>
                <a:gd name="T45" fmla="*/ 1116 h 1522"/>
                <a:gd name="T46" fmla="*/ 234 w 426"/>
                <a:gd name="T47" fmla="*/ 1186 h 1522"/>
                <a:gd name="T48" fmla="*/ 229 w 426"/>
                <a:gd name="T49" fmla="*/ 1243 h 1522"/>
                <a:gd name="T50" fmla="*/ 218 w 426"/>
                <a:gd name="T51" fmla="*/ 1287 h 1522"/>
                <a:gd name="T52" fmla="*/ 213 w 426"/>
                <a:gd name="T53" fmla="*/ 1319 h 1522"/>
                <a:gd name="T54" fmla="*/ 202 w 426"/>
                <a:gd name="T55" fmla="*/ 1350 h 1522"/>
                <a:gd name="T56" fmla="*/ 197 w 426"/>
                <a:gd name="T57" fmla="*/ 1376 h 1522"/>
                <a:gd name="T58" fmla="*/ 186 w 426"/>
                <a:gd name="T59" fmla="*/ 1395 h 1522"/>
                <a:gd name="T60" fmla="*/ 181 w 426"/>
                <a:gd name="T61" fmla="*/ 1414 h 1522"/>
                <a:gd name="T62" fmla="*/ 165 w 426"/>
                <a:gd name="T63" fmla="*/ 1439 h 1522"/>
                <a:gd name="T64" fmla="*/ 154 w 426"/>
                <a:gd name="T65" fmla="*/ 1458 h 1522"/>
                <a:gd name="T66" fmla="*/ 138 w 426"/>
                <a:gd name="T67" fmla="*/ 1471 h 1522"/>
                <a:gd name="T68" fmla="*/ 122 w 426"/>
                <a:gd name="T69" fmla="*/ 1484 h 1522"/>
                <a:gd name="T70" fmla="*/ 106 w 426"/>
                <a:gd name="T71" fmla="*/ 1496 h 1522"/>
                <a:gd name="T72" fmla="*/ 90 w 426"/>
                <a:gd name="T73" fmla="*/ 1503 h 1522"/>
                <a:gd name="T74" fmla="*/ 74 w 426"/>
                <a:gd name="T75" fmla="*/ 1509 h 1522"/>
                <a:gd name="T76" fmla="*/ 58 w 426"/>
                <a:gd name="T77" fmla="*/ 1515 h 1522"/>
                <a:gd name="T78" fmla="*/ 42 w 426"/>
                <a:gd name="T79" fmla="*/ 1515 h 1522"/>
                <a:gd name="T80" fmla="*/ 26 w 426"/>
                <a:gd name="T81" fmla="*/ 1522 h 1522"/>
                <a:gd name="T82" fmla="*/ 10 w 426"/>
                <a:gd name="T83" fmla="*/ 1522 h 1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26" h="1522">
                  <a:moveTo>
                    <a:pt x="426" y="1465"/>
                  </a:moveTo>
                  <a:lnTo>
                    <a:pt x="421" y="1458"/>
                  </a:lnTo>
                  <a:lnTo>
                    <a:pt x="421" y="1452"/>
                  </a:lnTo>
                  <a:lnTo>
                    <a:pt x="416" y="1446"/>
                  </a:lnTo>
                  <a:lnTo>
                    <a:pt x="416" y="1439"/>
                  </a:lnTo>
                  <a:lnTo>
                    <a:pt x="410" y="1433"/>
                  </a:lnTo>
                  <a:lnTo>
                    <a:pt x="410" y="1426"/>
                  </a:lnTo>
                  <a:lnTo>
                    <a:pt x="405" y="1420"/>
                  </a:lnTo>
                  <a:lnTo>
                    <a:pt x="405" y="1407"/>
                  </a:lnTo>
                  <a:lnTo>
                    <a:pt x="400" y="1401"/>
                  </a:lnTo>
                  <a:lnTo>
                    <a:pt x="400" y="1388"/>
                  </a:lnTo>
                  <a:lnTo>
                    <a:pt x="394" y="1376"/>
                  </a:lnTo>
                  <a:lnTo>
                    <a:pt x="394" y="1369"/>
                  </a:lnTo>
                  <a:lnTo>
                    <a:pt x="389" y="1357"/>
                  </a:lnTo>
                  <a:lnTo>
                    <a:pt x="389" y="1344"/>
                  </a:lnTo>
                  <a:lnTo>
                    <a:pt x="384" y="1325"/>
                  </a:lnTo>
                  <a:lnTo>
                    <a:pt x="384" y="1312"/>
                  </a:lnTo>
                  <a:lnTo>
                    <a:pt x="378" y="1293"/>
                  </a:lnTo>
                  <a:lnTo>
                    <a:pt x="378" y="1274"/>
                  </a:lnTo>
                  <a:lnTo>
                    <a:pt x="373" y="1255"/>
                  </a:lnTo>
                  <a:lnTo>
                    <a:pt x="373" y="1236"/>
                  </a:lnTo>
                  <a:lnTo>
                    <a:pt x="368" y="1211"/>
                  </a:lnTo>
                  <a:lnTo>
                    <a:pt x="368" y="1186"/>
                  </a:lnTo>
                  <a:lnTo>
                    <a:pt x="362" y="1160"/>
                  </a:lnTo>
                  <a:lnTo>
                    <a:pt x="362" y="1128"/>
                  </a:lnTo>
                  <a:lnTo>
                    <a:pt x="357" y="1097"/>
                  </a:lnTo>
                  <a:lnTo>
                    <a:pt x="357" y="1059"/>
                  </a:lnTo>
                  <a:lnTo>
                    <a:pt x="352" y="1021"/>
                  </a:lnTo>
                  <a:lnTo>
                    <a:pt x="352" y="976"/>
                  </a:lnTo>
                  <a:lnTo>
                    <a:pt x="346" y="932"/>
                  </a:lnTo>
                  <a:lnTo>
                    <a:pt x="346" y="881"/>
                  </a:lnTo>
                  <a:lnTo>
                    <a:pt x="341" y="824"/>
                  </a:lnTo>
                  <a:lnTo>
                    <a:pt x="341" y="767"/>
                  </a:lnTo>
                  <a:lnTo>
                    <a:pt x="336" y="704"/>
                  </a:lnTo>
                  <a:lnTo>
                    <a:pt x="336" y="640"/>
                  </a:lnTo>
                  <a:lnTo>
                    <a:pt x="330" y="570"/>
                  </a:lnTo>
                  <a:lnTo>
                    <a:pt x="330" y="494"/>
                  </a:lnTo>
                  <a:lnTo>
                    <a:pt x="325" y="425"/>
                  </a:lnTo>
                  <a:lnTo>
                    <a:pt x="325" y="348"/>
                  </a:lnTo>
                  <a:lnTo>
                    <a:pt x="320" y="272"/>
                  </a:lnTo>
                  <a:lnTo>
                    <a:pt x="320" y="203"/>
                  </a:lnTo>
                  <a:lnTo>
                    <a:pt x="314" y="145"/>
                  </a:lnTo>
                  <a:lnTo>
                    <a:pt x="314" y="88"/>
                  </a:lnTo>
                  <a:lnTo>
                    <a:pt x="309" y="44"/>
                  </a:lnTo>
                  <a:lnTo>
                    <a:pt x="309" y="0"/>
                  </a:lnTo>
                  <a:lnTo>
                    <a:pt x="304" y="0"/>
                  </a:lnTo>
                  <a:lnTo>
                    <a:pt x="304" y="19"/>
                  </a:lnTo>
                  <a:lnTo>
                    <a:pt x="298" y="44"/>
                  </a:lnTo>
                  <a:lnTo>
                    <a:pt x="298" y="88"/>
                  </a:lnTo>
                  <a:lnTo>
                    <a:pt x="293" y="139"/>
                  </a:lnTo>
                  <a:lnTo>
                    <a:pt x="293" y="196"/>
                  </a:lnTo>
                  <a:lnTo>
                    <a:pt x="288" y="266"/>
                  </a:lnTo>
                  <a:lnTo>
                    <a:pt x="288" y="329"/>
                  </a:lnTo>
                  <a:lnTo>
                    <a:pt x="282" y="399"/>
                  </a:lnTo>
                  <a:lnTo>
                    <a:pt x="282" y="469"/>
                  </a:lnTo>
                  <a:lnTo>
                    <a:pt x="277" y="532"/>
                  </a:lnTo>
                  <a:lnTo>
                    <a:pt x="277" y="602"/>
                  </a:lnTo>
                  <a:lnTo>
                    <a:pt x="272" y="659"/>
                  </a:lnTo>
                  <a:lnTo>
                    <a:pt x="272" y="716"/>
                  </a:lnTo>
                  <a:lnTo>
                    <a:pt x="266" y="773"/>
                  </a:lnTo>
                  <a:lnTo>
                    <a:pt x="266" y="824"/>
                  </a:lnTo>
                  <a:lnTo>
                    <a:pt x="261" y="868"/>
                  </a:lnTo>
                  <a:lnTo>
                    <a:pt x="261" y="913"/>
                  </a:lnTo>
                  <a:lnTo>
                    <a:pt x="256" y="957"/>
                  </a:lnTo>
                  <a:lnTo>
                    <a:pt x="256" y="989"/>
                  </a:lnTo>
                  <a:lnTo>
                    <a:pt x="250" y="1027"/>
                  </a:lnTo>
                  <a:lnTo>
                    <a:pt x="250" y="1059"/>
                  </a:lnTo>
                  <a:lnTo>
                    <a:pt x="245" y="1090"/>
                  </a:lnTo>
                  <a:lnTo>
                    <a:pt x="245" y="1116"/>
                  </a:lnTo>
                  <a:lnTo>
                    <a:pt x="240" y="1141"/>
                  </a:lnTo>
                  <a:lnTo>
                    <a:pt x="240" y="1166"/>
                  </a:lnTo>
                  <a:lnTo>
                    <a:pt x="234" y="1186"/>
                  </a:lnTo>
                  <a:lnTo>
                    <a:pt x="234" y="1205"/>
                  </a:lnTo>
                  <a:lnTo>
                    <a:pt x="229" y="1224"/>
                  </a:lnTo>
                  <a:lnTo>
                    <a:pt x="229" y="1243"/>
                  </a:lnTo>
                  <a:lnTo>
                    <a:pt x="224" y="1255"/>
                  </a:lnTo>
                  <a:lnTo>
                    <a:pt x="224" y="1274"/>
                  </a:lnTo>
                  <a:lnTo>
                    <a:pt x="218" y="1287"/>
                  </a:lnTo>
                  <a:lnTo>
                    <a:pt x="218" y="1300"/>
                  </a:lnTo>
                  <a:lnTo>
                    <a:pt x="213" y="1312"/>
                  </a:lnTo>
                  <a:lnTo>
                    <a:pt x="213" y="1319"/>
                  </a:lnTo>
                  <a:lnTo>
                    <a:pt x="208" y="1331"/>
                  </a:lnTo>
                  <a:lnTo>
                    <a:pt x="208" y="1344"/>
                  </a:lnTo>
                  <a:lnTo>
                    <a:pt x="202" y="1350"/>
                  </a:lnTo>
                  <a:lnTo>
                    <a:pt x="202" y="1363"/>
                  </a:lnTo>
                  <a:lnTo>
                    <a:pt x="197" y="1369"/>
                  </a:lnTo>
                  <a:lnTo>
                    <a:pt x="197" y="1376"/>
                  </a:lnTo>
                  <a:lnTo>
                    <a:pt x="192" y="1382"/>
                  </a:lnTo>
                  <a:lnTo>
                    <a:pt x="192" y="1388"/>
                  </a:lnTo>
                  <a:lnTo>
                    <a:pt x="186" y="1395"/>
                  </a:lnTo>
                  <a:lnTo>
                    <a:pt x="186" y="1401"/>
                  </a:lnTo>
                  <a:lnTo>
                    <a:pt x="181" y="1407"/>
                  </a:lnTo>
                  <a:lnTo>
                    <a:pt x="181" y="1414"/>
                  </a:lnTo>
                  <a:lnTo>
                    <a:pt x="170" y="1426"/>
                  </a:lnTo>
                  <a:lnTo>
                    <a:pt x="170" y="1433"/>
                  </a:lnTo>
                  <a:lnTo>
                    <a:pt x="165" y="1439"/>
                  </a:lnTo>
                  <a:lnTo>
                    <a:pt x="160" y="1446"/>
                  </a:lnTo>
                  <a:lnTo>
                    <a:pt x="149" y="1458"/>
                  </a:lnTo>
                  <a:lnTo>
                    <a:pt x="154" y="1458"/>
                  </a:lnTo>
                  <a:lnTo>
                    <a:pt x="149" y="1458"/>
                  </a:lnTo>
                  <a:lnTo>
                    <a:pt x="144" y="1465"/>
                  </a:lnTo>
                  <a:lnTo>
                    <a:pt x="138" y="1471"/>
                  </a:lnTo>
                  <a:lnTo>
                    <a:pt x="133" y="1477"/>
                  </a:lnTo>
                  <a:lnTo>
                    <a:pt x="128" y="1484"/>
                  </a:lnTo>
                  <a:lnTo>
                    <a:pt x="122" y="1484"/>
                  </a:lnTo>
                  <a:lnTo>
                    <a:pt x="117" y="1490"/>
                  </a:lnTo>
                  <a:lnTo>
                    <a:pt x="112" y="1490"/>
                  </a:lnTo>
                  <a:lnTo>
                    <a:pt x="106" y="1496"/>
                  </a:lnTo>
                  <a:lnTo>
                    <a:pt x="101" y="1496"/>
                  </a:lnTo>
                  <a:lnTo>
                    <a:pt x="96" y="1503"/>
                  </a:lnTo>
                  <a:lnTo>
                    <a:pt x="90" y="1503"/>
                  </a:lnTo>
                  <a:lnTo>
                    <a:pt x="85" y="1503"/>
                  </a:lnTo>
                  <a:lnTo>
                    <a:pt x="80" y="1509"/>
                  </a:lnTo>
                  <a:lnTo>
                    <a:pt x="74" y="1509"/>
                  </a:lnTo>
                  <a:lnTo>
                    <a:pt x="69" y="1509"/>
                  </a:lnTo>
                  <a:lnTo>
                    <a:pt x="64" y="1509"/>
                  </a:lnTo>
                  <a:lnTo>
                    <a:pt x="58" y="1515"/>
                  </a:lnTo>
                  <a:lnTo>
                    <a:pt x="53" y="1515"/>
                  </a:lnTo>
                  <a:lnTo>
                    <a:pt x="48" y="1515"/>
                  </a:lnTo>
                  <a:lnTo>
                    <a:pt x="42" y="1515"/>
                  </a:lnTo>
                  <a:lnTo>
                    <a:pt x="37" y="1515"/>
                  </a:lnTo>
                  <a:lnTo>
                    <a:pt x="32" y="1515"/>
                  </a:lnTo>
                  <a:lnTo>
                    <a:pt x="26" y="1522"/>
                  </a:lnTo>
                  <a:lnTo>
                    <a:pt x="21" y="1522"/>
                  </a:lnTo>
                  <a:lnTo>
                    <a:pt x="16" y="1522"/>
                  </a:lnTo>
                  <a:lnTo>
                    <a:pt x="10" y="1522"/>
                  </a:lnTo>
                  <a:lnTo>
                    <a:pt x="5" y="1522"/>
                  </a:lnTo>
                  <a:lnTo>
                    <a:pt x="0" y="1522"/>
                  </a:lnTo>
                </a:path>
              </a:pathLst>
            </a:cu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93"/>
            <p:cNvSpPr>
              <a:spLocks/>
            </p:cNvSpPr>
            <p:nvPr/>
          </p:nvSpPr>
          <p:spPr bwMode="auto">
            <a:xfrm>
              <a:off x="707" y="3414"/>
              <a:ext cx="480" cy="57"/>
            </a:xfrm>
            <a:custGeom>
              <a:avLst/>
              <a:gdLst>
                <a:gd name="T0" fmla="*/ 474 w 480"/>
                <a:gd name="T1" fmla="*/ 0 h 57"/>
                <a:gd name="T2" fmla="*/ 464 w 480"/>
                <a:gd name="T3" fmla="*/ 0 h 57"/>
                <a:gd name="T4" fmla="*/ 453 w 480"/>
                <a:gd name="T5" fmla="*/ 0 h 57"/>
                <a:gd name="T6" fmla="*/ 442 w 480"/>
                <a:gd name="T7" fmla="*/ 0 h 57"/>
                <a:gd name="T8" fmla="*/ 432 w 480"/>
                <a:gd name="T9" fmla="*/ 0 h 57"/>
                <a:gd name="T10" fmla="*/ 421 w 480"/>
                <a:gd name="T11" fmla="*/ 0 h 57"/>
                <a:gd name="T12" fmla="*/ 410 w 480"/>
                <a:gd name="T13" fmla="*/ 0 h 57"/>
                <a:gd name="T14" fmla="*/ 400 w 480"/>
                <a:gd name="T15" fmla="*/ 0 h 57"/>
                <a:gd name="T16" fmla="*/ 389 w 480"/>
                <a:gd name="T17" fmla="*/ 0 h 57"/>
                <a:gd name="T18" fmla="*/ 378 w 480"/>
                <a:gd name="T19" fmla="*/ 0 h 57"/>
                <a:gd name="T20" fmla="*/ 368 w 480"/>
                <a:gd name="T21" fmla="*/ 0 h 57"/>
                <a:gd name="T22" fmla="*/ 357 w 480"/>
                <a:gd name="T23" fmla="*/ 0 h 57"/>
                <a:gd name="T24" fmla="*/ 347 w 480"/>
                <a:gd name="T25" fmla="*/ 0 h 57"/>
                <a:gd name="T26" fmla="*/ 336 w 480"/>
                <a:gd name="T27" fmla="*/ 0 h 57"/>
                <a:gd name="T28" fmla="*/ 325 w 480"/>
                <a:gd name="T29" fmla="*/ 0 h 57"/>
                <a:gd name="T30" fmla="*/ 315 w 480"/>
                <a:gd name="T31" fmla="*/ 0 h 57"/>
                <a:gd name="T32" fmla="*/ 304 w 480"/>
                <a:gd name="T33" fmla="*/ 6 h 57"/>
                <a:gd name="T34" fmla="*/ 293 w 480"/>
                <a:gd name="T35" fmla="*/ 6 h 57"/>
                <a:gd name="T36" fmla="*/ 283 w 480"/>
                <a:gd name="T37" fmla="*/ 6 h 57"/>
                <a:gd name="T38" fmla="*/ 272 w 480"/>
                <a:gd name="T39" fmla="*/ 12 h 57"/>
                <a:gd name="T40" fmla="*/ 261 w 480"/>
                <a:gd name="T41" fmla="*/ 12 h 57"/>
                <a:gd name="T42" fmla="*/ 251 w 480"/>
                <a:gd name="T43" fmla="*/ 19 h 57"/>
                <a:gd name="T44" fmla="*/ 240 w 480"/>
                <a:gd name="T45" fmla="*/ 19 h 57"/>
                <a:gd name="T46" fmla="*/ 229 w 480"/>
                <a:gd name="T47" fmla="*/ 25 h 57"/>
                <a:gd name="T48" fmla="*/ 219 w 480"/>
                <a:gd name="T49" fmla="*/ 25 h 57"/>
                <a:gd name="T50" fmla="*/ 208 w 480"/>
                <a:gd name="T51" fmla="*/ 31 h 57"/>
                <a:gd name="T52" fmla="*/ 197 w 480"/>
                <a:gd name="T53" fmla="*/ 31 h 57"/>
                <a:gd name="T54" fmla="*/ 187 w 480"/>
                <a:gd name="T55" fmla="*/ 38 h 57"/>
                <a:gd name="T56" fmla="*/ 176 w 480"/>
                <a:gd name="T57" fmla="*/ 38 h 57"/>
                <a:gd name="T58" fmla="*/ 165 w 480"/>
                <a:gd name="T59" fmla="*/ 38 h 57"/>
                <a:gd name="T60" fmla="*/ 155 w 480"/>
                <a:gd name="T61" fmla="*/ 44 h 57"/>
                <a:gd name="T62" fmla="*/ 144 w 480"/>
                <a:gd name="T63" fmla="*/ 44 h 57"/>
                <a:gd name="T64" fmla="*/ 133 w 480"/>
                <a:gd name="T65" fmla="*/ 44 h 57"/>
                <a:gd name="T66" fmla="*/ 123 w 480"/>
                <a:gd name="T67" fmla="*/ 44 h 57"/>
                <a:gd name="T68" fmla="*/ 112 w 480"/>
                <a:gd name="T69" fmla="*/ 50 h 57"/>
                <a:gd name="T70" fmla="*/ 101 w 480"/>
                <a:gd name="T71" fmla="*/ 50 h 57"/>
                <a:gd name="T72" fmla="*/ 91 w 480"/>
                <a:gd name="T73" fmla="*/ 50 h 57"/>
                <a:gd name="T74" fmla="*/ 80 w 480"/>
                <a:gd name="T75" fmla="*/ 50 h 57"/>
                <a:gd name="T76" fmla="*/ 69 w 480"/>
                <a:gd name="T77" fmla="*/ 50 h 57"/>
                <a:gd name="T78" fmla="*/ 59 w 480"/>
                <a:gd name="T79" fmla="*/ 50 h 57"/>
                <a:gd name="T80" fmla="*/ 48 w 480"/>
                <a:gd name="T81" fmla="*/ 57 h 57"/>
                <a:gd name="T82" fmla="*/ 37 w 480"/>
                <a:gd name="T83" fmla="*/ 57 h 57"/>
                <a:gd name="T84" fmla="*/ 27 w 480"/>
                <a:gd name="T85" fmla="*/ 57 h 57"/>
                <a:gd name="T86" fmla="*/ 16 w 480"/>
                <a:gd name="T87" fmla="*/ 57 h 57"/>
                <a:gd name="T88" fmla="*/ 5 w 480"/>
                <a:gd name="T89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80" h="57">
                  <a:moveTo>
                    <a:pt x="480" y="0"/>
                  </a:moveTo>
                  <a:lnTo>
                    <a:pt x="474" y="0"/>
                  </a:lnTo>
                  <a:lnTo>
                    <a:pt x="469" y="0"/>
                  </a:lnTo>
                  <a:lnTo>
                    <a:pt x="464" y="0"/>
                  </a:lnTo>
                  <a:lnTo>
                    <a:pt x="458" y="0"/>
                  </a:lnTo>
                  <a:lnTo>
                    <a:pt x="453" y="0"/>
                  </a:lnTo>
                  <a:lnTo>
                    <a:pt x="448" y="0"/>
                  </a:lnTo>
                  <a:lnTo>
                    <a:pt x="442" y="0"/>
                  </a:lnTo>
                  <a:lnTo>
                    <a:pt x="437" y="0"/>
                  </a:lnTo>
                  <a:lnTo>
                    <a:pt x="432" y="0"/>
                  </a:lnTo>
                  <a:lnTo>
                    <a:pt x="426" y="0"/>
                  </a:lnTo>
                  <a:lnTo>
                    <a:pt x="421" y="0"/>
                  </a:lnTo>
                  <a:lnTo>
                    <a:pt x="416" y="0"/>
                  </a:lnTo>
                  <a:lnTo>
                    <a:pt x="410" y="0"/>
                  </a:lnTo>
                  <a:lnTo>
                    <a:pt x="405" y="0"/>
                  </a:lnTo>
                  <a:lnTo>
                    <a:pt x="400" y="0"/>
                  </a:lnTo>
                  <a:lnTo>
                    <a:pt x="394" y="0"/>
                  </a:lnTo>
                  <a:lnTo>
                    <a:pt x="389" y="0"/>
                  </a:lnTo>
                  <a:lnTo>
                    <a:pt x="384" y="0"/>
                  </a:lnTo>
                  <a:lnTo>
                    <a:pt x="378" y="0"/>
                  </a:lnTo>
                  <a:lnTo>
                    <a:pt x="373" y="0"/>
                  </a:lnTo>
                  <a:lnTo>
                    <a:pt x="368" y="0"/>
                  </a:lnTo>
                  <a:lnTo>
                    <a:pt x="363" y="0"/>
                  </a:lnTo>
                  <a:lnTo>
                    <a:pt x="357" y="0"/>
                  </a:lnTo>
                  <a:lnTo>
                    <a:pt x="352" y="0"/>
                  </a:lnTo>
                  <a:lnTo>
                    <a:pt x="347" y="0"/>
                  </a:lnTo>
                  <a:lnTo>
                    <a:pt x="341" y="0"/>
                  </a:lnTo>
                  <a:lnTo>
                    <a:pt x="336" y="0"/>
                  </a:lnTo>
                  <a:lnTo>
                    <a:pt x="331" y="0"/>
                  </a:lnTo>
                  <a:lnTo>
                    <a:pt x="325" y="0"/>
                  </a:lnTo>
                  <a:lnTo>
                    <a:pt x="320" y="0"/>
                  </a:lnTo>
                  <a:lnTo>
                    <a:pt x="315" y="0"/>
                  </a:lnTo>
                  <a:lnTo>
                    <a:pt x="309" y="0"/>
                  </a:lnTo>
                  <a:lnTo>
                    <a:pt x="304" y="6"/>
                  </a:lnTo>
                  <a:lnTo>
                    <a:pt x="299" y="6"/>
                  </a:lnTo>
                  <a:lnTo>
                    <a:pt x="293" y="6"/>
                  </a:lnTo>
                  <a:lnTo>
                    <a:pt x="288" y="6"/>
                  </a:lnTo>
                  <a:lnTo>
                    <a:pt x="283" y="6"/>
                  </a:lnTo>
                  <a:lnTo>
                    <a:pt x="277" y="6"/>
                  </a:lnTo>
                  <a:lnTo>
                    <a:pt x="272" y="12"/>
                  </a:lnTo>
                  <a:lnTo>
                    <a:pt x="267" y="12"/>
                  </a:lnTo>
                  <a:lnTo>
                    <a:pt x="261" y="12"/>
                  </a:lnTo>
                  <a:lnTo>
                    <a:pt x="256" y="12"/>
                  </a:lnTo>
                  <a:lnTo>
                    <a:pt x="251" y="19"/>
                  </a:lnTo>
                  <a:lnTo>
                    <a:pt x="245" y="19"/>
                  </a:lnTo>
                  <a:lnTo>
                    <a:pt x="240" y="19"/>
                  </a:lnTo>
                  <a:lnTo>
                    <a:pt x="235" y="19"/>
                  </a:lnTo>
                  <a:lnTo>
                    <a:pt x="229" y="25"/>
                  </a:lnTo>
                  <a:lnTo>
                    <a:pt x="224" y="25"/>
                  </a:lnTo>
                  <a:lnTo>
                    <a:pt x="219" y="25"/>
                  </a:lnTo>
                  <a:lnTo>
                    <a:pt x="213" y="25"/>
                  </a:lnTo>
                  <a:lnTo>
                    <a:pt x="208" y="31"/>
                  </a:lnTo>
                  <a:lnTo>
                    <a:pt x="203" y="31"/>
                  </a:lnTo>
                  <a:lnTo>
                    <a:pt x="197" y="31"/>
                  </a:lnTo>
                  <a:lnTo>
                    <a:pt x="192" y="31"/>
                  </a:lnTo>
                  <a:lnTo>
                    <a:pt x="187" y="38"/>
                  </a:lnTo>
                  <a:lnTo>
                    <a:pt x="181" y="38"/>
                  </a:lnTo>
                  <a:lnTo>
                    <a:pt x="176" y="38"/>
                  </a:lnTo>
                  <a:lnTo>
                    <a:pt x="171" y="38"/>
                  </a:lnTo>
                  <a:lnTo>
                    <a:pt x="165" y="38"/>
                  </a:lnTo>
                  <a:lnTo>
                    <a:pt x="160" y="38"/>
                  </a:lnTo>
                  <a:lnTo>
                    <a:pt x="155" y="44"/>
                  </a:lnTo>
                  <a:lnTo>
                    <a:pt x="149" y="44"/>
                  </a:lnTo>
                  <a:lnTo>
                    <a:pt x="144" y="44"/>
                  </a:lnTo>
                  <a:lnTo>
                    <a:pt x="139" y="44"/>
                  </a:lnTo>
                  <a:lnTo>
                    <a:pt x="133" y="44"/>
                  </a:lnTo>
                  <a:lnTo>
                    <a:pt x="128" y="44"/>
                  </a:lnTo>
                  <a:lnTo>
                    <a:pt x="123" y="44"/>
                  </a:lnTo>
                  <a:lnTo>
                    <a:pt x="117" y="50"/>
                  </a:lnTo>
                  <a:lnTo>
                    <a:pt x="112" y="50"/>
                  </a:lnTo>
                  <a:lnTo>
                    <a:pt x="107" y="50"/>
                  </a:lnTo>
                  <a:lnTo>
                    <a:pt x="101" y="50"/>
                  </a:lnTo>
                  <a:lnTo>
                    <a:pt x="96" y="50"/>
                  </a:lnTo>
                  <a:lnTo>
                    <a:pt x="91" y="50"/>
                  </a:lnTo>
                  <a:lnTo>
                    <a:pt x="85" y="50"/>
                  </a:lnTo>
                  <a:lnTo>
                    <a:pt x="80" y="50"/>
                  </a:lnTo>
                  <a:lnTo>
                    <a:pt x="75" y="50"/>
                  </a:lnTo>
                  <a:lnTo>
                    <a:pt x="69" y="50"/>
                  </a:lnTo>
                  <a:lnTo>
                    <a:pt x="64" y="50"/>
                  </a:lnTo>
                  <a:lnTo>
                    <a:pt x="59" y="50"/>
                  </a:lnTo>
                  <a:lnTo>
                    <a:pt x="53" y="57"/>
                  </a:lnTo>
                  <a:lnTo>
                    <a:pt x="48" y="57"/>
                  </a:lnTo>
                  <a:lnTo>
                    <a:pt x="43" y="57"/>
                  </a:lnTo>
                  <a:lnTo>
                    <a:pt x="37" y="57"/>
                  </a:lnTo>
                  <a:lnTo>
                    <a:pt x="32" y="57"/>
                  </a:lnTo>
                  <a:lnTo>
                    <a:pt x="27" y="57"/>
                  </a:lnTo>
                  <a:lnTo>
                    <a:pt x="21" y="57"/>
                  </a:lnTo>
                  <a:lnTo>
                    <a:pt x="16" y="57"/>
                  </a:lnTo>
                  <a:lnTo>
                    <a:pt x="11" y="57"/>
                  </a:lnTo>
                  <a:lnTo>
                    <a:pt x="5" y="57"/>
                  </a:lnTo>
                  <a:lnTo>
                    <a:pt x="0" y="57"/>
                  </a:lnTo>
                </a:path>
              </a:pathLst>
            </a:cu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94"/>
            <p:cNvSpPr>
              <a:spLocks/>
            </p:cNvSpPr>
            <p:nvPr/>
          </p:nvSpPr>
          <p:spPr bwMode="auto">
            <a:xfrm>
              <a:off x="1613" y="3477"/>
              <a:ext cx="677" cy="44"/>
            </a:xfrm>
            <a:custGeom>
              <a:avLst/>
              <a:gdLst>
                <a:gd name="T0" fmla="*/ 666 w 677"/>
                <a:gd name="T1" fmla="*/ 44 h 44"/>
                <a:gd name="T2" fmla="*/ 650 w 677"/>
                <a:gd name="T3" fmla="*/ 44 h 44"/>
                <a:gd name="T4" fmla="*/ 634 w 677"/>
                <a:gd name="T5" fmla="*/ 44 h 44"/>
                <a:gd name="T6" fmla="*/ 618 w 677"/>
                <a:gd name="T7" fmla="*/ 44 h 44"/>
                <a:gd name="T8" fmla="*/ 602 w 677"/>
                <a:gd name="T9" fmla="*/ 44 h 44"/>
                <a:gd name="T10" fmla="*/ 586 w 677"/>
                <a:gd name="T11" fmla="*/ 44 h 44"/>
                <a:gd name="T12" fmla="*/ 570 w 677"/>
                <a:gd name="T13" fmla="*/ 44 h 44"/>
                <a:gd name="T14" fmla="*/ 554 w 677"/>
                <a:gd name="T15" fmla="*/ 44 h 44"/>
                <a:gd name="T16" fmla="*/ 538 w 677"/>
                <a:gd name="T17" fmla="*/ 44 h 44"/>
                <a:gd name="T18" fmla="*/ 522 w 677"/>
                <a:gd name="T19" fmla="*/ 44 h 44"/>
                <a:gd name="T20" fmla="*/ 507 w 677"/>
                <a:gd name="T21" fmla="*/ 44 h 44"/>
                <a:gd name="T22" fmla="*/ 491 w 677"/>
                <a:gd name="T23" fmla="*/ 44 h 44"/>
                <a:gd name="T24" fmla="*/ 475 w 677"/>
                <a:gd name="T25" fmla="*/ 44 h 44"/>
                <a:gd name="T26" fmla="*/ 459 w 677"/>
                <a:gd name="T27" fmla="*/ 44 h 44"/>
                <a:gd name="T28" fmla="*/ 443 w 677"/>
                <a:gd name="T29" fmla="*/ 44 h 44"/>
                <a:gd name="T30" fmla="*/ 427 w 677"/>
                <a:gd name="T31" fmla="*/ 44 h 44"/>
                <a:gd name="T32" fmla="*/ 411 w 677"/>
                <a:gd name="T33" fmla="*/ 44 h 44"/>
                <a:gd name="T34" fmla="*/ 395 w 677"/>
                <a:gd name="T35" fmla="*/ 44 h 44"/>
                <a:gd name="T36" fmla="*/ 379 w 677"/>
                <a:gd name="T37" fmla="*/ 44 h 44"/>
                <a:gd name="T38" fmla="*/ 363 w 677"/>
                <a:gd name="T39" fmla="*/ 44 h 44"/>
                <a:gd name="T40" fmla="*/ 347 w 677"/>
                <a:gd name="T41" fmla="*/ 44 h 44"/>
                <a:gd name="T42" fmla="*/ 331 w 677"/>
                <a:gd name="T43" fmla="*/ 44 h 44"/>
                <a:gd name="T44" fmla="*/ 315 w 677"/>
                <a:gd name="T45" fmla="*/ 44 h 44"/>
                <a:gd name="T46" fmla="*/ 299 w 677"/>
                <a:gd name="T47" fmla="*/ 44 h 44"/>
                <a:gd name="T48" fmla="*/ 283 w 677"/>
                <a:gd name="T49" fmla="*/ 44 h 44"/>
                <a:gd name="T50" fmla="*/ 267 w 677"/>
                <a:gd name="T51" fmla="*/ 44 h 44"/>
                <a:gd name="T52" fmla="*/ 251 w 677"/>
                <a:gd name="T53" fmla="*/ 44 h 44"/>
                <a:gd name="T54" fmla="*/ 235 w 677"/>
                <a:gd name="T55" fmla="*/ 44 h 44"/>
                <a:gd name="T56" fmla="*/ 219 w 677"/>
                <a:gd name="T57" fmla="*/ 44 h 44"/>
                <a:gd name="T58" fmla="*/ 203 w 677"/>
                <a:gd name="T59" fmla="*/ 44 h 44"/>
                <a:gd name="T60" fmla="*/ 187 w 677"/>
                <a:gd name="T61" fmla="*/ 44 h 44"/>
                <a:gd name="T62" fmla="*/ 171 w 677"/>
                <a:gd name="T63" fmla="*/ 44 h 44"/>
                <a:gd name="T64" fmla="*/ 155 w 677"/>
                <a:gd name="T65" fmla="*/ 38 h 44"/>
                <a:gd name="T66" fmla="*/ 139 w 677"/>
                <a:gd name="T67" fmla="*/ 38 h 44"/>
                <a:gd name="T68" fmla="*/ 123 w 677"/>
                <a:gd name="T69" fmla="*/ 38 h 44"/>
                <a:gd name="T70" fmla="*/ 107 w 677"/>
                <a:gd name="T71" fmla="*/ 38 h 44"/>
                <a:gd name="T72" fmla="*/ 91 w 677"/>
                <a:gd name="T73" fmla="*/ 38 h 44"/>
                <a:gd name="T74" fmla="*/ 75 w 677"/>
                <a:gd name="T75" fmla="*/ 32 h 44"/>
                <a:gd name="T76" fmla="*/ 59 w 677"/>
                <a:gd name="T77" fmla="*/ 25 h 44"/>
                <a:gd name="T78" fmla="*/ 43 w 677"/>
                <a:gd name="T79" fmla="*/ 25 h 44"/>
                <a:gd name="T80" fmla="*/ 27 w 677"/>
                <a:gd name="T81" fmla="*/ 19 h 44"/>
                <a:gd name="T82" fmla="*/ 11 w 677"/>
                <a:gd name="T83" fmla="*/ 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77" h="44">
                  <a:moveTo>
                    <a:pt x="677" y="44"/>
                  </a:moveTo>
                  <a:lnTo>
                    <a:pt x="672" y="44"/>
                  </a:lnTo>
                  <a:lnTo>
                    <a:pt x="666" y="44"/>
                  </a:lnTo>
                  <a:lnTo>
                    <a:pt x="661" y="44"/>
                  </a:lnTo>
                  <a:lnTo>
                    <a:pt x="656" y="44"/>
                  </a:lnTo>
                  <a:lnTo>
                    <a:pt x="650" y="44"/>
                  </a:lnTo>
                  <a:lnTo>
                    <a:pt x="645" y="44"/>
                  </a:lnTo>
                  <a:lnTo>
                    <a:pt x="640" y="44"/>
                  </a:lnTo>
                  <a:lnTo>
                    <a:pt x="634" y="44"/>
                  </a:lnTo>
                  <a:lnTo>
                    <a:pt x="629" y="44"/>
                  </a:lnTo>
                  <a:lnTo>
                    <a:pt x="624" y="44"/>
                  </a:lnTo>
                  <a:lnTo>
                    <a:pt x="618" y="44"/>
                  </a:lnTo>
                  <a:lnTo>
                    <a:pt x="613" y="44"/>
                  </a:lnTo>
                  <a:lnTo>
                    <a:pt x="608" y="44"/>
                  </a:lnTo>
                  <a:lnTo>
                    <a:pt x="602" y="44"/>
                  </a:lnTo>
                  <a:lnTo>
                    <a:pt x="597" y="44"/>
                  </a:lnTo>
                  <a:lnTo>
                    <a:pt x="592" y="44"/>
                  </a:lnTo>
                  <a:lnTo>
                    <a:pt x="586" y="44"/>
                  </a:lnTo>
                  <a:lnTo>
                    <a:pt x="581" y="44"/>
                  </a:lnTo>
                  <a:lnTo>
                    <a:pt x="576" y="44"/>
                  </a:lnTo>
                  <a:lnTo>
                    <a:pt x="570" y="44"/>
                  </a:lnTo>
                  <a:lnTo>
                    <a:pt x="565" y="44"/>
                  </a:lnTo>
                  <a:lnTo>
                    <a:pt x="560" y="44"/>
                  </a:lnTo>
                  <a:lnTo>
                    <a:pt x="554" y="44"/>
                  </a:lnTo>
                  <a:lnTo>
                    <a:pt x="549" y="44"/>
                  </a:lnTo>
                  <a:lnTo>
                    <a:pt x="544" y="44"/>
                  </a:lnTo>
                  <a:lnTo>
                    <a:pt x="538" y="44"/>
                  </a:lnTo>
                  <a:lnTo>
                    <a:pt x="533" y="44"/>
                  </a:lnTo>
                  <a:lnTo>
                    <a:pt x="528" y="44"/>
                  </a:lnTo>
                  <a:lnTo>
                    <a:pt x="522" y="44"/>
                  </a:lnTo>
                  <a:lnTo>
                    <a:pt x="517" y="44"/>
                  </a:lnTo>
                  <a:lnTo>
                    <a:pt x="512" y="44"/>
                  </a:lnTo>
                  <a:lnTo>
                    <a:pt x="507" y="44"/>
                  </a:lnTo>
                  <a:lnTo>
                    <a:pt x="501" y="44"/>
                  </a:lnTo>
                  <a:lnTo>
                    <a:pt x="496" y="44"/>
                  </a:lnTo>
                  <a:lnTo>
                    <a:pt x="491" y="44"/>
                  </a:lnTo>
                  <a:lnTo>
                    <a:pt x="485" y="44"/>
                  </a:lnTo>
                  <a:lnTo>
                    <a:pt x="480" y="44"/>
                  </a:lnTo>
                  <a:lnTo>
                    <a:pt x="475" y="44"/>
                  </a:lnTo>
                  <a:lnTo>
                    <a:pt x="469" y="44"/>
                  </a:lnTo>
                  <a:lnTo>
                    <a:pt x="464" y="44"/>
                  </a:lnTo>
                  <a:lnTo>
                    <a:pt x="459" y="44"/>
                  </a:lnTo>
                  <a:lnTo>
                    <a:pt x="453" y="44"/>
                  </a:lnTo>
                  <a:lnTo>
                    <a:pt x="448" y="44"/>
                  </a:lnTo>
                  <a:lnTo>
                    <a:pt x="443" y="44"/>
                  </a:lnTo>
                  <a:lnTo>
                    <a:pt x="437" y="44"/>
                  </a:lnTo>
                  <a:lnTo>
                    <a:pt x="432" y="44"/>
                  </a:lnTo>
                  <a:lnTo>
                    <a:pt x="427" y="44"/>
                  </a:lnTo>
                  <a:lnTo>
                    <a:pt x="421" y="44"/>
                  </a:lnTo>
                  <a:lnTo>
                    <a:pt x="416" y="44"/>
                  </a:lnTo>
                  <a:lnTo>
                    <a:pt x="411" y="44"/>
                  </a:lnTo>
                  <a:lnTo>
                    <a:pt x="405" y="44"/>
                  </a:lnTo>
                  <a:lnTo>
                    <a:pt x="400" y="44"/>
                  </a:lnTo>
                  <a:lnTo>
                    <a:pt x="395" y="44"/>
                  </a:lnTo>
                  <a:lnTo>
                    <a:pt x="389" y="44"/>
                  </a:lnTo>
                  <a:lnTo>
                    <a:pt x="384" y="44"/>
                  </a:lnTo>
                  <a:lnTo>
                    <a:pt x="379" y="44"/>
                  </a:lnTo>
                  <a:lnTo>
                    <a:pt x="373" y="44"/>
                  </a:lnTo>
                  <a:lnTo>
                    <a:pt x="368" y="44"/>
                  </a:lnTo>
                  <a:lnTo>
                    <a:pt x="363" y="44"/>
                  </a:lnTo>
                  <a:lnTo>
                    <a:pt x="357" y="44"/>
                  </a:lnTo>
                  <a:lnTo>
                    <a:pt x="352" y="44"/>
                  </a:lnTo>
                  <a:lnTo>
                    <a:pt x="347" y="44"/>
                  </a:lnTo>
                  <a:lnTo>
                    <a:pt x="341" y="44"/>
                  </a:lnTo>
                  <a:lnTo>
                    <a:pt x="336" y="44"/>
                  </a:lnTo>
                  <a:lnTo>
                    <a:pt x="331" y="44"/>
                  </a:lnTo>
                  <a:lnTo>
                    <a:pt x="325" y="44"/>
                  </a:lnTo>
                  <a:lnTo>
                    <a:pt x="320" y="44"/>
                  </a:lnTo>
                  <a:lnTo>
                    <a:pt x="315" y="44"/>
                  </a:lnTo>
                  <a:lnTo>
                    <a:pt x="309" y="44"/>
                  </a:lnTo>
                  <a:lnTo>
                    <a:pt x="304" y="44"/>
                  </a:lnTo>
                  <a:lnTo>
                    <a:pt x="299" y="44"/>
                  </a:lnTo>
                  <a:lnTo>
                    <a:pt x="293" y="44"/>
                  </a:lnTo>
                  <a:lnTo>
                    <a:pt x="288" y="44"/>
                  </a:lnTo>
                  <a:lnTo>
                    <a:pt x="283" y="44"/>
                  </a:lnTo>
                  <a:lnTo>
                    <a:pt x="277" y="44"/>
                  </a:lnTo>
                  <a:lnTo>
                    <a:pt x="272" y="44"/>
                  </a:lnTo>
                  <a:lnTo>
                    <a:pt x="267" y="44"/>
                  </a:lnTo>
                  <a:lnTo>
                    <a:pt x="261" y="44"/>
                  </a:lnTo>
                  <a:lnTo>
                    <a:pt x="256" y="44"/>
                  </a:lnTo>
                  <a:lnTo>
                    <a:pt x="251" y="44"/>
                  </a:lnTo>
                  <a:lnTo>
                    <a:pt x="245" y="44"/>
                  </a:lnTo>
                  <a:lnTo>
                    <a:pt x="240" y="44"/>
                  </a:lnTo>
                  <a:lnTo>
                    <a:pt x="235" y="44"/>
                  </a:lnTo>
                  <a:lnTo>
                    <a:pt x="229" y="44"/>
                  </a:lnTo>
                  <a:lnTo>
                    <a:pt x="224" y="44"/>
                  </a:lnTo>
                  <a:lnTo>
                    <a:pt x="219" y="44"/>
                  </a:lnTo>
                  <a:lnTo>
                    <a:pt x="213" y="44"/>
                  </a:lnTo>
                  <a:lnTo>
                    <a:pt x="208" y="44"/>
                  </a:lnTo>
                  <a:lnTo>
                    <a:pt x="203" y="44"/>
                  </a:lnTo>
                  <a:lnTo>
                    <a:pt x="197" y="44"/>
                  </a:lnTo>
                  <a:lnTo>
                    <a:pt x="192" y="44"/>
                  </a:lnTo>
                  <a:lnTo>
                    <a:pt x="187" y="44"/>
                  </a:lnTo>
                  <a:lnTo>
                    <a:pt x="181" y="44"/>
                  </a:lnTo>
                  <a:lnTo>
                    <a:pt x="176" y="44"/>
                  </a:lnTo>
                  <a:lnTo>
                    <a:pt x="171" y="44"/>
                  </a:lnTo>
                  <a:lnTo>
                    <a:pt x="165" y="44"/>
                  </a:lnTo>
                  <a:lnTo>
                    <a:pt x="160" y="44"/>
                  </a:lnTo>
                  <a:lnTo>
                    <a:pt x="155" y="38"/>
                  </a:lnTo>
                  <a:lnTo>
                    <a:pt x="149" y="38"/>
                  </a:lnTo>
                  <a:lnTo>
                    <a:pt x="144" y="38"/>
                  </a:lnTo>
                  <a:lnTo>
                    <a:pt x="139" y="38"/>
                  </a:lnTo>
                  <a:lnTo>
                    <a:pt x="133" y="38"/>
                  </a:lnTo>
                  <a:lnTo>
                    <a:pt x="128" y="38"/>
                  </a:lnTo>
                  <a:lnTo>
                    <a:pt x="123" y="38"/>
                  </a:lnTo>
                  <a:lnTo>
                    <a:pt x="117" y="38"/>
                  </a:lnTo>
                  <a:lnTo>
                    <a:pt x="112" y="38"/>
                  </a:lnTo>
                  <a:lnTo>
                    <a:pt x="107" y="38"/>
                  </a:lnTo>
                  <a:lnTo>
                    <a:pt x="101" y="38"/>
                  </a:lnTo>
                  <a:lnTo>
                    <a:pt x="96" y="38"/>
                  </a:lnTo>
                  <a:lnTo>
                    <a:pt x="91" y="38"/>
                  </a:lnTo>
                  <a:lnTo>
                    <a:pt x="85" y="32"/>
                  </a:lnTo>
                  <a:lnTo>
                    <a:pt x="80" y="32"/>
                  </a:lnTo>
                  <a:lnTo>
                    <a:pt x="75" y="32"/>
                  </a:lnTo>
                  <a:lnTo>
                    <a:pt x="69" y="32"/>
                  </a:lnTo>
                  <a:lnTo>
                    <a:pt x="64" y="32"/>
                  </a:lnTo>
                  <a:lnTo>
                    <a:pt x="59" y="25"/>
                  </a:lnTo>
                  <a:lnTo>
                    <a:pt x="53" y="25"/>
                  </a:lnTo>
                  <a:lnTo>
                    <a:pt x="48" y="25"/>
                  </a:lnTo>
                  <a:lnTo>
                    <a:pt x="43" y="25"/>
                  </a:lnTo>
                  <a:lnTo>
                    <a:pt x="37" y="19"/>
                  </a:lnTo>
                  <a:lnTo>
                    <a:pt x="32" y="19"/>
                  </a:lnTo>
                  <a:lnTo>
                    <a:pt x="27" y="19"/>
                  </a:lnTo>
                  <a:lnTo>
                    <a:pt x="21" y="13"/>
                  </a:lnTo>
                  <a:lnTo>
                    <a:pt x="16" y="13"/>
                  </a:lnTo>
                  <a:lnTo>
                    <a:pt x="11" y="6"/>
                  </a:lnTo>
                  <a:lnTo>
                    <a:pt x="5" y="6"/>
                  </a:lnTo>
                  <a:lnTo>
                    <a:pt x="0" y="0"/>
                  </a:lnTo>
                </a:path>
              </a:pathLst>
            </a:custGeom>
            <a:noFill/>
            <a:ln w="17463" cap="flat">
              <a:solidFill>
                <a:srgbClr val="FF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95"/>
            <p:cNvSpPr>
              <a:spLocks/>
            </p:cNvSpPr>
            <p:nvPr/>
          </p:nvSpPr>
          <p:spPr bwMode="auto">
            <a:xfrm>
              <a:off x="1128" y="2741"/>
              <a:ext cx="485" cy="736"/>
            </a:xfrm>
            <a:custGeom>
              <a:avLst/>
              <a:gdLst>
                <a:gd name="T0" fmla="*/ 475 w 485"/>
                <a:gd name="T1" fmla="*/ 723 h 736"/>
                <a:gd name="T2" fmla="*/ 459 w 485"/>
                <a:gd name="T3" fmla="*/ 704 h 736"/>
                <a:gd name="T4" fmla="*/ 448 w 485"/>
                <a:gd name="T5" fmla="*/ 685 h 736"/>
                <a:gd name="T6" fmla="*/ 443 w 485"/>
                <a:gd name="T7" fmla="*/ 666 h 736"/>
                <a:gd name="T8" fmla="*/ 432 w 485"/>
                <a:gd name="T9" fmla="*/ 641 h 736"/>
                <a:gd name="T10" fmla="*/ 427 w 485"/>
                <a:gd name="T11" fmla="*/ 609 h 736"/>
                <a:gd name="T12" fmla="*/ 416 w 485"/>
                <a:gd name="T13" fmla="*/ 565 h 736"/>
                <a:gd name="T14" fmla="*/ 411 w 485"/>
                <a:gd name="T15" fmla="*/ 508 h 736"/>
                <a:gd name="T16" fmla="*/ 400 w 485"/>
                <a:gd name="T17" fmla="*/ 438 h 736"/>
                <a:gd name="T18" fmla="*/ 395 w 485"/>
                <a:gd name="T19" fmla="*/ 343 h 736"/>
                <a:gd name="T20" fmla="*/ 384 w 485"/>
                <a:gd name="T21" fmla="*/ 235 h 736"/>
                <a:gd name="T22" fmla="*/ 379 w 485"/>
                <a:gd name="T23" fmla="*/ 121 h 736"/>
                <a:gd name="T24" fmla="*/ 368 w 485"/>
                <a:gd name="T25" fmla="*/ 38 h 736"/>
                <a:gd name="T26" fmla="*/ 363 w 485"/>
                <a:gd name="T27" fmla="*/ 7 h 736"/>
                <a:gd name="T28" fmla="*/ 352 w 485"/>
                <a:gd name="T29" fmla="*/ 57 h 736"/>
                <a:gd name="T30" fmla="*/ 347 w 485"/>
                <a:gd name="T31" fmla="*/ 146 h 736"/>
                <a:gd name="T32" fmla="*/ 336 w 485"/>
                <a:gd name="T33" fmla="*/ 241 h 736"/>
                <a:gd name="T34" fmla="*/ 331 w 485"/>
                <a:gd name="T35" fmla="*/ 330 h 736"/>
                <a:gd name="T36" fmla="*/ 320 w 485"/>
                <a:gd name="T37" fmla="*/ 400 h 736"/>
                <a:gd name="T38" fmla="*/ 315 w 485"/>
                <a:gd name="T39" fmla="*/ 463 h 736"/>
                <a:gd name="T40" fmla="*/ 304 w 485"/>
                <a:gd name="T41" fmla="*/ 508 h 736"/>
                <a:gd name="T42" fmla="*/ 299 w 485"/>
                <a:gd name="T43" fmla="*/ 546 h 736"/>
                <a:gd name="T44" fmla="*/ 288 w 485"/>
                <a:gd name="T45" fmla="*/ 577 h 736"/>
                <a:gd name="T46" fmla="*/ 283 w 485"/>
                <a:gd name="T47" fmla="*/ 603 h 736"/>
                <a:gd name="T48" fmla="*/ 272 w 485"/>
                <a:gd name="T49" fmla="*/ 622 h 736"/>
                <a:gd name="T50" fmla="*/ 267 w 485"/>
                <a:gd name="T51" fmla="*/ 641 h 736"/>
                <a:gd name="T52" fmla="*/ 251 w 485"/>
                <a:gd name="T53" fmla="*/ 666 h 736"/>
                <a:gd name="T54" fmla="*/ 235 w 485"/>
                <a:gd name="T55" fmla="*/ 685 h 736"/>
                <a:gd name="T56" fmla="*/ 219 w 485"/>
                <a:gd name="T57" fmla="*/ 698 h 736"/>
                <a:gd name="T58" fmla="*/ 203 w 485"/>
                <a:gd name="T59" fmla="*/ 704 h 736"/>
                <a:gd name="T60" fmla="*/ 187 w 485"/>
                <a:gd name="T61" fmla="*/ 711 h 736"/>
                <a:gd name="T62" fmla="*/ 171 w 485"/>
                <a:gd name="T63" fmla="*/ 717 h 736"/>
                <a:gd name="T64" fmla="*/ 155 w 485"/>
                <a:gd name="T65" fmla="*/ 723 h 736"/>
                <a:gd name="T66" fmla="*/ 139 w 485"/>
                <a:gd name="T67" fmla="*/ 723 h 736"/>
                <a:gd name="T68" fmla="*/ 123 w 485"/>
                <a:gd name="T69" fmla="*/ 730 h 736"/>
                <a:gd name="T70" fmla="*/ 107 w 485"/>
                <a:gd name="T71" fmla="*/ 730 h 736"/>
                <a:gd name="T72" fmla="*/ 91 w 485"/>
                <a:gd name="T73" fmla="*/ 730 h 736"/>
                <a:gd name="T74" fmla="*/ 75 w 485"/>
                <a:gd name="T75" fmla="*/ 730 h 736"/>
                <a:gd name="T76" fmla="*/ 59 w 485"/>
                <a:gd name="T77" fmla="*/ 730 h 736"/>
                <a:gd name="T78" fmla="*/ 43 w 485"/>
                <a:gd name="T79" fmla="*/ 730 h 736"/>
                <a:gd name="T80" fmla="*/ 27 w 485"/>
                <a:gd name="T81" fmla="*/ 730 h 736"/>
                <a:gd name="T82" fmla="*/ 11 w 485"/>
                <a:gd name="T83" fmla="*/ 730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85" h="736">
                  <a:moveTo>
                    <a:pt x="485" y="736"/>
                  </a:moveTo>
                  <a:lnTo>
                    <a:pt x="480" y="730"/>
                  </a:lnTo>
                  <a:lnTo>
                    <a:pt x="475" y="723"/>
                  </a:lnTo>
                  <a:lnTo>
                    <a:pt x="469" y="717"/>
                  </a:lnTo>
                  <a:lnTo>
                    <a:pt x="464" y="711"/>
                  </a:lnTo>
                  <a:lnTo>
                    <a:pt x="459" y="704"/>
                  </a:lnTo>
                  <a:lnTo>
                    <a:pt x="453" y="698"/>
                  </a:lnTo>
                  <a:lnTo>
                    <a:pt x="453" y="692"/>
                  </a:lnTo>
                  <a:lnTo>
                    <a:pt x="448" y="685"/>
                  </a:lnTo>
                  <a:lnTo>
                    <a:pt x="448" y="679"/>
                  </a:lnTo>
                  <a:lnTo>
                    <a:pt x="443" y="673"/>
                  </a:lnTo>
                  <a:lnTo>
                    <a:pt x="443" y="666"/>
                  </a:lnTo>
                  <a:lnTo>
                    <a:pt x="437" y="660"/>
                  </a:lnTo>
                  <a:lnTo>
                    <a:pt x="437" y="647"/>
                  </a:lnTo>
                  <a:lnTo>
                    <a:pt x="432" y="641"/>
                  </a:lnTo>
                  <a:lnTo>
                    <a:pt x="432" y="628"/>
                  </a:lnTo>
                  <a:lnTo>
                    <a:pt x="427" y="622"/>
                  </a:lnTo>
                  <a:lnTo>
                    <a:pt x="427" y="609"/>
                  </a:lnTo>
                  <a:lnTo>
                    <a:pt x="421" y="597"/>
                  </a:lnTo>
                  <a:lnTo>
                    <a:pt x="421" y="584"/>
                  </a:lnTo>
                  <a:lnTo>
                    <a:pt x="416" y="565"/>
                  </a:lnTo>
                  <a:lnTo>
                    <a:pt x="416" y="546"/>
                  </a:lnTo>
                  <a:lnTo>
                    <a:pt x="411" y="527"/>
                  </a:lnTo>
                  <a:lnTo>
                    <a:pt x="411" y="508"/>
                  </a:lnTo>
                  <a:lnTo>
                    <a:pt x="405" y="489"/>
                  </a:lnTo>
                  <a:lnTo>
                    <a:pt x="405" y="463"/>
                  </a:lnTo>
                  <a:lnTo>
                    <a:pt x="400" y="438"/>
                  </a:lnTo>
                  <a:lnTo>
                    <a:pt x="400" y="406"/>
                  </a:lnTo>
                  <a:lnTo>
                    <a:pt x="395" y="375"/>
                  </a:lnTo>
                  <a:lnTo>
                    <a:pt x="395" y="343"/>
                  </a:lnTo>
                  <a:lnTo>
                    <a:pt x="389" y="311"/>
                  </a:lnTo>
                  <a:lnTo>
                    <a:pt x="389" y="273"/>
                  </a:lnTo>
                  <a:lnTo>
                    <a:pt x="384" y="235"/>
                  </a:lnTo>
                  <a:lnTo>
                    <a:pt x="384" y="197"/>
                  </a:lnTo>
                  <a:lnTo>
                    <a:pt x="379" y="159"/>
                  </a:lnTo>
                  <a:lnTo>
                    <a:pt x="379" y="121"/>
                  </a:lnTo>
                  <a:lnTo>
                    <a:pt x="373" y="89"/>
                  </a:lnTo>
                  <a:lnTo>
                    <a:pt x="373" y="57"/>
                  </a:lnTo>
                  <a:lnTo>
                    <a:pt x="368" y="38"/>
                  </a:lnTo>
                  <a:lnTo>
                    <a:pt x="368" y="7"/>
                  </a:lnTo>
                  <a:lnTo>
                    <a:pt x="363" y="0"/>
                  </a:lnTo>
                  <a:lnTo>
                    <a:pt x="363" y="7"/>
                  </a:lnTo>
                  <a:lnTo>
                    <a:pt x="357" y="19"/>
                  </a:lnTo>
                  <a:lnTo>
                    <a:pt x="357" y="32"/>
                  </a:lnTo>
                  <a:lnTo>
                    <a:pt x="352" y="57"/>
                  </a:lnTo>
                  <a:lnTo>
                    <a:pt x="352" y="83"/>
                  </a:lnTo>
                  <a:lnTo>
                    <a:pt x="347" y="115"/>
                  </a:lnTo>
                  <a:lnTo>
                    <a:pt x="347" y="146"/>
                  </a:lnTo>
                  <a:lnTo>
                    <a:pt x="341" y="178"/>
                  </a:lnTo>
                  <a:lnTo>
                    <a:pt x="341" y="210"/>
                  </a:lnTo>
                  <a:lnTo>
                    <a:pt x="336" y="241"/>
                  </a:lnTo>
                  <a:lnTo>
                    <a:pt x="336" y="273"/>
                  </a:lnTo>
                  <a:lnTo>
                    <a:pt x="331" y="298"/>
                  </a:lnTo>
                  <a:lnTo>
                    <a:pt x="331" y="330"/>
                  </a:lnTo>
                  <a:lnTo>
                    <a:pt x="325" y="356"/>
                  </a:lnTo>
                  <a:lnTo>
                    <a:pt x="325" y="381"/>
                  </a:lnTo>
                  <a:lnTo>
                    <a:pt x="320" y="400"/>
                  </a:lnTo>
                  <a:lnTo>
                    <a:pt x="320" y="425"/>
                  </a:lnTo>
                  <a:lnTo>
                    <a:pt x="315" y="444"/>
                  </a:lnTo>
                  <a:lnTo>
                    <a:pt x="315" y="463"/>
                  </a:lnTo>
                  <a:lnTo>
                    <a:pt x="309" y="482"/>
                  </a:lnTo>
                  <a:lnTo>
                    <a:pt x="309" y="495"/>
                  </a:lnTo>
                  <a:lnTo>
                    <a:pt x="304" y="508"/>
                  </a:lnTo>
                  <a:lnTo>
                    <a:pt x="304" y="527"/>
                  </a:lnTo>
                  <a:lnTo>
                    <a:pt x="299" y="539"/>
                  </a:lnTo>
                  <a:lnTo>
                    <a:pt x="299" y="546"/>
                  </a:lnTo>
                  <a:lnTo>
                    <a:pt x="293" y="558"/>
                  </a:lnTo>
                  <a:lnTo>
                    <a:pt x="293" y="571"/>
                  </a:lnTo>
                  <a:lnTo>
                    <a:pt x="288" y="577"/>
                  </a:lnTo>
                  <a:lnTo>
                    <a:pt x="288" y="590"/>
                  </a:lnTo>
                  <a:lnTo>
                    <a:pt x="283" y="597"/>
                  </a:lnTo>
                  <a:lnTo>
                    <a:pt x="283" y="603"/>
                  </a:lnTo>
                  <a:lnTo>
                    <a:pt x="277" y="609"/>
                  </a:lnTo>
                  <a:lnTo>
                    <a:pt x="277" y="616"/>
                  </a:lnTo>
                  <a:lnTo>
                    <a:pt x="272" y="622"/>
                  </a:lnTo>
                  <a:lnTo>
                    <a:pt x="272" y="628"/>
                  </a:lnTo>
                  <a:lnTo>
                    <a:pt x="267" y="635"/>
                  </a:lnTo>
                  <a:lnTo>
                    <a:pt x="267" y="641"/>
                  </a:lnTo>
                  <a:lnTo>
                    <a:pt x="261" y="647"/>
                  </a:lnTo>
                  <a:lnTo>
                    <a:pt x="251" y="660"/>
                  </a:lnTo>
                  <a:lnTo>
                    <a:pt x="251" y="666"/>
                  </a:lnTo>
                  <a:lnTo>
                    <a:pt x="245" y="673"/>
                  </a:lnTo>
                  <a:lnTo>
                    <a:pt x="240" y="679"/>
                  </a:lnTo>
                  <a:lnTo>
                    <a:pt x="235" y="685"/>
                  </a:lnTo>
                  <a:lnTo>
                    <a:pt x="229" y="685"/>
                  </a:lnTo>
                  <a:lnTo>
                    <a:pt x="224" y="692"/>
                  </a:lnTo>
                  <a:lnTo>
                    <a:pt x="219" y="698"/>
                  </a:lnTo>
                  <a:lnTo>
                    <a:pt x="213" y="698"/>
                  </a:lnTo>
                  <a:lnTo>
                    <a:pt x="208" y="704"/>
                  </a:lnTo>
                  <a:lnTo>
                    <a:pt x="203" y="704"/>
                  </a:lnTo>
                  <a:lnTo>
                    <a:pt x="197" y="711"/>
                  </a:lnTo>
                  <a:lnTo>
                    <a:pt x="192" y="711"/>
                  </a:lnTo>
                  <a:lnTo>
                    <a:pt x="187" y="711"/>
                  </a:lnTo>
                  <a:lnTo>
                    <a:pt x="181" y="717"/>
                  </a:lnTo>
                  <a:lnTo>
                    <a:pt x="176" y="717"/>
                  </a:lnTo>
                  <a:lnTo>
                    <a:pt x="171" y="717"/>
                  </a:lnTo>
                  <a:lnTo>
                    <a:pt x="165" y="717"/>
                  </a:lnTo>
                  <a:lnTo>
                    <a:pt x="160" y="723"/>
                  </a:lnTo>
                  <a:lnTo>
                    <a:pt x="155" y="723"/>
                  </a:lnTo>
                  <a:lnTo>
                    <a:pt x="149" y="723"/>
                  </a:lnTo>
                  <a:lnTo>
                    <a:pt x="144" y="723"/>
                  </a:lnTo>
                  <a:lnTo>
                    <a:pt x="139" y="723"/>
                  </a:lnTo>
                  <a:lnTo>
                    <a:pt x="133" y="723"/>
                  </a:lnTo>
                  <a:lnTo>
                    <a:pt x="128" y="730"/>
                  </a:lnTo>
                  <a:lnTo>
                    <a:pt x="123" y="730"/>
                  </a:lnTo>
                  <a:lnTo>
                    <a:pt x="117" y="730"/>
                  </a:lnTo>
                  <a:lnTo>
                    <a:pt x="112" y="730"/>
                  </a:lnTo>
                  <a:lnTo>
                    <a:pt x="107" y="730"/>
                  </a:lnTo>
                  <a:lnTo>
                    <a:pt x="101" y="730"/>
                  </a:lnTo>
                  <a:lnTo>
                    <a:pt x="96" y="730"/>
                  </a:lnTo>
                  <a:lnTo>
                    <a:pt x="91" y="730"/>
                  </a:lnTo>
                  <a:lnTo>
                    <a:pt x="85" y="730"/>
                  </a:lnTo>
                  <a:lnTo>
                    <a:pt x="80" y="730"/>
                  </a:lnTo>
                  <a:lnTo>
                    <a:pt x="75" y="730"/>
                  </a:lnTo>
                  <a:lnTo>
                    <a:pt x="69" y="730"/>
                  </a:lnTo>
                  <a:lnTo>
                    <a:pt x="64" y="730"/>
                  </a:lnTo>
                  <a:lnTo>
                    <a:pt x="59" y="730"/>
                  </a:lnTo>
                  <a:lnTo>
                    <a:pt x="53" y="730"/>
                  </a:lnTo>
                  <a:lnTo>
                    <a:pt x="48" y="730"/>
                  </a:lnTo>
                  <a:lnTo>
                    <a:pt x="43" y="730"/>
                  </a:lnTo>
                  <a:lnTo>
                    <a:pt x="37" y="730"/>
                  </a:lnTo>
                  <a:lnTo>
                    <a:pt x="32" y="730"/>
                  </a:lnTo>
                  <a:lnTo>
                    <a:pt x="27" y="730"/>
                  </a:lnTo>
                  <a:lnTo>
                    <a:pt x="21" y="730"/>
                  </a:lnTo>
                  <a:lnTo>
                    <a:pt x="16" y="730"/>
                  </a:lnTo>
                  <a:lnTo>
                    <a:pt x="11" y="730"/>
                  </a:lnTo>
                  <a:lnTo>
                    <a:pt x="5" y="730"/>
                  </a:lnTo>
                  <a:lnTo>
                    <a:pt x="0" y="730"/>
                  </a:lnTo>
                </a:path>
              </a:pathLst>
            </a:custGeom>
            <a:noFill/>
            <a:ln w="17463" cap="flat">
              <a:solidFill>
                <a:srgbClr val="FF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96"/>
            <p:cNvSpPr>
              <a:spLocks/>
            </p:cNvSpPr>
            <p:nvPr/>
          </p:nvSpPr>
          <p:spPr bwMode="auto">
            <a:xfrm>
              <a:off x="707" y="3464"/>
              <a:ext cx="421" cy="57"/>
            </a:xfrm>
            <a:custGeom>
              <a:avLst/>
              <a:gdLst>
                <a:gd name="T0" fmla="*/ 416 w 421"/>
                <a:gd name="T1" fmla="*/ 7 h 57"/>
                <a:gd name="T2" fmla="*/ 405 w 421"/>
                <a:gd name="T3" fmla="*/ 7 h 57"/>
                <a:gd name="T4" fmla="*/ 394 w 421"/>
                <a:gd name="T5" fmla="*/ 7 h 57"/>
                <a:gd name="T6" fmla="*/ 384 w 421"/>
                <a:gd name="T7" fmla="*/ 0 h 57"/>
                <a:gd name="T8" fmla="*/ 373 w 421"/>
                <a:gd name="T9" fmla="*/ 0 h 57"/>
                <a:gd name="T10" fmla="*/ 363 w 421"/>
                <a:gd name="T11" fmla="*/ 0 h 57"/>
                <a:gd name="T12" fmla="*/ 352 w 421"/>
                <a:gd name="T13" fmla="*/ 0 h 57"/>
                <a:gd name="T14" fmla="*/ 341 w 421"/>
                <a:gd name="T15" fmla="*/ 0 h 57"/>
                <a:gd name="T16" fmla="*/ 331 w 421"/>
                <a:gd name="T17" fmla="*/ 0 h 57"/>
                <a:gd name="T18" fmla="*/ 320 w 421"/>
                <a:gd name="T19" fmla="*/ 0 h 57"/>
                <a:gd name="T20" fmla="*/ 309 w 421"/>
                <a:gd name="T21" fmla="*/ 7 h 57"/>
                <a:gd name="T22" fmla="*/ 299 w 421"/>
                <a:gd name="T23" fmla="*/ 7 h 57"/>
                <a:gd name="T24" fmla="*/ 288 w 421"/>
                <a:gd name="T25" fmla="*/ 7 h 57"/>
                <a:gd name="T26" fmla="*/ 277 w 421"/>
                <a:gd name="T27" fmla="*/ 7 h 57"/>
                <a:gd name="T28" fmla="*/ 267 w 421"/>
                <a:gd name="T29" fmla="*/ 13 h 57"/>
                <a:gd name="T30" fmla="*/ 256 w 421"/>
                <a:gd name="T31" fmla="*/ 13 h 57"/>
                <a:gd name="T32" fmla="*/ 245 w 421"/>
                <a:gd name="T33" fmla="*/ 19 h 57"/>
                <a:gd name="T34" fmla="*/ 235 w 421"/>
                <a:gd name="T35" fmla="*/ 19 h 57"/>
                <a:gd name="T36" fmla="*/ 224 w 421"/>
                <a:gd name="T37" fmla="*/ 26 h 57"/>
                <a:gd name="T38" fmla="*/ 213 w 421"/>
                <a:gd name="T39" fmla="*/ 26 h 57"/>
                <a:gd name="T40" fmla="*/ 203 w 421"/>
                <a:gd name="T41" fmla="*/ 32 h 57"/>
                <a:gd name="T42" fmla="*/ 192 w 421"/>
                <a:gd name="T43" fmla="*/ 32 h 57"/>
                <a:gd name="T44" fmla="*/ 181 w 421"/>
                <a:gd name="T45" fmla="*/ 38 h 57"/>
                <a:gd name="T46" fmla="*/ 171 w 421"/>
                <a:gd name="T47" fmla="*/ 38 h 57"/>
                <a:gd name="T48" fmla="*/ 160 w 421"/>
                <a:gd name="T49" fmla="*/ 38 h 57"/>
                <a:gd name="T50" fmla="*/ 149 w 421"/>
                <a:gd name="T51" fmla="*/ 45 h 57"/>
                <a:gd name="T52" fmla="*/ 139 w 421"/>
                <a:gd name="T53" fmla="*/ 45 h 57"/>
                <a:gd name="T54" fmla="*/ 128 w 421"/>
                <a:gd name="T55" fmla="*/ 45 h 57"/>
                <a:gd name="T56" fmla="*/ 117 w 421"/>
                <a:gd name="T57" fmla="*/ 45 h 57"/>
                <a:gd name="T58" fmla="*/ 107 w 421"/>
                <a:gd name="T59" fmla="*/ 45 h 57"/>
                <a:gd name="T60" fmla="*/ 96 w 421"/>
                <a:gd name="T61" fmla="*/ 51 h 57"/>
                <a:gd name="T62" fmla="*/ 85 w 421"/>
                <a:gd name="T63" fmla="*/ 51 h 57"/>
                <a:gd name="T64" fmla="*/ 75 w 421"/>
                <a:gd name="T65" fmla="*/ 51 h 57"/>
                <a:gd name="T66" fmla="*/ 64 w 421"/>
                <a:gd name="T67" fmla="*/ 51 h 57"/>
                <a:gd name="T68" fmla="*/ 53 w 421"/>
                <a:gd name="T69" fmla="*/ 51 h 57"/>
                <a:gd name="T70" fmla="*/ 43 w 421"/>
                <a:gd name="T71" fmla="*/ 51 h 57"/>
                <a:gd name="T72" fmla="*/ 32 w 421"/>
                <a:gd name="T73" fmla="*/ 51 h 57"/>
                <a:gd name="T74" fmla="*/ 21 w 421"/>
                <a:gd name="T75" fmla="*/ 57 h 57"/>
                <a:gd name="T76" fmla="*/ 11 w 421"/>
                <a:gd name="T77" fmla="*/ 57 h 57"/>
                <a:gd name="T78" fmla="*/ 0 w 421"/>
                <a:gd name="T79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21" h="57">
                  <a:moveTo>
                    <a:pt x="421" y="7"/>
                  </a:moveTo>
                  <a:lnTo>
                    <a:pt x="416" y="7"/>
                  </a:lnTo>
                  <a:lnTo>
                    <a:pt x="410" y="7"/>
                  </a:lnTo>
                  <a:lnTo>
                    <a:pt x="405" y="7"/>
                  </a:lnTo>
                  <a:lnTo>
                    <a:pt x="400" y="7"/>
                  </a:lnTo>
                  <a:lnTo>
                    <a:pt x="394" y="7"/>
                  </a:lnTo>
                  <a:lnTo>
                    <a:pt x="389" y="0"/>
                  </a:lnTo>
                  <a:lnTo>
                    <a:pt x="384" y="0"/>
                  </a:lnTo>
                  <a:lnTo>
                    <a:pt x="378" y="0"/>
                  </a:lnTo>
                  <a:lnTo>
                    <a:pt x="373" y="0"/>
                  </a:lnTo>
                  <a:lnTo>
                    <a:pt x="368" y="0"/>
                  </a:lnTo>
                  <a:lnTo>
                    <a:pt x="363" y="0"/>
                  </a:lnTo>
                  <a:lnTo>
                    <a:pt x="357" y="0"/>
                  </a:lnTo>
                  <a:lnTo>
                    <a:pt x="352" y="0"/>
                  </a:lnTo>
                  <a:lnTo>
                    <a:pt x="347" y="0"/>
                  </a:lnTo>
                  <a:lnTo>
                    <a:pt x="341" y="0"/>
                  </a:lnTo>
                  <a:lnTo>
                    <a:pt x="336" y="0"/>
                  </a:lnTo>
                  <a:lnTo>
                    <a:pt x="331" y="0"/>
                  </a:lnTo>
                  <a:lnTo>
                    <a:pt x="325" y="0"/>
                  </a:lnTo>
                  <a:lnTo>
                    <a:pt x="320" y="0"/>
                  </a:lnTo>
                  <a:lnTo>
                    <a:pt x="315" y="0"/>
                  </a:lnTo>
                  <a:lnTo>
                    <a:pt x="309" y="7"/>
                  </a:lnTo>
                  <a:lnTo>
                    <a:pt x="304" y="7"/>
                  </a:lnTo>
                  <a:lnTo>
                    <a:pt x="299" y="7"/>
                  </a:lnTo>
                  <a:lnTo>
                    <a:pt x="293" y="7"/>
                  </a:lnTo>
                  <a:lnTo>
                    <a:pt x="288" y="7"/>
                  </a:lnTo>
                  <a:lnTo>
                    <a:pt x="283" y="7"/>
                  </a:lnTo>
                  <a:lnTo>
                    <a:pt x="277" y="7"/>
                  </a:lnTo>
                  <a:lnTo>
                    <a:pt x="272" y="13"/>
                  </a:lnTo>
                  <a:lnTo>
                    <a:pt x="267" y="13"/>
                  </a:lnTo>
                  <a:lnTo>
                    <a:pt x="261" y="13"/>
                  </a:lnTo>
                  <a:lnTo>
                    <a:pt x="256" y="13"/>
                  </a:lnTo>
                  <a:lnTo>
                    <a:pt x="251" y="19"/>
                  </a:lnTo>
                  <a:lnTo>
                    <a:pt x="245" y="19"/>
                  </a:lnTo>
                  <a:lnTo>
                    <a:pt x="240" y="19"/>
                  </a:lnTo>
                  <a:lnTo>
                    <a:pt x="235" y="19"/>
                  </a:lnTo>
                  <a:lnTo>
                    <a:pt x="229" y="19"/>
                  </a:lnTo>
                  <a:lnTo>
                    <a:pt x="224" y="26"/>
                  </a:lnTo>
                  <a:lnTo>
                    <a:pt x="219" y="26"/>
                  </a:lnTo>
                  <a:lnTo>
                    <a:pt x="213" y="26"/>
                  </a:lnTo>
                  <a:lnTo>
                    <a:pt x="208" y="26"/>
                  </a:lnTo>
                  <a:lnTo>
                    <a:pt x="203" y="32"/>
                  </a:lnTo>
                  <a:lnTo>
                    <a:pt x="197" y="32"/>
                  </a:lnTo>
                  <a:lnTo>
                    <a:pt x="192" y="32"/>
                  </a:lnTo>
                  <a:lnTo>
                    <a:pt x="187" y="32"/>
                  </a:lnTo>
                  <a:lnTo>
                    <a:pt x="181" y="38"/>
                  </a:lnTo>
                  <a:lnTo>
                    <a:pt x="176" y="38"/>
                  </a:lnTo>
                  <a:lnTo>
                    <a:pt x="171" y="38"/>
                  </a:lnTo>
                  <a:lnTo>
                    <a:pt x="165" y="38"/>
                  </a:lnTo>
                  <a:lnTo>
                    <a:pt x="160" y="38"/>
                  </a:lnTo>
                  <a:lnTo>
                    <a:pt x="155" y="38"/>
                  </a:lnTo>
                  <a:lnTo>
                    <a:pt x="149" y="45"/>
                  </a:lnTo>
                  <a:lnTo>
                    <a:pt x="144" y="45"/>
                  </a:lnTo>
                  <a:lnTo>
                    <a:pt x="139" y="45"/>
                  </a:lnTo>
                  <a:lnTo>
                    <a:pt x="133" y="45"/>
                  </a:lnTo>
                  <a:lnTo>
                    <a:pt x="128" y="45"/>
                  </a:lnTo>
                  <a:lnTo>
                    <a:pt x="123" y="45"/>
                  </a:lnTo>
                  <a:lnTo>
                    <a:pt x="117" y="45"/>
                  </a:lnTo>
                  <a:lnTo>
                    <a:pt x="112" y="45"/>
                  </a:lnTo>
                  <a:lnTo>
                    <a:pt x="107" y="45"/>
                  </a:lnTo>
                  <a:lnTo>
                    <a:pt x="101" y="51"/>
                  </a:lnTo>
                  <a:lnTo>
                    <a:pt x="96" y="51"/>
                  </a:lnTo>
                  <a:lnTo>
                    <a:pt x="91" y="51"/>
                  </a:lnTo>
                  <a:lnTo>
                    <a:pt x="85" y="51"/>
                  </a:lnTo>
                  <a:lnTo>
                    <a:pt x="80" y="51"/>
                  </a:lnTo>
                  <a:lnTo>
                    <a:pt x="75" y="51"/>
                  </a:lnTo>
                  <a:lnTo>
                    <a:pt x="69" y="51"/>
                  </a:lnTo>
                  <a:lnTo>
                    <a:pt x="64" y="51"/>
                  </a:lnTo>
                  <a:lnTo>
                    <a:pt x="59" y="51"/>
                  </a:lnTo>
                  <a:lnTo>
                    <a:pt x="53" y="51"/>
                  </a:lnTo>
                  <a:lnTo>
                    <a:pt x="48" y="51"/>
                  </a:lnTo>
                  <a:lnTo>
                    <a:pt x="43" y="51"/>
                  </a:lnTo>
                  <a:lnTo>
                    <a:pt x="37" y="51"/>
                  </a:lnTo>
                  <a:lnTo>
                    <a:pt x="32" y="51"/>
                  </a:lnTo>
                  <a:lnTo>
                    <a:pt x="27" y="51"/>
                  </a:lnTo>
                  <a:lnTo>
                    <a:pt x="21" y="57"/>
                  </a:lnTo>
                  <a:lnTo>
                    <a:pt x="16" y="57"/>
                  </a:lnTo>
                  <a:lnTo>
                    <a:pt x="11" y="57"/>
                  </a:lnTo>
                  <a:lnTo>
                    <a:pt x="5" y="57"/>
                  </a:lnTo>
                  <a:lnTo>
                    <a:pt x="0" y="57"/>
                  </a:lnTo>
                </a:path>
              </a:pathLst>
            </a:custGeom>
            <a:noFill/>
            <a:ln w="17463" cap="flat">
              <a:solidFill>
                <a:srgbClr val="FF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Rectangle 97"/>
            <p:cNvSpPr>
              <a:spLocks noChangeArrowheads="1"/>
            </p:cNvSpPr>
            <p:nvPr/>
          </p:nvSpPr>
          <p:spPr bwMode="auto">
            <a:xfrm>
              <a:off x="883" y="3680"/>
              <a:ext cx="869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panose="020B0604020202020204" pitchFamily="34" charset="0"/>
                </a:rPr>
                <a:t>frequency offset 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5" name="Rectangle 98"/>
            <p:cNvSpPr>
              <a:spLocks noChangeArrowheads="1"/>
            </p:cNvSpPr>
            <p:nvPr/>
          </p:nvSpPr>
          <p:spPr bwMode="auto">
            <a:xfrm>
              <a:off x="1677" y="3680"/>
              <a:ext cx="117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Symbol" panose="05050102010706020507" pitchFamily="18" charset="2"/>
                </a:rPr>
                <a:t>D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6" name="Rectangle 99"/>
            <p:cNvSpPr>
              <a:spLocks noChangeArrowheads="1"/>
            </p:cNvSpPr>
            <p:nvPr/>
          </p:nvSpPr>
          <p:spPr bwMode="auto">
            <a:xfrm>
              <a:off x="1736" y="3680"/>
              <a:ext cx="128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Symbol" panose="05050102010706020507" pitchFamily="18" charset="2"/>
                </a:rPr>
                <a:t>w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7" name="Rectangle 100"/>
            <p:cNvSpPr>
              <a:spLocks noChangeArrowheads="1"/>
            </p:cNvSpPr>
            <p:nvPr/>
          </p:nvSpPr>
          <p:spPr bwMode="auto">
            <a:xfrm>
              <a:off x="1800" y="3680"/>
              <a:ext cx="357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panose="020B0604020202020204" pitchFamily="34" charset="0"/>
                </a:rPr>
                <a:t> [ppm]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8" name="Rectangle 101"/>
            <p:cNvSpPr>
              <a:spLocks noChangeArrowheads="1"/>
            </p:cNvSpPr>
            <p:nvPr/>
          </p:nvSpPr>
          <p:spPr bwMode="auto">
            <a:xfrm rot="16200000">
              <a:off x="403" y="2761"/>
              <a:ext cx="123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panose="020B0604020202020204" pitchFamily="34" charset="0"/>
                </a:rPr>
                <a:t>R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9" name="Rectangle 102"/>
            <p:cNvSpPr>
              <a:spLocks noChangeArrowheads="1"/>
            </p:cNvSpPr>
            <p:nvPr/>
          </p:nvSpPr>
          <p:spPr bwMode="auto">
            <a:xfrm rot="16200000">
              <a:off x="470" y="2720"/>
              <a:ext cx="80" cy="1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panose="020B0604020202020204" pitchFamily="34" charset="0"/>
                </a:rPr>
                <a:t>1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0" name="Rectangle 103"/>
            <p:cNvSpPr>
              <a:spLocks noChangeArrowheads="1"/>
            </p:cNvSpPr>
            <p:nvPr/>
          </p:nvSpPr>
          <p:spPr bwMode="auto">
            <a:xfrm rot="16200000">
              <a:off x="469" y="2663"/>
              <a:ext cx="91" cy="1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Symbol" panose="05050102010706020507" pitchFamily="18" charset="2"/>
                </a:rPr>
                <a:t>r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1" name="Rectangle 104"/>
            <p:cNvSpPr>
              <a:spLocks noChangeArrowheads="1"/>
            </p:cNvSpPr>
            <p:nvPr/>
          </p:nvSpPr>
          <p:spPr bwMode="auto">
            <a:xfrm rot="16200000">
              <a:off x="332" y="2500"/>
              <a:ext cx="266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panose="020B0604020202020204" pitchFamily="34" charset="0"/>
                </a:rPr>
                <a:t> [Hz]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2" name="Freeform 105"/>
            <p:cNvSpPr>
              <a:spLocks/>
            </p:cNvSpPr>
            <p:nvPr/>
          </p:nvSpPr>
          <p:spPr bwMode="auto">
            <a:xfrm>
              <a:off x="1613" y="3401"/>
              <a:ext cx="677" cy="76"/>
            </a:xfrm>
            <a:custGeom>
              <a:avLst/>
              <a:gdLst>
                <a:gd name="T0" fmla="*/ 666 w 677"/>
                <a:gd name="T1" fmla="*/ 76 h 76"/>
                <a:gd name="T2" fmla="*/ 650 w 677"/>
                <a:gd name="T3" fmla="*/ 76 h 76"/>
                <a:gd name="T4" fmla="*/ 634 w 677"/>
                <a:gd name="T5" fmla="*/ 76 h 76"/>
                <a:gd name="T6" fmla="*/ 618 w 677"/>
                <a:gd name="T7" fmla="*/ 76 h 76"/>
                <a:gd name="T8" fmla="*/ 602 w 677"/>
                <a:gd name="T9" fmla="*/ 76 h 76"/>
                <a:gd name="T10" fmla="*/ 586 w 677"/>
                <a:gd name="T11" fmla="*/ 76 h 76"/>
                <a:gd name="T12" fmla="*/ 570 w 677"/>
                <a:gd name="T13" fmla="*/ 76 h 76"/>
                <a:gd name="T14" fmla="*/ 554 w 677"/>
                <a:gd name="T15" fmla="*/ 76 h 76"/>
                <a:gd name="T16" fmla="*/ 538 w 677"/>
                <a:gd name="T17" fmla="*/ 76 h 76"/>
                <a:gd name="T18" fmla="*/ 522 w 677"/>
                <a:gd name="T19" fmla="*/ 76 h 76"/>
                <a:gd name="T20" fmla="*/ 507 w 677"/>
                <a:gd name="T21" fmla="*/ 76 h 76"/>
                <a:gd name="T22" fmla="*/ 491 w 677"/>
                <a:gd name="T23" fmla="*/ 76 h 76"/>
                <a:gd name="T24" fmla="*/ 475 w 677"/>
                <a:gd name="T25" fmla="*/ 76 h 76"/>
                <a:gd name="T26" fmla="*/ 459 w 677"/>
                <a:gd name="T27" fmla="*/ 76 h 76"/>
                <a:gd name="T28" fmla="*/ 443 w 677"/>
                <a:gd name="T29" fmla="*/ 76 h 76"/>
                <a:gd name="T30" fmla="*/ 427 w 677"/>
                <a:gd name="T31" fmla="*/ 76 h 76"/>
                <a:gd name="T32" fmla="*/ 411 w 677"/>
                <a:gd name="T33" fmla="*/ 76 h 76"/>
                <a:gd name="T34" fmla="*/ 395 w 677"/>
                <a:gd name="T35" fmla="*/ 70 h 76"/>
                <a:gd name="T36" fmla="*/ 379 w 677"/>
                <a:gd name="T37" fmla="*/ 70 h 76"/>
                <a:gd name="T38" fmla="*/ 363 w 677"/>
                <a:gd name="T39" fmla="*/ 70 h 76"/>
                <a:gd name="T40" fmla="*/ 347 w 677"/>
                <a:gd name="T41" fmla="*/ 70 h 76"/>
                <a:gd name="T42" fmla="*/ 331 w 677"/>
                <a:gd name="T43" fmla="*/ 70 h 76"/>
                <a:gd name="T44" fmla="*/ 315 w 677"/>
                <a:gd name="T45" fmla="*/ 70 h 76"/>
                <a:gd name="T46" fmla="*/ 299 w 677"/>
                <a:gd name="T47" fmla="*/ 70 h 76"/>
                <a:gd name="T48" fmla="*/ 283 w 677"/>
                <a:gd name="T49" fmla="*/ 70 h 76"/>
                <a:gd name="T50" fmla="*/ 267 w 677"/>
                <a:gd name="T51" fmla="*/ 70 h 76"/>
                <a:gd name="T52" fmla="*/ 251 w 677"/>
                <a:gd name="T53" fmla="*/ 70 h 76"/>
                <a:gd name="T54" fmla="*/ 235 w 677"/>
                <a:gd name="T55" fmla="*/ 70 h 76"/>
                <a:gd name="T56" fmla="*/ 219 w 677"/>
                <a:gd name="T57" fmla="*/ 70 h 76"/>
                <a:gd name="T58" fmla="*/ 203 w 677"/>
                <a:gd name="T59" fmla="*/ 63 h 76"/>
                <a:gd name="T60" fmla="*/ 187 w 677"/>
                <a:gd name="T61" fmla="*/ 63 h 76"/>
                <a:gd name="T62" fmla="*/ 171 w 677"/>
                <a:gd name="T63" fmla="*/ 63 h 76"/>
                <a:gd name="T64" fmla="*/ 155 w 677"/>
                <a:gd name="T65" fmla="*/ 63 h 76"/>
                <a:gd name="T66" fmla="*/ 139 w 677"/>
                <a:gd name="T67" fmla="*/ 63 h 76"/>
                <a:gd name="T68" fmla="*/ 123 w 677"/>
                <a:gd name="T69" fmla="*/ 57 h 76"/>
                <a:gd name="T70" fmla="*/ 107 w 677"/>
                <a:gd name="T71" fmla="*/ 57 h 76"/>
                <a:gd name="T72" fmla="*/ 91 w 677"/>
                <a:gd name="T73" fmla="*/ 51 h 76"/>
                <a:gd name="T74" fmla="*/ 75 w 677"/>
                <a:gd name="T75" fmla="*/ 44 h 76"/>
                <a:gd name="T76" fmla="*/ 59 w 677"/>
                <a:gd name="T77" fmla="*/ 44 h 76"/>
                <a:gd name="T78" fmla="*/ 43 w 677"/>
                <a:gd name="T79" fmla="*/ 38 h 76"/>
                <a:gd name="T80" fmla="*/ 27 w 677"/>
                <a:gd name="T81" fmla="*/ 25 h 76"/>
                <a:gd name="T82" fmla="*/ 11 w 677"/>
                <a:gd name="T83" fmla="*/ 1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77" h="76">
                  <a:moveTo>
                    <a:pt x="677" y="76"/>
                  </a:moveTo>
                  <a:lnTo>
                    <a:pt x="672" y="76"/>
                  </a:lnTo>
                  <a:lnTo>
                    <a:pt x="666" y="76"/>
                  </a:lnTo>
                  <a:lnTo>
                    <a:pt x="661" y="76"/>
                  </a:lnTo>
                  <a:lnTo>
                    <a:pt x="656" y="76"/>
                  </a:lnTo>
                  <a:lnTo>
                    <a:pt x="650" y="76"/>
                  </a:lnTo>
                  <a:lnTo>
                    <a:pt x="645" y="76"/>
                  </a:lnTo>
                  <a:lnTo>
                    <a:pt x="640" y="76"/>
                  </a:lnTo>
                  <a:lnTo>
                    <a:pt x="634" y="76"/>
                  </a:lnTo>
                  <a:lnTo>
                    <a:pt x="629" y="76"/>
                  </a:lnTo>
                  <a:lnTo>
                    <a:pt x="624" y="76"/>
                  </a:lnTo>
                  <a:lnTo>
                    <a:pt x="618" y="76"/>
                  </a:lnTo>
                  <a:lnTo>
                    <a:pt x="613" y="76"/>
                  </a:lnTo>
                  <a:lnTo>
                    <a:pt x="608" y="76"/>
                  </a:lnTo>
                  <a:lnTo>
                    <a:pt x="602" y="76"/>
                  </a:lnTo>
                  <a:lnTo>
                    <a:pt x="597" y="76"/>
                  </a:lnTo>
                  <a:lnTo>
                    <a:pt x="592" y="76"/>
                  </a:lnTo>
                  <a:lnTo>
                    <a:pt x="586" y="76"/>
                  </a:lnTo>
                  <a:lnTo>
                    <a:pt x="581" y="76"/>
                  </a:lnTo>
                  <a:lnTo>
                    <a:pt x="576" y="76"/>
                  </a:lnTo>
                  <a:lnTo>
                    <a:pt x="570" y="76"/>
                  </a:lnTo>
                  <a:lnTo>
                    <a:pt x="565" y="76"/>
                  </a:lnTo>
                  <a:lnTo>
                    <a:pt x="560" y="76"/>
                  </a:lnTo>
                  <a:lnTo>
                    <a:pt x="554" y="76"/>
                  </a:lnTo>
                  <a:lnTo>
                    <a:pt x="549" y="76"/>
                  </a:lnTo>
                  <a:lnTo>
                    <a:pt x="544" y="76"/>
                  </a:lnTo>
                  <a:lnTo>
                    <a:pt x="538" y="76"/>
                  </a:lnTo>
                  <a:lnTo>
                    <a:pt x="533" y="76"/>
                  </a:lnTo>
                  <a:lnTo>
                    <a:pt x="528" y="76"/>
                  </a:lnTo>
                  <a:lnTo>
                    <a:pt x="522" y="76"/>
                  </a:lnTo>
                  <a:lnTo>
                    <a:pt x="517" y="76"/>
                  </a:lnTo>
                  <a:lnTo>
                    <a:pt x="512" y="76"/>
                  </a:lnTo>
                  <a:lnTo>
                    <a:pt x="507" y="76"/>
                  </a:lnTo>
                  <a:lnTo>
                    <a:pt x="501" y="76"/>
                  </a:lnTo>
                  <a:lnTo>
                    <a:pt x="496" y="76"/>
                  </a:lnTo>
                  <a:lnTo>
                    <a:pt x="491" y="76"/>
                  </a:lnTo>
                  <a:lnTo>
                    <a:pt x="485" y="76"/>
                  </a:lnTo>
                  <a:lnTo>
                    <a:pt x="480" y="76"/>
                  </a:lnTo>
                  <a:lnTo>
                    <a:pt x="475" y="76"/>
                  </a:lnTo>
                  <a:lnTo>
                    <a:pt x="469" y="76"/>
                  </a:lnTo>
                  <a:lnTo>
                    <a:pt x="464" y="76"/>
                  </a:lnTo>
                  <a:lnTo>
                    <a:pt x="459" y="76"/>
                  </a:lnTo>
                  <a:lnTo>
                    <a:pt x="453" y="76"/>
                  </a:lnTo>
                  <a:lnTo>
                    <a:pt x="448" y="76"/>
                  </a:lnTo>
                  <a:lnTo>
                    <a:pt x="443" y="76"/>
                  </a:lnTo>
                  <a:lnTo>
                    <a:pt x="437" y="76"/>
                  </a:lnTo>
                  <a:lnTo>
                    <a:pt x="432" y="76"/>
                  </a:lnTo>
                  <a:lnTo>
                    <a:pt x="427" y="76"/>
                  </a:lnTo>
                  <a:lnTo>
                    <a:pt x="421" y="76"/>
                  </a:lnTo>
                  <a:lnTo>
                    <a:pt x="416" y="76"/>
                  </a:lnTo>
                  <a:lnTo>
                    <a:pt x="411" y="76"/>
                  </a:lnTo>
                  <a:lnTo>
                    <a:pt x="405" y="76"/>
                  </a:lnTo>
                  <a:lnTo>
                    <a:pt x="400" y="70"/>
                  </a:lnTo>
                  <a:lnTo>
                    <a:pt x="395" y="70"/>
                  </a:lnTo>
                  <a:lnTo>
                    <a:pt x="389" y="70"/>
                  </a:lnTo>
                  <a:lnTo>
                    <a:pt x="384" y="70"/>
                  </a:lnTo>
                  <a:lnTo>
                    <a:pt x="379" y="70"/>
                  </a:lnTo>
                  <a:lnTo>
                    <a:pt x="373" y="70"/>
                  </a:lnTo>
                  <a:lnTo>
                    <a:pt x="368" y="70"/>
                  </a:lnTo>
                  <a:lnTo>
                    <a:pt x="363" y="70"/>
                  </a:lnTo>
                  <a:lnTo>
                    <a:pt x="357" y="70"/>
                  </a:lnTo>
                  <a:lnTo>
                    <a:pt x="352" y="70"/>
                  </a:lnTo>
                  <a:lnTo>
                    <a:pt x="347" y="70"/>
                  </a:lnTo>
                  <a:lnTo>
                    <a:pt x="341" y="70"/>
                  </a:lnTo>
                  <a:lnTo>
                    <a:pt x="336" y="70"/>
                  </a:lnTo>
                  <a:lnTo>
                    <a:pt x="331" y="70"/>
                  </a:lnTo>
                  <a:lnTo>
                    <a:pt x="325" y="70"/>
                  </a:lnTo>
                  <a:lnTo>
                    <a:pt x="320" y="70"/>
                  </a:lnTo>
                  <a:lnTo>
                    <a:pt x="315" y="70"/>
                  </a:lnTo>
                  <a:lnTo>
                    <a:pt x="309" y="70"/>
                  </a:lnTo>
                  <a:lnTo>
                    <a:pt x="304" y="70"/>
                  </a:lnTo>
                  <a:lnTo>
                    <a:pt x="299" y="70"/>
                  </a:lnTo>
                  <a:lnTo>
                    <a:pt x="293" y="70"/>
                  </a:lnTo>
                  <a:lnTo>
                    <a:pt x="288" y="70"/>
                  </a:lnTo>
                  <a:lnTo>
                    <a:pt x="283" y="70"/>
                  </a:lnTo>
                  <a:lnTo>
                    <a:pt x="277" y="70"/>
                  </a:lnTo>
                  <a:lnTo>
                    <a:pt x="272" y="70"/>
                  </a:lnTo>
                  <a:lnTo>
                    <a:pt x="267" y="70"/>
                  </a:lnTo>
                  <a:lnTo>
                    <a:pt x="261" y="70"/>
                  </a:lnTo>
                  <a:lnTo>
                    <a:pt x="256" y="70"/>
                  </a:lnTo>
                  <a:lnTo>
                    <a:pt x="251" y="70"/>
                  </a:lnTo>
                  <a:lnTo>
                    <a:pt x="245" y="70"/>
                  </a:lnTo>
                  <a:lnTo>
                    <a:pt x="240" y="70"/>
                  </a:lnTo>
                  <a:lnTo>
                    <a:pt x="235" y="70"/>
                  </a:lnTo>
                  <a:lnTo>
                    <a:pt x="229" y="70"/>
                  </a:lnTo>
                  <a:lnTo>
                    <a:pt x="224" y="70"/>
                  </a:lnTo>
                  <a:lnTo>
                    <a:pt x="219" y="70"/>
                  </a:lnTo>
                  <a:lnTo>
                    <a:pt x="213" y="70"/>
                  </a:lnTo>
                  <a:lnTo>
                    <a:pt x="208" y="63"/>
                  </a:lnTo>
                  <a:lnTo>
                    <a:pt x="203" y="63"/>
                  </a:lnTo>
                  <a:lnTo>
                    <a:pt x="197" y="63"/>
                  </a:lnTo>
                  <a:lnTo>
                    <a:pt x="192" y="63"/>
                  </a:lnTo>
                  <a:lnTo>
                    <a:pt x="187" y="63"/>
                  </a:lnTo>
                  <a:lnTo>
                    <a:pt x="181" y="63"/>
                  </a:lnTo>
                  <a:lnTo>
                    <a:pt x="176" y="63"/>
                  </a:lnTo>
                  <a:lnTo>
                    <a:pt x="171" y="63"/>
                  </a:lnTo>
                  <a:lnTo>
                    <a:pt x="165" y="63"/>
                  </a:lnTo>
                  <a:lnTo>
                    <a:pt x="160" y="63"/>
                  </a:lnTo>
                  <a:lnTo>
                    <a:pt x="155" y="63"/>
                  </a:lnTo>
                  <a:lnTo>
                    <a:pt x="149" y="63"/>
                  </a:lnTo>
                  <a:lnTo>
                    <a:pt x="144" y="63"/>
                  </a:lnTo>
                  <a:lnTo>
                    <a:pt x="139" y="63"/>
                  </a:lnTo>
                  <a:lnTo>
                    <a:pt x="133" y="57"/>
                  </a:lnTo>
                  <a:lnTo>
                    <a:pt x="128" y="57"/>
                  </a:lnTo>
                  <a:lnTo>
                    <a:pt x="123" y="57"/>
                  </a:lnTo>
                  <a:lnTo>
                    <a:pt x="117" y="57"/>
                  </a:lnTo>
                  <a:lnTo>
                    <a:pt x="112" y="57"/>
                  </a:lnTo>
                  <a:lnTo>
                    <a:pt x="107" y="57"/>
                  </a:lnTo>
                  <a:lnTo>
                    <a:pt x="101" y="57"/>
                  </a:lnTo>
                  <a:lnTo>
                    <a:pt x="96" y="51"/>
                  </a:lnTo>
                  <a:lnTo>
                    <a:pt x="91" y="51"/>
                  </a:lnTo>
                  <a:lnTo>
                    <a:pt x="85" y="51"/>
                  </a:lnTo>
                  <a:lnTo>
                    <a:pt x="80" y="51"/>
                  </a:lnTo>
                  <a:lnTo>
                    <a:pt x="75" y="44"/>
                  </a:lnTo>
                  <a:lnTo>
                    <a:pt x="69" y="44"/>
                  </a:lnTo>
                  <a:lnTo>
                    <a:pt x="64" y="44"/>
                  </a:lnTo>
                  <a:lnTo>
                    <a:pt x="59" y="44"/>
                  </a:lnTo>
                  <a:lnTo>
                    <a:pt x="53" y="38"/>
                  </a:lnTo>
                  <a:lnTo>
                    <a:pt x="48" y="38"/>
                  </a:lnTo>
                  <a:lnTo>
                    <a:pt x="43" y="38"/>
                  </a:lnTo>
                  <a:lnTo>
                    <a:pt x="37" y="32"/>
                  </a:lnTo>
                  <a:lnTo>
                    <a:pt x="32" y="32"/>
                  </a:lnTo>
                  <a:lnTo>
                    <a:pt x="27" y="25"/>
                  </a:lnTo>
                  <a:lnTo>
                    <a:pt x="21" y="25"/>
                  </a:lnTo>
                  <a:lnTo>
                    <a:pt x="16" y="19"/>
                  </a:lnTo>
                  <a:lnTo>
                    <a:pt x="11" y="13"/>
                  </a:lnTo>
                  <a:lnTo>
                    <a:pt x="5" y="6"/>
                  </a:lnTo>
                  <a:lnTo>
                    <a:pt x="0" y="0"/>
                  </a:lnTo>
                </a:path>
              </a:pathLst>
            </a:custGeom>
            <a:noFill/>
            <a:ln w="17463" cap="flat">
              <a:solidFill>
                <a:srgbClr val="0000FF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106"/>
            <p:cNvSpPr>
              <a:spLocks/>
            </p:cNvSpPr>
            <p:nvPr/>
          </p:nvSpPr>
          <p:spPr bwMode="auto">
            <a:xfrm>
              <a:off x="1128" y="2672"/>
              <a:ext cx="485" cy="799"/>
            </a:xfrm>
            <a:custGeom>
              <a:avLst/>
              <a:gdLst>
                <a:gd name="T0" fmla="*/ 475 w 485"/>
                <a:gd name="T1" fmla="*/ 716 h 799"/>
                <a:gd name="T2" fmla="*/ 459 w 485"/>
                <a:gd name="T3" fmla="*/ 697 h 799"/>
                <a:gd name="T4" fmla="*/ 453 w 485"/>
                <a:gd name="T5" fmla="*/ 678 h 799"/>
                <a:gd name="T6" fmla="*/ 443 w 485"/>
                <a:gd name="T7" fmla="*/ 659 h 799"/>
                <a:gd name="T8" fmla="*/ 437 w 485"/>
                <a:gd name="T9" fmla="*/ 627 h 799"/>
                <a:gd name="T10" fmla="*/ 427 w 485"/>
                <a:gd name="T11" fmla="*/ 596 h 799"/>
                <a:gd name="T12" fmla="*/ 421 w 485"/>
                <a:gd name="T13" fmla="*/ 551 h 799"/>
                <a:gd name="T14" fmla="*/ 411 w 485"/>
                <a:gd name="T15" fmla="*/ 494 h 799"/>
                <a:gd name="T16" fmla="*/ 405 w 485"/>
                <a:gd name="T17" fmla="*/ 425 h 799"/>
                <a:gd name="T18" fmla="*/ 395 w 485"/>
                <a:gd name="T19" fmla="*/ 329 h 799"/>
                <a:gd name="T20" fmla="*/ 389 w 485"/>
                <a:gd name="T21" fmla="*/ 228 h 799"/>
                <a:gd name="T22" fmla="*/ 379 w 485"/>
                <a:gd name="T23" fmla="*/ 120 h 799"/>
                <a:gd name="T24" fmla="*/ 373 w 485"/>
                <a:gd name="T25" fmla="*/ 31 h 799"/>
                <a:gd name="T26" fmla="*/ 363 w 485"/>
                <a:gd name="T27" fmla="*/ 0 h 799"/>
                <a:gd name="T28" fmla="*/ 357 w 485"/>
                <a:gd name="T29" fmla="*/ 57 h 799"/>
                <a:gd name="T30" fmla="*/ 347 w 485"/>
                <a:gd name="T31" fmla="*/ 152 h 799"/>
                <a:gd name="T32" fmla="*/ 341 w 485"/>
                <a:gd name="T33" fmla="*/ 266 h 799"/>
                <a:gd name="T34" fmla="*/ 331 w 485"/>
                <a:gd name="T35" fmla="*/ 361 h 799"/>
                <a:gd name="T36" fmla="*/ 325 w 485"/>
                <a:gd name="T37" fmla="*/ 450 h 799"/>
                <a:gd name="T38" fmla="*/ 315 w 485"/>
                <a:gd name="T39" fmla="*/ 513 h 799"/>
                <a:gd name="T40" fmla="*/ 309 w 485"/>
                <a:gd name="T41" fmla="*/ 564 h 799"/>
                <a:gd name="T42" fmla="*/ 299 w 485"/>
                <a:gd name="T43" fmla="*/ 608 h 799"/>
                <a:gd name="T44" fmla="*/ 293 w 485"/>
                <a:gd name="T45" fmla="*/ 640 h 799"/>
                <a:gd name="T46" fmla="*/ 283 w 485"/>
                <a:gd name="T47" fmla="*/ 666 h 799"/>
                <a:gd name="T48" fmla="*/ 277 w 485"/>
                <a:gd name="T49" fmla="*/ 685 h 799"/>
                <a:gd name="T50" fmla="*/ 267 w 485"/>
                <a:gd name="T51" fmla="*/ 704 h 799"/>
                <a:gd name="T52" fmla="*/ 251 w 485"/>
                <a:gd name="T53" fmla="*/ 729 h 799"/>
                <a:gd name="T54" fmla="*/ 235 w 485"/>
                <a:gd name="T55" fmla="*/ 748 h 799"/>
                <a:gd name="T56" fmla="*/ 219 w 485"/>
                <a:gd name="T57" fmla="*/ 754 h 799"/>
                <a:gd name="T58" fmla="*/ 203 w 485"/>
                <a:gd name="T59" fmla="*/ 767 h 799"/>
                <a:gd name="T60" fmla="*/ 187 w 485"/>
                <a:gd name="T61" fmla="*/ 773 h 799"/>
                <a:gd name="T62" fmla="*/ 171 w 485"/>
                <a:gd name="T63" fmla="*/ 780 h 799"/>
                <a:gd name="T64" fmla="*/ 155 w 485"/>
                <a:gd name="T65" fmla="*/ 780 h 799"/>
                <a:gd name="T66" fmla="*/ 139 w 485"/>
                <a:gd name="T67" fmla="*/ 786 h 799"/>
                <a:gd name="T68" fmla="*/ 123 w 485"/>
                <a:gd name="T69" fmla="*/ 786 h 799"/>
                <a:gd name="T70" fmla="*/ 107 w 485"/>
                <a:gd name="T71" fmla="*/ 792 h 799"/>
                <a:gd name="T72" fmla="*/ 91 w 485"/>
                <a:gd name="T73" fmla="*/ 792 h 799"/>
                <a:gd name="T74" fmla="*/ 75 w 485"/>
                <a:gd name="T75" fmla="*/ 792 h 799"/>
                <a:gd name="T76" fmla="*/ 59 w 485"/>
                <a:gd name="T77" fmla="*/ 792 h 799"/>
                <a:gd name="T78" fmla="*/ 43 w 485"/>
                <a:gd name="T79" fmla="*/ 792 h 799"/>
                <a:gd name="T80" fmla="*/ 27 w 485"/>
                <a:gd name="T81" fmla="*/ 799 h 799"/>
                <a:gd name="T82" fmla="*/ 11 w 485"/>
                <a:gd name="T83" fmla="*/ 799 h 7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85" h="799">
                  <a:moveTo>
                    <a:pt x="485" y="729"/>
                  </a:moveTo>
                  <a:lnTo>
                    <a:pt x="480" y="723"/>
                  </a:lnTo>
                  <a:lnTo>
                    <a:pt x="475" y="716"/>
                  </a:lnTo>
                  <a:lnTo>
                    <a:pt x="469" y="710"/>
                  </a:lnTo>
                  <a:lnTo>
                    <a:pt x="464" y="704"/>
                  </a:lnTo>
                  <a:lnTo>
                    <a:pt x="459" y="697"/>
                  </a:lnTo>
                  <a:lnTo>
                    <a:pt x="459" y="691"/>
                  </a:lnTo>
                  <a:lnTo>
                    <a:pt x="453" y="685"/>
                  </a:lnTo>
                  <a:lnTo>
                    <a:pt x="453" y="678"/>
                  </a:lnTo>
                  <a:lnTo>
                    <a:pt x="448" y="672"/>
                  </a:lnTo>
                  <a:lnTo>
                    <a:pt x="448" y="666"/>
                  </a:lnTo>
                  <a:lnTo>
                    <a:pt x="443" y="659"/>
                  </a:lnTo>
                  <a:lnTo>
                    <a:pt x="443" y="646"/>
                  </a:lnTo>
                  <a:lnTo>
                    <a:pt x="437" y="640"/>
                  </a:lnTo>
                  <a:lnTo>
                    <a:pt x="437" y="627"/>
                  </a:lnTo>
                  <a:lnTo>
                    <a:pt x="432" y="621"/>
                  </a:lnTo>
                  <a:lnTo>
                    <a:pt x="432" y="608"/>
                  </a:lnTo>
                  <a:lnTo>
                    <a:pt x="427" y="596"/>
                  </a:lnTo>
                  <a:lnTo>
                    <a:pt x="427" y="583"/>
                  </a:lnTo>
                  <a:lnTo>
                    <a:pt x="421" y="564"/>
                  </a:lnTo>
                  <a:lnTo>
                    <a:pt x="421" y="551"/>
                  </a:lnTo>
                  <a:lnTo>
                    <a:pt x="416" y="532"/>
                  </a:lnTo>
                  <a:lnTo>
                    <a:pt x="416" y="513"/>
                  </a:lnTo>
                  <a:lnTo>
                    <a:pt x="411" y="494"/>
                  </a:lnTo>
                  <a:lnTo>
                    <a:pt x="411" y="469"/>
                  </a:lnTo>
                  <a:lnTo>
                    <a:pt x="405" y="450"/>
                  </a:lnTo>
                  <a:lnTo>
                    <a:pt x="405" y="425"/>
                  </a:lnTo>
                  <a:lnTo>
                    <a:pt x="400" y="393"/>
                  </a:lnTo>
                  <a:lnTo>
                    <a:pt x="400" y="361"/>
                  </a:lnTo>
                  <a:lnTo>
                    <a:pt x="395" y="329"/>
                  </a:lnTo>
                  <a:lnTo>
                    <a:pt x="395" y="298"/>
                  </a:lnTo>
                  <a:lnTo>
                    <a:pt x="389" y="266"/>
                  </a:lnTo>
                  <a:lnTo>
                    <a:pt x="389" y="228"/>
                  </a:lnTo>
                  <a:lnTo>
                    <a:pt x="384" y="190"/>
                  </a:lnTo>
                  <a:lnTo>
                    <a:pt x="384" y="152"/>
                  </a:lnTo>
                  <a:lnTo>
                    <a:pt x="379" y="120"/>
                  </a:lnTo>
                  <a:lnTo>
                    <a:pt x="379" y="88"/>
                  </a:lnTo>
                  <a:lnTo>
                    <a:pt x="373" y="57"/>
                  </a:lnTo>
                  <a:lnTo>
                    <a:pt x="373" y="31"/>
                  </a:lnTo>
                  <a:lnTo>
                    <a:pt x="368" y="12"/>
                  </a:lnTo>
                  <a:lnTo>
                    <a:pt x="368" y="0"/>
                  </a:lnTo>
                  <a:lnTo>
                    <a:pt x="363" y="0"/>
                  </a:lnTo>
                  <a:lnTo>
                    <a:pt x="363" y="12"/>
                  </a:lnTo>
                  <a:lnTo>
                    <a:pt x="357" y="31"/>
                  </a:lnTo>
                  <a:lnTo>
                    <a:pt x="357" y="57"/>
                  </a:lnTo>
                  <a:lnTo>
                    <a:pt x="352" y="88"/>
                  </a:lnTo>
                  <a:lnTo>
                    <a:pt x="352" y="120"/>
                  </a:lnTo>
                  <a:lnTo>
                    <a:pt x="347" y="152"/>
                  </a:lnTo>
                  <a:lnTo>
                    <a:pt x="347" y="190"/>
                  </a:lnTo>
                  <a:lnTo>
                    <a:pt x="341" y="228"/>
                  </a:lnTo>
                  <a:lnTo>
                    <a:pt x="341" y="266"/>
                  </a:lnTo>
                  <a:lnTo>
                    <a:pt x="336" y="298"/>
                  </a:lnTo>
                  <a:lnTo>
                    <a:pt x="336" y="329"/>
                  </a:lnTo>
                  <a:lnTo>
                    <a:pt x="331" y="361"/>
                  </a:lnTo>
                  <a:lnTo>
                    <a:pt x="331" y="393"/>
                  </a:lnTo>
                  <a:lnTo>
                    <a:pt x="325" y="425"/>
                  </a:lnTo>
                  <a:lnTo>
                    <a:pt x="325" y="450"/>
                  </a:lnTo>
                  <a:lnTo>
                    <a:pt x="320" y="469"/>
                  </a:lnTo>
                  <a:lnTo>
                    <a:pt x="320" y="494"/>
                  </a:lnTo>
                  <a:lnTo>
                    <a:pt x="315" y="513"/>
                  </a:lnTo>
                  <a:lnTo>
                    <a:pt x="315" y="532"/>
                  </a:lnTo>
                  <a:lnTo>
                    <a:pt x="309" y="551"/>
                  </a:lnTo>
                  <a:lnTo>
                    <a:pt x="309" y="564"/>
                  </a:lnTo>
                  <a:lnTo>
                    <a:pt x="304" y="583"/>
                  </a:lnTo>
                  <a:lnTo>
                    <a:pt x="304" y="596"/>
                  </a:lnTo>
                  <a:lnTo>
                    <a:pt x="299" y="608"/>
                  </a:lnTo>
                  <a:lnTo>
                    <a:pt x="299" y="621"/>
                  </a:lnTo>
                  <a:lnTo>
                    <a:pt x="293" y="627"/>
                  </a:lnTo>
                  <a:lnTo>
                    <a:pt x="293" y="640"/>
                  </a:lnTo>
                  <a:lnTo>
                    <a:pt x="288" y="646"/>
                  </a:lnTo>
                  <a:lnTo>
                    <a:pt x="288" y="659"/>
                  </a:lnTo>
                  <a:lnTo>
                    <a:pt x="283" y="666"/>
                  </a:lnTo>
                  <a:lnTo>
                    <a:pt x="283" y="672"/>
                  </a:lnTo>
                  <a:lnTo>
                    <a:pt x="277" y="678"/>
                  </a:lnTo>
                  <a:lnTo>
                    <a:pt x="277" y="685"/>
                  </a:lnTo>
                  <a:lnTo>
                    <a:pt x="272" y="691"/>
                  </a:lnTo>
                  <a:lnTo>
                    <a:pt x="272" y="697"/>
                  </a:lnTo>
                  <a:lnTo>
                    <a:pt x="267" y="704"/>
                  </a:lnTo>
                  <a:lnTo>
                    <a:pt x="256" y="716"/>
                  </a:lnTo>
                  <a:lnTo>
                    <a:pt x="256" y="723"/>
                  </a:lnTo>
                  <a:lnTo>
                    <a:pt x="251" y="729"/>
                  </a:lnTo>
                  <a:lnTo>
                    <a:pt x="245" y="735"/>
                  </a:lnTo>
                  <a:lnTo>
                    <a:pt x="240" y="742"/>
                  </a:lnTo>
                  <a:lnTo>
                    <a:pt x="235" y="748"/>
                  </a:lnTo>
                  <a:lnTo>
                    <a:pt x="229" y="748"/>
                  </a:lnTo>
                  <a:lnTo>
                    <a:pt x="224" y="754"/>
                  </a:lnTo>
                  <a:lnTo>
                    <a:pt x="219" y="754"/>
                  </a:lnTo>
                  <a:lnTo>
                    <a:pt x="213" y="761"/>
                  </a:lnTo>
                  <a:lnTo>
                    <a:pt x="208" y="761"/>
                  </a:lnTo>
                  <a:lnTo>
                    <a:pt x="203" y="767"/>
                  </a:lnTo>
                  <a:lnTo>
                    <a:pt x="197" y="767"/>
                  </a:lnTo>
                  <a:lnTo>
                    <a:pt x="192" y="767"/>
                  </a:lnTo>
                  <a:lnTo>
                    <a:pt x="187" y="773"/>
                  </a:lnTo>
                  <a:lnTo>
                    <a:pt x="181" y="773"/>
                  </a:lnTo>
                  <a:lnTo>
                    <a:pt x="176" y="773"/>
                  </a:lnTo>
                  <a:lnTo>
                    <a:pt x="171" y="780"/>
                  </a:lnTo>
                  <a:lnTo>
                    <a:pt x="165" y="780"/>
                  </a:lnTo>
                  <a:lnTo>
                    <a:pt x="160" y="780"/>
                  </a:lnTo>
                  <a:lnTo>
                    <a:pt x="155" y="780"/>
                  </a:lnTo>
                  <a:lnTo>
                    <a:pt x="149" y="780"/>
                  </a:lnTo>
                  <a:lnTo>
                    <a:pt x="144" y="786"/>
                  </a:lnTo>
                  <a:lnTo>
                    <a:pt x="139" y="786"/>
                  </a:lnTo>
                  <a:lnTo>
                    <a:pt x="133" y="786"/>
                  </a:lnTo>
                  <a:lnTo>
                    <a:pt x="128" y="786"/>
                  </a:lnTo>
                  <a:lnTo>
                    <a:pt x="123" y="786"/>
                  </a:lnTo>
                  <a:lnTo>
                    <a:pt x="117" y="786"/>
                  </a:lnTo>
                  <a:lnTo>
                    <a:pt x="112" y="786"/>
                  </a:lnTo>
                  <a:lnTo>
                    <a:pt x="107" y="792"/>
                  </a:lnTo>
                  <a:lnTo>
                    <a:pt x="101" y="792"/>
                  </a:lnTo>
                  <a:lnTo>
                    <a:pt x="96" y="792"/>
                  </a:lnTo>
                  <a:lnTo>
                    <a:pt x="91" y="792"/>
                  </a:lnTo>
                  <a:lnTo>
                    <a:pt x="85" y="792"/>
                  </a:lnTo>
                  <a:lnTo>
                    <a:pt x="80" y="792"/>
                  </a:lnTo>
                  <a:lnTo>
                    <a:pt x="75" y="792"/>
                  </a:lnTo>
                  <a:lnTo>
                    <a:pt x="69" y="792"/>
                  </a:lnTo>
                  <a:lnTo>
                    <a:pt x="64" y="792"/>
                  </a:lnTo>
                  <a:lnTo>
                    <a:pt x="59" y="792"/>
                  </a:lnTo>
                  <a:lnTo>
                    <a:pt x="53" y="792"/>
                  </a:lnTo>
                  <a:lnTo>
                    <a:pt x="48" y="792"/>
                  </a:lnTo>
                  <a:lnTo>
                    <a:pt x="43" y="792"/>
                  </a:lnTo>
                  <a:lnTo>
                    <a:pt x="37" y="799"/>
                  </a:lnTo>
                  <a:lnTo>
                    <a:pt x="32" y="799"/>
                  </a:lnTo>
                  <a:lnTo>
                    <a:pt x="27" y="799"/>
                  </a:lnTo>
                  <a:lnTo>
                    <a:pt x="21" y="799"/>
                  </a:lnTo>
                  <a:lnTo>
                    <a:pt x="16" y="799"/>
                  </a:lnTo>
                  <a:lnTo>
                    <a:pt x="11" y="799"/>
                  </a:lnTo>
                  <a:lnTo>
                    <a:pt x="5" y="799"/>
                  </a:lnTo>
                  <a:lnTo>
                    <a:pt x="0" y="799"/>
                  </a:lnTo>
                </a:path>
              </a:pathLst>
            </a:custGeom>
            <a:noFill/>
            <a:ln w="17463" cap="flat">
              <a:solidFill>
                <a:srgbClr val="0000FF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107"/>
            <p:cNvSpPr>
              <a:spLocks/>
            </p:cNvSpPr>
            <p:nvPr/>
          </p:nvSpPr>
          <p:spPr bwMode="auto">
            <a:xfrm>
              <a:off x="707" y="3471"/>
              <a:ext cx="421" cy="6"/>
            </a:xfrm>
            <a:custGeom>
              <a:avLst/>
              <a:gdLst>
                <a:gd name="T0" fmla="*/ 416 w 421"/>
                <a:gd name="T1" fmla="*/ 0 h 6"/>
                <a:gd name="T2" fmla="*/ 405 w 421"/>
                <a:gd name="T3" fmla="*/ 0 h 6"/>
                <a:gd name="T4" fmla="*/ 394 w 421"/>
                <a:gd name="T5" fmla="*/ 0 h 6"/>
                <a:gd name="T6" fmla="*/ 384 w 421"/>
                <a:gd name="T7" fmla="*/ 0 h 6"/>
                <a:gd name="T8" fmla="*/ 373 w 421"/>
                <a:gd name="T9" fmla="*/ 0 h 6"/>
                <a:gd name="T10" fmla="*/ 363 w 421"/>
                <a:gd name="T11" fmla="*/ 0 h 6"/>
                <a:gd name="T12" fmla="*/ 352 w 421"/>
                <a:gd name="T13" fmla="*/ 0 h 6"/>
                <a:gd name="T14" fmla="*/ 341 w 421"/>
                <a:gd name="T15" fmla="*/ 0 h 6"/>
                <a:gd name="T16" fmla="*/ 331 w 421"/>
                <a:gd name="T17" fmla="*/ 0 h 6"/>
                <a:gd name="T18" fmla="*/ 320 w 421"/>
                <a:gd name="T19" fmla="*/ 0 h 6"/>
                <a:gd name="T20" fmla="*/ 309 w 421"/>
                <a:gd name="T21" fmla="*/ 0 h 6"/>
                <a:gd name="T22" fmla="*/ 299 w 421"/>
                <a:gd name="T23" fmla="*/ 0 h 6"/>
                <a:gd name="T24" fmla="*/ 288 w 421"/>
                <a:gd name="T25" fmla="*/ 0 h 6"/>
                <a:gd name="T26" fmla="*/ 277 w 421"/>
                <a:gd name="T27" fmla="*/ 0 h 6"/>
                <a:gd name="T28" fmla="*/ 267 w 421"/>
                <a:gd name="T29" fmla="*/ 6 h 6"/>
                <a:gd name="T30" fmla="*/ 256 w 421"/>
                <a:gd name="T31" fmla="*/ 6 h 6"/>
                <a:gd name="T32" fmla="*/ 245 w 421"/>
                <a:gd name="T33" fmla="*/ 6 h 6"/>
                <a:gd name="T34" fmla="*/ 235 w 421"/>
                <a:gd name="T35" fmla="*/ 6 h 6"/>
                <a:gd name="T36" fmla="*/ 224 w 421"/>
                <a:gd name="T37" fmla="*/ 6 h 6"/>
                <a:gd name="T38" fmla="*/ 213 w 421"/>
                <a:gd name="T39" fmla="*/ 6 h 6"/>
                <a:gd name="T40" fmla="*/ 203 w 421"/>
                <a:gd name="T41" fmla="*/ 6 h 6"/>
                <a:gd name="T42" fmla="*/ 192 w 421"/>
                <a:gd name="T43" fmla="*/ 6 h 6"/>
                <a:gd name="T44" fmla="*/ 181 w 421"/>
                <a:gd name="T45" fmla="*/ 6 h 6"/>
                <a:gd name="T46" fmla="*/ 171 w 421"/>
                <a:gd name="T47" fmla="*/ 6 h 6"/>
                <a:gd name="T48" fmla="*/ 160 w 421"/>
                <a:gd name="T49" fmla="*/ 6 h 6"/>
                <a:gd name="T50" fmla="*/ 149 w 421"/>
                <a:gd name="T51" fmla="*/ 6 h 6"/>
                <a:gd name="T52" fmla="*/ 139 w 421"/>
                <a:gd name="T53" fmla="*/ 6 h 6"/>
                <a:gd name="T54" fmla="*/ 128 w 421"/>
                <a:gd name="T55" fmla="*/ 6 h 6"/>
                <a:gd name="T56" fmla="*/ 117 w 421"/>
                <a:gd name="T57" fmla="*/ 6 h 6"/>
                <a:gd name="T58" fmla="*/ 107 w 421"/>
                <a:gd name="T59" fmla="*/ 6 h 6"/>
                <a:gd name="T60" fmla="*/ 96 w 421"/>
                <a:gd name="T61" fmla="*/ 6 h 6"/>
                <a:gd name="T62" fmla="*/ 85 w 421"/>
                <a:gd name="T63" fmla="*/ 6 h 6"/>
                <a:gd name="T64" fmla="*/ 75 w 421"/>
                <a:gd name="T65" fmla="*/ 6 h 6"/>
                <a:gd name="T66" fmla="*/ 64 w 421"/>
                <a:gd name="T67" fmla="*/ 6 h 6"/>
                <a:gd name="T68" fmla="*/ 53 w 421"/>
                <a:gd name="T69" fmla="*/ 6 h 6"/>
                <a:gd name="T70" fmla="*/ 43 w 421"/>
                <a:gd name="T71" fmla="*/ 6 h 6"/>
                <a:gd name="T72" fmla="*/ 32 w 421"/>
                <a:gd name="T73" fmla="*/ 6 h 6"/>
                <a:gd name="T74" fmla="*/ 21 w 421"/>
                <a:gd name="T75" fmla="*/ 6 h 6"/>
                <a:gd name="T76" fmla="*/ 11 w 421"/>
                <a:gd name="T77" fmla="*/ 6 h 6"/>
                <a:gd name="T78" fmla="*/ 0 w 421"/>
                <a:gd name="T7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21" h="6">
                  <a:moveTo>
                    <a:pt x="421" y="0"/>
                  </a:moveTo>
                  <a:lnTo>
                    <a:pt x="416" y="0"/>
                  </a:lnTo>
                  <a:lnTo>
                    <a:pt x="410" y="0"/>
                  </a:lnTo>
                  <a:lnTo>
                    <a:pt x="405" y="0"/>
                  </a:lnTo>
                  <a:lnTo>
                    <a:pt x="400" y="0"/>
                  </a:lnTo>
                  <a:lnTo>
                    <a:pt x="394" y="0"/>
                  </a:lnTo>
                  <a:lnTo>
                    <a:pt x="389" y="0"/>
                  </a:lnTo>
                  <a:lnTo>
                    <a:pt x="384" y="0"/>
                  </a:lnTo>
                  <a:lnTo>
                    <a:pt x="378" y="0"/>
                  </a:lnTo>
                  <a:lnTo>
                    <a:pt x="373" y="0"/>
                  </a:lnTo>
                  <a:lnTo>
                    <a:pt x="368" y="0"/>
                  </a:lnTo>
                  <a:lnTo>
                    <a:pt x="363" y="0"/>
                  </a:lnTo>
                  <a:lnTo>
                    <a:pt x="357" y="0"/>
                  </a:lnTo>
                  <a:lnTo>
                    <a:pt x="352" y="0"/>
                  </a:lnTo>
                  <a:lnTo>
                    <a:pt x="347" y="0"/>
                  </a:lnTo>
                  <a:lnTo>
                    <a:pt x="341" y="0"/>
                  </a:lnTo>
                  <a:lnTo>
                    <a:pt x="336" y="0"/>
                  </a:lnTo>
                  <a:lnTo>
                    <a:pt x="331" y="0"/>
                  </a:lnTo>
                  <a:lnTo>
                    <a:pt x="325" y="0"/>
                  </a:lnTo>
                  <a:lnTo>
                    <a:pt x="320" y="0"/>
                  </a:lnTo>
                  <a:lnTo>
                    <a:pt x="315" y="0"/>
                  </a:lnTo>
                  <a:lnTo>
                    <a:pt x="309" y="0"/>
                  </a:lnTo>
                  <a:lnTo>
                    <a:pt x="304" y="0"/>
                  </a:lnTo>
                  <a:lnTo>
                    <a:pt x="299" y="0"/>
                  </a:lnTo>
                  <a:lnTo>
                    <a:pt x="293" y="0"/>
                  </a:lnTo>
                  <a:lnTo>
                    <a:pt x="288" y="0"/>
                  </a:lnTo>
                  <a:lnTo>
                    <a:pt x="283" y="0"/>
                  </a:lnTo>
                  <a:lnTo>
                    <a:pt x="277" y="0"/>
                  </a:lnTo>
                  <a:lnTo>
                    <a:pt x="272" y="0"/>
                  </a:lnTo>
                  <a:lnTo>
                    <a:pt x="267" y="6"/>
                  </a:lnTo>
                  <a:lnTo>
                    <a:pt x="261" y="6"/>
                  </a:lnTo>
                  <a:lnTo>
                    <a:pt x="256" y="6"/>
                  </a:lnTo>
                  <a:lnTo>
                    <a:pt x="251" y="6"/>
                  </a:lnTo>
                  <a:lnTo>
                    <a:pt x="245" y="6"/>
                  </a:lnTo>
                  <a:lnTo>
                    <a:pt x="240" y="6"/>
                  </a:lnTo>
                  <a:lnTo>
                    <a:pt x="235" y="6"/>
                  </a:lnTo>
                  <a:lnTo>
                    <a:pt x="229" y="6"/>
                  </a:lnTo>
                  <a:lnTo>
                    <a:pt x="224" y="6"/>
                  </a:lnTo>
                  <a:lnTo>
                    <a:pt x="219" y="6"/>
                  </a:lnTo>
                  <a:lnTo>
                    <a:pt x="213" y="6"/>
                  </a:lnTo>
                  <a:lnTo>
                    <a:pt x="208" y="6"/>
                  </a:lnTo>
                  <a:lnTo>
                    <a:pt x="203" y="6"/>
                  </a:lnTo>
                  <a:lnTo>
                    <a:pt x="197" y="6"/>
                  </a:lnTo>
                  <a:lnTo>
                    <a:pt x="192" y="6"/>
                  </a:lnTo>
                  <a:lnTo>
                    <a:pt x="187" y="6"/>
                  </a:lnTo>
                  <a:lnTo>
                    <a:pt x="181" y="6"/>
                  </a:lnTo>
                  <a:lnTo>
                    <a:pt x="176" y="6"/>
                  </a:lnTo>
                  <a:lnTo>
                    <a:pt x="171" y="6"/>
                  </a:lnTo>
                  <a:lnTo>
                    <a:pt x="165" y="6"/>
                  </a:lnTo>
                  <a:lnTo>
                    <a:pt x="160" y="6"/>
                  </a:lnTo>
                  <a:lnTo>
                    <a:pt x="155" y="6"/>
                  </a:lnTo>
                  <a:lnTo>
                    <a:pt x="149" y="6"/>
                  </a:lnTo>
                  <a:lnTo>
                    <a:pt x="144" y="6"/>
                  </a:lnTo>
                  <a:lnTo>
                    <a:pt x="139" y="6"/>
                  </a:lnTo>
                  <a:lnTo>
                    <a:pt x="133" y="6"/>
                  </a:lnTo>
                  <a:lnTo>
                    <a:pt x="128" y="6"/>
                  </a:lnTo>
                  <a:lnTo>
                    <a:pt x="123" y="6"/>
                  </a:lnTo>
                  <a:lnTo>
                    <a:pt x="117" y="6"/>
                  </a:lnTo>
                  <a:lnTo>
                    <a:pt x="112" y="6"/>
                  </a:lnTo>
                  <a:lnTo>
                    <a:pt x="107" y="6"/>
                  </a:lnTo>
                  <a:lnTo>
                    <a:pt x="101" y="6"/>
                  </a:lnTo>
                  <a:lnTo>
                    <a:pt x="96" y="6"/>
                  </a:lnTo>
                  <a:lnTo>
                    <a:pt x="91" y="6"/>
                  </a:lnTo>
                  <a:lnTo>
                    <a:pt x="85" y="6"/>
                  </a:lnTo>
                  <a:lnTo>
                    <a:pt x="80" y="6"/>
                  </a:lnTo>
                  <a:lnTo>
                    <a:pt x="75" y="6"/>
                  </a:lnTo>
                  <a:lnTo>
                    <a:pt x="69" y="6"/>
                  </a:lnTo>
                  <a:lnTo>
                    <a:pt x="64" y="6"/>
                  </a:lnTo>
                  <a:lnTo>
                    <a:pt x="59" y="6"/>
                  </a:lnTo>
                  <a:lnTo>
                    <a:pt x="53" y="6"/>
                  </a:lnTo>
                  <a:lnTo>
                    <a:pt x="48" y="6"/>
                  </a:lnTo>
                  <a:lnTo>
                    <a:pt x="43" y="6"/>
                  </a:lnTo>
                  <a:lnTo>
                    <a:pt x="37" y="6"/>
                  </a:lnTo>
                  <a:lnTo>
                    <a:pt x="32" y="6"/>
                  </a:lnTo>
                  <a:lnTo>
                    <a:pt x="27" y="6"/>
                  </a:lnTo>
                  <a:lnTo>
                    <a:pt x="21" y="6"/>
                  </a:lnTo>
                  <a:lnTo>
                    <a:pt x="16" y="6"/>
                  </a:lnTo>
                  <a:lnTo>
                    <a:pt x="11" y="6"/>
                  </a:lnTo>
                  <a:lnTo>
                    <a:pt x="5" y="6"/>
                  </a:lnTo>
                  <a:lnTo>
                    <a:pt x="0" y="6"/>
                  </a:lnTo>
                </a:path>
              </a:pathLst>
            </a:custGeom>
            <a:noFill/>
            <a:ln w="17463" cap="flat">
              <a:solidFill>
                <a:srgbClr val="0000FF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Rectangle 108"/>
            <p:cNvSpPr>
              <a:spLocks noChangeArrowheads="1"/>
            </p:cNvSpPr>
            <p:nvPr/>
          </p:nvSpPr>
          <p:spPr bwMode="auto">
            <a:xfrm>
              <a:off x="696" y="3483"/>
              <a:ext cx="53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panose="020B0604020202020204" pitchFamily="34" charset="0"/>
                </a:rPr>
                <a:t> 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6" name="Rectangle 109"/>
            <p:cNvSpPr>
              <a:spLocks noChangeArrowheads="1"/>
            </p:cNvSpPr>
            <p:nvPr/>
          </p:nvSpPr>
          <p:spPr bwMode="auto">
            <a:xfrm>
              <a:off x="2279" y="1784"/>
              <a:ext cx="53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panose="020B0604020202020204" pitchFamily="34" charset="0"/>
                </a:rPr>
                <a:t> 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8" name="Rectangle 111"/>
            <p:cNvSpPr>
              <a:spLocks noChangeArrowheads="1"/>
            </p:cNvSpPr>
            <p:nvPr/>
          </p:nvSpPr>
          <p:spPr bwMode="auto">
            <a:xfrm>
              <a:off x="2732" y="1835"/>
              <a:ext cx="1685" cy="1693"/>
            </a:xfrm>
            <a:prstGeom prst="rect">
              <a:avLst/>
            </a:prstGeom>
            <a:noFill/>
            <a:ln w="17463" cap="flat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Line 112"/>
            <p:cNvSpPr>
              <a:spLocks noChangeShapeType="1"/>
            </p:cNvSpPr>
            <p:nvPr/>
          </p:nvSpPr>
          <p:spPr bwMode="auto">
            <a:xfrm flipH="1">
              <a:off x="2732" y="1835"/>
              <a:ext cx="1685" cy="0"/>
            </a:xfrm>
            <a:prstGeom prst="line">
              <a:avLst/>
            </a:pr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Line 113"/>
            <p:cNvSpPr>
              <a:spLocks noChangeShapeType="1"/>
            </p:cNvSpPr>
            <p:nvPr/>
          </p:nvSpPr>
          <p:spPr bwMode="auto">
            <a:xfrm flipH="1">
              <a:off x="2732" y="3528"/>
              <a:ext cx="1685" cy="0"/>
            </a:xfrm>
            <a:prstGeom prst="line">
              <a:avLst/>
            </a:pr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Line 114"/>
            <p:cNvSpPr>
              <a:spLocks noChangeShapeType="1"/>
            </p:cNvSpPr>
            <p:nvPr/>
          </p:nvSpPr>
          <p:spPr bwMode="auto">
            <a:xfrm flipV="1">
              <a:off x="2732" y="1835"/>
              <a:ext cx="0" cy="1693"/>
            </a:xfrm>
            <a:prstGeom prst="line">
              <a:avLst/>
            </a:pr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Line 115"/>
            <p:cNvSpPr>
              <a:spLocks noChangeShapeType="1"/>
            </p:cNvSpPr>
            <p:nvPr/>
          </p:nvSpPr>
          <p:spPr bwMode="auto">
            <a:xfrm flipV="1">
              <a:off x="4417" y="1835"/>
              <a:ext cx="0" cy="1693"/>
            </a:xfrm>
            <a:prstGeom prst="line">
              <a:avLst/>
            </a:pr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Line 116"/>
            <p:cNvSpPr>
              <a:spLocks noChangeShapeType="1"/>
            </p:cNvSpPr>
            <p:nvPr/>
          </p:nvSpPr>
          <p:spPr bwMode="auto">
            <a:xfrm flipH="1">
              <a:off x="2732" y="3528"/>
              <a:ext cx="1685" cy="0"/>
            </a:xfrm>
            <a:prstGeom prst="line">
              <a:avLst/>
            </a:pr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Line 117"/>
            <p:cNvSpPr>
              <a:spLocks noChangeShapeType="1"/>
            </p:cNvSpPr>
            <p:nvPr/>
          </p:nvSpPr>
          <p:spPr bwMode="auto">
            <a:xfrm flipV="1">
              <a:off x="2732" y="1835"/>
              <a:ext cx="0" cy="1693"/>
            </a:xfrm>
            <a:prstGeom prst="line">
              <a:avLst/>
            </a:pr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Line 118"/>
            <p:cNvSpPr>
              <a:spLocks noChangeShapeType="1"/>
            </p:cNvSpPr>
            <p:nvPr/>
          </p:nvSpPr>
          <p:spPr bwMode="auto">
            <a:xfrm flipV="1">
              <a:off x="4417" y="3502"/>
              <a:ext cx="0" cy="26"/>
            </a:xfrm>
            <a:prstGeom prst="line">
              <a:avLst/>
            </a:pr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Line 119"/>
            <p:cNvSpPr>
              <a:spLocks noChangeShapeType="1"/>
            </p:cNvSpPr>
            <p:nvPr/>
          </p:nvSpPr>
          <p:spPr bwMode="auto">
            <a:xfrm>
              <a:off x="4417" y="1835"/>
              <a:ext cx="0" cy="19"/>
            </a:xfrm>
            <a:prstGeom prst="line">
              <a:avLst/>
            </a:pr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Rectangle 120"/>
            <p:cNvSpPr>
              <a:spLocks noChangeArrowheads="1"/>
            </p:cNvSpPr>
            <p:nvPr/>
          </p:nvSpPr>
          <p:spPr bwMode="auto">
            <a:xfrm>
              <a:off x="4358" y="3547"/>
              <a:ext cx="139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panose="020B0604020202020204" pitchFamily="34" charset="0"/>
                </a:rPr>
                <a:t>-3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8" name="Line 121"/>
            <p:cNvSpPr>
              <a:spLocks noChangeShapeType="1"/>
            </p:cNvSpPr>
            <p:nvPr/>
          </p:nvSpPr>
          <p:spPr bwMode="auto">
            <a:xfrm flipV="1">
              <a:off x="4134" y="3502"/>
              <a:ext cx="0" cy="26"/>
            </a:xfrm>
            <a:prstGeom prst="line">
              <a:avLst/>
            </a:pr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Line 122"/>
            <p:cNvSpPr>
              <a:spLocks noChangeShapeType="1"/>
            </p:cNvSpPr>
            <p:nvPr/>
          </p:nvSpPr>
          <p:spPr bwMode="auto">
            <a:xfrm>
              <a:off x="4134" y="1835"/>
              <a:ext cx="0" cy="19"/>
            </a:xfrm>
            <a:prstGeom prst="line">
              <a:avLst/>
            </a:pr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Rectangle 123"/>
            <p:cNvSpPr>
              <a:spLocks noChangeArrowheads="1"/>
            </p:cNvSpPr>
            <p:nvPr/>
          </p:nvSpPr>
          <p:spPr bwMode="auto">
            <a:xfrm>
              <a:off x="4076" y="3547"/>
              <a:ext cx="139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panose="020B0604020202020204" pitchFamily="34" charset="0"/>
                </a:rPr>
                <a:t>-2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1" name="Line 124"/>
            <p:cNvSpPr>
              <a:spLocks noChangeShapeType="1"/>
            </p:cNvSpPr>
            <p:nvPr/>
          </p:nvSpPr>
          <p:spPr bwMode="auto">
            <a:xfrm flipV="1">
              <a:off x="3852" y="3502"/>
              <a:ext cx="0" cy="26"/>
            </a:xfrm>
            <a:prstGeom prst="line">
              <a:avLst/>
            </a:pr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Line 125"/>
            <p:cNvSpPr>
              <a:spLocks noChangeShapeType="1"/>
            </p:cNvSpPr>
            <p:nvPr/>
          </p:nvSpPr>
          <p:spPr bwMode="auto">
            <a:xfrm>
              <a:off x="3852" y="1835"/>
              <a:ext cx="0" cy="19"/>
            </a:xfrm>
            <a:prstGeom prst="line">
              <a:avLst/>
            </a:pr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Rectangle 126"/>
            <p:cNvSpPr>
              <a:spLocks noChangeArrowheads="1"/>
            </p:cNvSpPr>
            <p:nvPr/>
          </p:nvSpPr>
          <p:spPr bwMode="auto">
            <a:xfrm>
              <a:off x="3793" y="3547"/>
              <a:ext cx="139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panose="020B0604020202020204" pitchFamily="34" charset="0"/>
                </a:rPr>
                <a:t>-1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4" name="Line 127"/>
            <p:cNvSpPr>
              <a:spLocks noChangeShapeType="1"/>
            </p:cNvSpPr>
            <p:nvPr/>
          </p:nvSpPr>
          <p:spPr bwMode="auto">
            <a:xfrm flipV="1">
              <a:off x="3575" y="3502"/>
              <a:ext cx="0" cy="26"/>
            </a:xfrm>
            <a:prstGeom prst="line">
              <a:avLst/>
            </a:pr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Line 128"/>
            <p:cNvSpPr>
              <a:spLocks noChangeShapeType="1"/>
            </p:cNvSpPr>
            <p:nvPr/>
          </p:nvSpPr>
          <p:spPr bwMode="auto">
            <a:xfrm>
              <a:off x="3575" y="1835"/>
              <a:ext cx="0" cy="19"/>
            </a:xfrm>
            <a:prstGeom prst="line">
              <a:avLst/>
            </a:pr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Rectangle 129"/>
            <p:cNvSpPr>
              <a:spLocks noChangeArrowheads="1"/>
            </p:cNvSpPr>
            <p:nvPr/>
          </p:nvSpPr>
          <p:spPr bwMode="auto">
            <a:xfrm>
              <a:off x="3548" y="3547"/>
              <a:ext cx="107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panose="020B0604020202020204" pitchFamily="34" charset="0"/>
                </a:rPr>
                <a:t>0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7" name="Line 130"/>
            <p:cNvSpPr>
              <a:spLocks noChangeShapeType="1"/>
            </p:cNvSpPr>
            <p:nvPr/>
          </p:nvSpPr>
          <p:spPr bwMode="auto">
            <a:xfrm flipV="1">
              <a:off x="3292" y="3502"/>
              <a:ext cx="0" cy="26"/>
            </a:xfrm>
            <a:prstGeom prst="line">
              <a:avLst/>
            </a:pr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Line 131"/>
            <p:cNvSpPr>
              <a:spLocks noChangeShapeType="1"/>
            </p:cNvSpPr>
            <p:nvPr/>
          </p:nvSpPr>
          <p:spPr bwMode="auto">
            <a:xfrm>
              <a:off x="3292" y="1835"/>
              <a:ext cx="0" cy="19"/>
            </a:xfrm>
            <a:prstGeom prst="line">
              <a:avLst/>
            </a:pr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Rectangle 132"/>
            <p:cNvSpPr>
              <a:spLocks noChangeArrowheads="1"/>
            </p:cNvSpPr>
            <p:nvPr/>
          </p:nvSpPr>
          <p:spPr bwMode="auto">
            <a:xfrm>
              <a:off x="3265" y="3547"/>
              <a:ext cx="107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panose="020B0604020202020204" pitchFamily="34" charset="0"/>
                </a:rPr>
                <a:t>1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0" name="Line 133"/>
            <p:cNvSpPr>
              <a:spLocks noChangeShapeType="1"/>
            </p:cNvSpPr>
            <p:nvPr/>
          </p:nvSpPr>
          <p:spPr bwMode="auto">
            <a:xfrm flipV="1">
              <a:off x="3010" y="3502"/>
              <a:ext cx="0" cy="26"/>
            </a:xfrm>
            <a:prstGeom prst="line">
              <a:avLst/>
            </a:pr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Line 134"/>
            <p:cNvSpPr>
              <a:spLocks noChangeShapeType="1"/>
            </p:cNvSpPr>
            <p:nvPr/>
          </p:nvSpPr>
          <p:spPr bwMode="auto">
            <a:xfrm>
              <a:off x="3010" y="1835"/>
              <a:ext cx="0" cy="19"/>
            </a:xfrm>
            <a:prstGeom prst="line">
              <a:avLst/>
            </a:pr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Rectangle 135"/>
            <p:cNvSpPr>
              <a:spLocks noChangeArrowheads="1"/>
            </p:cNvSpPr>
            <p:nvPr/>
          </p:nvSpPr>
          <p:spPr bwMode="auto">
            <a:xfrm>
              <a:off x="2983" y="3547"/>
              <a:ext cx="107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panose="020B0604020202020204" pitchFamily="34" charset="0"/>
                </a:rPr>
                <a:t>2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3" name="Line 136"/>
            <p:cNvSpPr>
              <a:spLocks noChangeShapeType="1"/>
            </p:cNvSpPr>
            <p:nvPr/>
          </p:nvSpPr>
          <p:spPr bwMode="auto">
            <a:xfrm flipV="1">
              <a:off x="2732" y="3502"/>
              <a:ext cx="0" cy="26"/>
            </a:xfrm>
            <a:prstGeom prst="line">
              <a:avLst/>
            </a:pr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Line 137"/>
            <p:cNvSpPr>
              <a:spLocks noChangeShapeType="1"/>
            </p:cNvSpPr>
            <p:nvPr/>
          </p:nvSpPr>
          <p:spPr bwMode="auto">
            <a:xfrm>
              <a:off x="2732" y="1835"/>
              <a:ext cx="0" cy="19"/>
            </a:xfrm>
            <a:prstGeom prst="line">
              <a:avLst/>
            </a:pr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Rectangle 138"/>
            <p:cNvSpPr>
              <a:spLocks noChangeArrowheads="1"/>
            </p:cNvSpPr>
            <p:nvPr/>
          </p:nvSpPr>
          <p:spPr bwMode="auto">
            <a:xfrm>
              <a:off x="2706" y="3547"/>
              <a:ext cx="107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panose="020B0604020202020204" pitchFamily="34" charset="0"/>
                </a:rPr>
                <a:t>3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6" name="Line 139"/>
            <p:cNvSpPr>
              <a:spLocks noChangeShapeType="1"/>
            </p:cNvSpPr>
            <p:nvPr/>
          </p:nvSpPr>
          <p:spPr bwMode="auto">
            <a:xfrm>
              <a:off x="2732" y="3528"/>
              <a:ext cx="16" cy="0"/>
            </a:xfrm>
            <a:prstGeom prst="line">
              <a:avLst/>
            </a:pr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Line 140"/>
            <p:cNvSpPr>
              <a:spLocks noChangeShapeType="1"/>
            </p:cNvSpPr>
            <p:nvPr/>
          </p:nvSpPr>
          <p:spPr bwMode="auto">
            <a:xfrm flipH="1">
              <a:off x="4395" y="3528"/>
              <a:ext cx="22" cy="0"/>
            </a:xfrm>
            <a:prstGeom prst="line">
              <a:avLst/>
            </a:pr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Rectangle 141"/>
            <p:cNvSpPr>
              <a:spLocks noChangeArrowheads="1"/>
            </p:cNvSpPr>
            <p:nvPr/>
          </p:nvSpPr>
          <p:spPr bwMode="auto">
            <a:xfrm>
              <a:off x="2658" y="3458"/>
              <a:ext cx="107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panose="020B0604020202020204" pitchFamily="34" charset="0"/>
                </a:rPr>
                <a:t>0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9" name="Line 142"/>
            <p:cNvSpPr>
              <a:spLocks noChangeShapeType="1"/>
            </p:cNvSpPr>
            <p:nvPr/>
          </p:nvSpPr>
          <p:spPr bwMode="auto">
            <a:xfrm>
              <a:off x="2732" y="3185"/>
              <a:ext cx="16" cy="0"/>
            </a:xfrm>
            <a:prstGeom prst="line">
              <a:avLst/>
            </a:pr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Line 143"/>
            <p:cNvSpPr>
              <a:spLocks noChangeShapeType="1"/>
            </p:cNvSpPr>
            <p:nvPr/>
          </p:nvSpPr>
          <p:spPr bwMode="auto">
            <a:xfrm flipH="1">
              <a:off x="4395" y="3185"/>
              <a:ext cx="22" cy="0"/>
            </a:xfrm>
            <a:prstGeom prst="line">
              <a:avLst/>
            </a:pr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Rectangle 144"/>
            <p:cNvSpPr>
              <a:spLocks noChangeArrowheads="1"/>
            </p:cNvSpPr>
            <p:nvPr/>
          </p:nvSpPr>
          <p:spPr bwMode="auto">
            <a:xfrm>
              <a:off x="2658" y="3116"/>
              <a:ext cx="107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panose="020B0604020202020204" pitchFamily="34" charset="0"/>
                </a:rPr>
                <a:t>2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2" name="Line 145"/>
            <p:cNvSpPr>
              <a:spLocks noChangeShapeType="1"/>
            </p:cNvSpPr>
            <p:nvPr/>
          </p:nvSpPr>
          <p:spPr bwMode="auto">
            <a:xfrm>
              <a:off x="2732" y="2849"/>
              <a:ext cx="16" cy="0"/>
            </a:xfrm>
            <a:prstGeom prst="line">
              <a:avLst/>
            </a:pr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Line 146"/>
            <p:cNvSpPr>
              <a:spLocks noChangeShapeType="1"/>
            </p:cNvSpPr>
            <p:nvPr/>
          </p:nvSpPr>
          <p:spPr bwMode="auto">
            <a:xfrm flipH="1">
              <a:off x="4395" y="2849"/>
              <a:ext cx="22" cy="0"/>
            </a:xfrm>
            <a:prstGeom prst="line">
              <a:avLst/>
            </a:pr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Rectangle 147"/>
            <p:cNvSpPr>
              <a:spLocks noChangeArrowheads="1"/>
            </p:cNvSpPr>
            <p:nvPr/>
          </p:nvSpPr>
          <p:spPr bwMode="auto">
            <a:xfrm>
              <a:off x="2658" y="2779"/>
              <a:ext cx="107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panose="020B0604020202020204" pitchFamily="34" charset="0"/>
                </a:rPr>
                <a:t>4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5" name="Line 148"/>
            <p:cNvSpPr>
              <a:spLocks noChangeShapeType="1"/>
            </p:cNvSpPr>
            <p:nvPr/>
          </p:nvSpPr>
          <p:spPr bwMode="auto">
            <a:xfrm>
              <a:off x="2732" y="2507"/>
              <a:ext cx="16" cy="0"/>
            </a:xfrm>
            <a:prstGeom prst="line">
              <a:avLst/>
            </a:pr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Line 149"/>
            <p:cNvSpPr>
              <a:spLocks noChangeShapeType="1"/>
            </p:cNvSpPr>
            <p:nvPr/>
          </p:nvSpPr>
          <p:spPr bwMode="auto">
            <a:xfrm flipH="1">
              <a:off x="4395" y="2507"/>
              <a:ext cx="22" cy="0"/>
            </a:xfrm>
            <a:prstGeom prst="line">
              <a:avLst/>
            </a:pr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Rectangle 150"/>
            <p:cNvSpPr>
              <a:spLocks noChangeArrowheads="1"/>
            </p:cNvSpPr>
            <p:nvPr/>
          </p:nvSpPr>
          <p:spPr bwMode="auto">
            <a:xfrm>
              <a:off x="2658" y="2437"/>
              <a:ext cx="107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panose="020B0604020202020204" pitchFamily="34" charset="0"/>
                </a:rPr>
                <a:t>6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8" name="Line 151"/>
            <p:cNvSpPr>
              <a:spLocks noChangeShapeType="1"/>
            </p:cNvSpPr>
            <p:nvPr/>
          </p:nvSpPr>
          <p:spPr bwMode="auto">
            <a:xfrm>
              <a:off x="2732" y="2171"/>
              <a:ext cx="16" cy="0"/>
            </a:xfrm>
            <a:prstGeom prst="line">
              <a:avLst/>
            </a:pr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Line 152"/>
            <p:cNvSpPr>
              <a:spLocks noChangeShapeType="1"/>
            </p:cNvSpPr>
            <p:nvPr/>
          </p:nvSpPr>
          <p:spPr bwMode="auto">
            <a:xfrm flipH="1">
              <a:off x="4395" y="2171"/>
              <a:ext cx="22" cy="0"/>
            </a:xfrm>
            <a:prstGeom prst="line">
              <a:avLst/>
            </a:pr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Rectangle 153"/>
            <p:cNvSpPr>
              <a:spLocks noChangeArrowheads="1"/>
            </p:cNvSpPr>
            <p:nvPr/>
          </p:nvSpPr>
          <p:spPr bwMode="auto">
            <a:xfrm>
              <a:off x="2658" y="2101"/>
              <a:ext cx="107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panose="020B0604020202020204" pitchFamily="34" charset="0"/>
                </a:rPr>
                <a:t>8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1" name="Line 154"/>
            <p:cNvSpPr>
              <a:spLocks noChangeShapeType="1"/>
            </p:cNvSpPr>
            <p:nvPr/>
          </p:nvSpPr>
          <p:spPr bwMode="auto">
            <a:xfrm>
              <a:off x="2732" y="1835"/>
              <a:ext cx="16" cy="0"/>
            </a:xfrm>
            <a:prstGeom prst="line">
              <a:avLst/>
            </a:pr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Line 155"/>
            <p:cNvSpPr>
              <a:spLocks noChangeShapeType="1"/>
            </p:cNvSpPr>
            <p:nvPr/>
          </p:nvSpPr>
          <p:spPr bwMode="auto">
            <a:xfrm flipH="1">
              <a:off x="4395" y="1835"/>
              <a:ext cx="22" cy="0"/>
            </a:xfrm>
            <a:prstGeom prst="line">
              <a:avLst/>
            </a:pr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Rectangle 156"/>
            <p:cNvSpPr>
              <a:spLocks noChangeArrowheads="1"/>
            </p:cNvSpPr>
            <p:nvPr/>
          </p:nvSpPr>
          <p:spPr bwMode="auto">
            <a:xfrm>
              <a:off x="2605" y="1765"/>
              <a:ext cx="160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panose="020B0604020202020204" pitchFamily="34" charset="0"/>
                </a:rPr>
                <a:t>10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4" name="Line 157"/>
            <p:cNvSpPr>
              <a:spLocks noChangeShapeType="1"/>
            </p:cNvSpPr>
            <p:nvPr/>
          </p:nvSpPr>
          <p:spPr bwMode="auto">
            <a:xfrm flipH="1">
              <a:off x="2732" y="1835"/>
              <a:ext cx="1685" cy="0"/>
            </a:xfrm>
            <a:prstGeom prst="line">
              <a:avLst/>
            </a:pr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" name="Line 158"/>
            <p:cNvSpPr>
              <a:spLocks noChangeShapeType="1"/>
            </p:cNvSpPr>
            <p:nvPr/>
          </p:nvSpPr>
          <p:spPr bwMode="auto">
            <a:xfrm flipH="1">
              <a:off x="2732" y="3528"/>
              <a:ext cx="1685" cy="0"/>
            </a:xfrm>
            <a:prstGeom prst="line">
              <a:avLst/>
            </a:pr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Line 159"/>
            <p:cNvSpPr>
              <a:spLocks noChangeShapeType="1"/>
            </p:cNvSpPr>
            <p:nvPr/>
          </p:nvSpPr>
          <p:spPr bwMode="auto">
            <a:xfrm flipV="1">
              <a:off x="2732" y="1835"/>
              <a:ext cx="0" cy="1693"/>
            </a:xfrm>
            <a:prstGeom prst="line">
              <a:avLst/>
            </a:pr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Line 160"/>
            <p:cNvSpPr>
              <a:spLocks noChangeShapeType="1"/>
            </p:cNvSpPr>
            <p:nvPr/>
          </p:nvSpPr>
          <p:spPr bwMode="auto">
            <a:xfrm flipV="1">
              <a:off x="4417" y="1835"/>
              <a:ext cx="0" cy="1693"/>
            </a:xfrm>
            <a:prstGeom prst="line">
              <a:avLst/>
            </a:pr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" name="Freeform 161"/>
            <p:cNvSpPr>
              <a:spLocks/>
            </p:cNvSpPr>
            <p:nvPr/>
          </p:nvSpPr>
          <p:spPr bwMode="auto">
            <a:xfrm>
              <a:off x="3745" y="3477"/>
              <a:ext cx="677" cy="44"/>
            </a:xfrm>
            <a:custGeom>
              <a:avLst/>
              <a:gdLst>
                <a:gd name="T0" fmla="*/ 666 w 677"/>
                <a:gd name="T1" fmla="*/ 44 h 44"/>
                <a:gd name="T2" fmla="*/ 650 w 677"/>
                <a:gd name="T3" fmla="*/ 44 h 44"/>
                <a:gd name="T4" fmla="*/ 634 w 677"/>
                <a:gd name="T5" fmla="*/ 44 h 44"/>
                <a:gd name="T6" fmla="*/ 618 w 677"/>
                <a:gd name="T7" fmla="*/ 44 h 44"/>
                <a:gd name="T8" fmla="*/ 602 w 677"/>
                <a:gd name="T9" fmla="*/ 44 h 44"/>
                <a:gd name="T10" fmla="*/ 586 w 677"/>
                <a:gd name="T11" fmla="*/ 44 h 44"/>
                <a:gd name="T12" fmla="*/ 570 w 677"/>
                <a:gd name="T13" fmla="*/ 44 h 44"/>
                <a:gd name="T14" fmla="*/ 554 w 677"/>
                <a:gd name="T15" fmla="*/ 44 h 44"/>
                <a:gd name="T16" fmla="*/ 538 w 677"/>
                <a:gd name="T17" fmla="*/ 44 h 44"/>
                <a:gd name="T18" fmla="*/ 522 w 677"/>
                <a:gd name="T19" fmla="*/ 44 h 44"/>
                <a:gd name="T20" fmla="*/ 506 w 677"/>
                <a:gd name="T21" fmla="*/ 44 h 44"/>
                <a:gd name="T22" fmla="*/ 490 w 677"/>
                <a:gd name="T23" fmla="*/ 44 h 44"/>
                <a:gd name="T24" fmla="*/ 474 w 677"/>
                <a:gd name="T25" fmla="*/ 44 h 44"/>
                <a:gd name="T26" fmla="*/ 459 w 677"/>
                <a:gd name="T27" fmla="*/ 44 h 44"/>
                <a:gd name="T28" fmla="*/ 443 w 677"/>
                <a:gd name="T29" fmla="*/ 44 h 44"/>
                <a:gd name="T30" fmla="*/ 427 w 677"/>
                <a:gd name="T31" fmla="*/ 44 h 44"/>
                <a:gd name="T32" fmla="*/ 411 w 677"/>
                <a:gd name="T33" fmla="*/ 44 h 44"/>
                <a:gd name="T34" fmla="*/ 395 w 677"/>
                <a:gd name="T35" fmla="*/ 44 h 44"/>
                <a:gd name="T36" fmla="*/ 379 w 677"/>
                <a:gd name="T37" fmla="*/ 44 h 44"/>
                <a:gd name="T38" fmla="*/ 363 w 677"/>
                <a:gd name="T39" fmla="*/ 44 h 44"/>
                <a:gd name="T40" fmla="*/ 347 w 677"/>
                <a:gd name="T41" fmla="*/ 44 h 44"/>
                <a:gd name="T42" fmla="*/ 331 w 677"/>
                <a:gd name="T43" fmla="*/ 44 h 44"/>
                <a:gd name="T44" fmla="*/ 315 w 677"/>
                <a:gd name="T45" fmla="*/ 44 h 44"/>
                <a:gd name="T46" fmla="*/ 299 w 677"/>
                <a:gd name="T47" fmla="*/ 44 h 44"/>
                <a:gd name="T48" fmla="*/ 283 w 677"/>
                <a:gd name="T49" fmla="*/ 44 h 44"/>
                <a:gd name="T50" fmla="*/ 267 w 677"/>
                <a:gd name="T51" fmla="*/ 44 h 44"/>
                <a:gd name="T52" fmla="*/ 251 w 677"/>
                <a:gd name="T53" fmla="*/ 44 h 44"/>
                <a:gd name="T54" fmla="*/ 235 w 677"/>
                <a:gd name="T55" fmla="*/ 44 h 44"/>
                <a:gd name="T56" fmla="*/ 219 w 677"/>
                <a:gd name="T57" fmla="*/ 44 h 44"/>
                <a:gd name="T58" fmla="*/ 203 w 677"/>
                <a:gd name="T59" fmla="*/ 38 h 44"/>
                <a:gd name="T60" fmla="*/ 187 w 677"/>
                <a:gd name="T61" fmla="*/ 38 h 44"/>
                <a:gd name="T62" fmla="*/ 171 w 677"/>
                <a:gd name="T63" fmla="*/ 38 h 44"/>
                <a:gd name="T64" fmla="*/ 155 w 677"/>
                <a:gd name="T65" fmla="*/ 38 h 44"/>
                <a:gd name="T66" fmla="*/ 139 w 677"/>
                <a:gd name="T67" fmla="*/ 38 h 44"/>
                <a:gd name="T68" fmla="*/ 123 w 677"/>
                <a:gd name="T69" fmla="*/ 38 h 44"/>
                <a:gd name="T70" fmla="*/ 107 w 677"/>
                <a:gd name="T71" fmla="*/ 32 h 44"/>
                <a:gd name="T72" fmla="*/ 91 w 677"/>
                <a:gd name="T73" fmla="*/ 32 h 44"/>
                <a:gd name="T74" fmla="*/ 75 w 677"/>
                <a:gd name="T75" fmla="*/ 25 h 44"/>
                <a:gd name="T76" fmla="*/ 59 w 677"/>
                <a:gd name="T77" fmla="*/ 25 h 44"/>
                <a:gd name="T78" fmla="*/ 43 w 677"/>
                <a:gd name="T79" fmla="*/ 19 h 44"/>
                <a:gd name="T80" fmla="*/ 27 w 677"/>
                <a:gd name="T81" fmla="*/ 13 h 44"/>
                <a:gd name="T82" fmla="*/ 11 w 677"/>
                <a:gd name="T83" fmla="*/ 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77" h="44">
                  <a:moveTo>
                    <a:pt x="677" y="44"/>
                  </a:moveTo>
                  <a:lnTo>
                    <a:pt x="672" y="44"/>
                  </a:lnTo>
                  <a:lnTo>
                    <a:pt x="666" y="44"/>
                  </a:lnTo>
                  <a:lnTo>
                    <a:pt x="661" y="44"/>
                  </a:lnTo>
                  <a:lnTo>
                    <a:pt x="656" y="44"/>
                  </a:lnTo>
                  <a:lnTo>
                    <a:pt x="650" y="44"/>
                  </a:lnTo>
                  <a:lnTo>
                    <a:pt x="645" y="44"/>
                  </a:lnTo>
                  <a:lnTo>
                    <a:pt x="640" y="44"/>
                  </a:lnTo>
                  <a:lnTo>
                    <a:pt x="634" y="44"/>
                  </a:lnTo>
                  <a:lnTo>
                    <a:pt x="629" y="44"/>
                  </a:lnTo>
                  <a:lnTo>
                    <a:pt x="624" y="44"/>
                  </a:lnTo>
                  <a:lnTo>
                    <a:pt x="618" y="44"/>
                  </a:lnTo>
                  <a:lnTo>
                    <a:pt x="613" y="44"/>
                  </a:lnTo>
                  <a:lnTo>
                    <a:pt x="608" y="44"/>
                  </a:lnTo>
                  <a:lnTo>
                    <a:pt x="602" y="44"/>
                  </a:lnTo>
                  <a:lnTo>
                    <a:pt x="597" y="44"/>
                  </a:lnTo>
                  <a:lnTo>
                    <a:pt x="592" y="44"/>
                  </a:lnTo>
                  <a:lnTo>
                    <a:pt x="586" y="44"/>
                  </a:lnTo>
                  <a:lnTo>
                    <a:pt x="581" y="44"/>
                  </a:lnTo>
                  <a:lnTo>
                    <a:pt x="576" y="44"/>
                  </a:lnTo>
                  <a:lnTo>
                    <a:pt x="570" y="44"/>
                  </a:lnTo>
                  <a:lnTo>
                    <a:pt x="565" y="44"/>
                  </a:lnTo>
                  <a:lnTo>
                    <a:pt x="560" y="44"/>
                  </a:lnTo>
                  <a:lnTo>
                    <a:pt x="554" y="44"/>
                  </a:lnTo>
                  <a:lnTo>
                    <a:pt x="549" y="44"/>
                  </a:lnTo>
                  <a:lnTo>
                    <a:pt x="544" y="44"/>
                  </a:lnTo>
                  <a:lnTo>
                    <a:pt x="538" y="44"/>
                  </a:lnTo>
                  <a:lnTo>
                    <a:pt x="533" y="44"/>
                  </a:lnTo>
                  <a:lnTo>
                    <a:pt x="528" y="44"/>
                  </a:lnTo>
                  <a:lnTo>
                    <a:pt x="522" y="44"/>
                  </a:lnTo>
                  <a:lnTo>
                    <a:pt x="517" y="44"/>
                  </a:lnTo>
                  <a:lnTo>
                    <a:pt x="512" y="44"/>
                  </a:lnTo>
                  <a:lnTo>
                    <a:pt x="506" y="44"/>
                  </a:lnTo>
                  <a:lnTo>
                    <a:pt x="501" y="44"/>
                  </a:lnTo>
                  <a:lnTo>
                    <a:pt x="496" y="44"/>
                  </a:lnTo>
                  <a:lnTo>
                    <a:pt x="490" y="44"/>
                  </a:lnTo>
                  <a:lnTo>
                    <a:pt x="485" y="44"/>
                  </a:lnTo>
                  <a:lnTo>
                    <a:pt x="480" y="44"/>
                  </a:lnTo>
                  <a:lnTo>
                    <a:pt x="474" y="44"/>
                  </a:lnTo>
                  <a:lnTo>
                    <a:pt x="469" y="44"/>
                  </a:lnTo>
                  <a:lnTo>
                    <a:pt x="464" y="44"/>
                  </a:lnTo>
                  <a:lnTo>
                    <a:pt x="459" y="44"/>
                  </a:lnTo>
                  <a:lnTo>
                    <a:pt x="453" y="44"/>
                  </a:lnTo>
                  <a:lnTo>
                    <a:pt x="448" y="44"/>
                  </a:lnTo>
                  <a:lnTo>
                    <a:pt x="443" y="44"/>
                  </a:lnTo>
                  <a:lnTo>
                    <a:pt x="437" y="44"/>
                  </a:lnTo>
                  <a:lnTo>
                    <a:pt x="432" y="44"/>
                  </a:lnTo>
                  <a:lnTo>
                    <a:pt x="427" y="44"/>
                  </a:lnTo>
                  <a:lnTo>
                    <a:pt x="421" y="44"/>
                  </a:lnTo>
                  <a:lnTo>
                    <a:pt x="416" y="44"/>
                  </a:lnTo>
                  <a:lnTo>
                    <a:pt x="411" y="44"/>
                  </a:lnTo>
                  <a:lnTo>
                    <a:pt x="405" y="44"/>
                  </a:lnTo>
                  <a:lnTo>
                    <a:pt x="400" y="44"/>
                  </a:lnTo>
                  <a:lnTo>
                    <a:pt x="395" y="44"/>
                  </a:lnTo>
                  <a:lnTo>
                    <a:pt x="389" y="44"/>
                  </a:lnTo>
                  <a:lnTo>
                    <a:pt x="384" y="44"/>
                  </a:lnTo>
                  <a:lnTo>
                    <a:pt x="379" y="44"/>
                  </a:lnTo>
                  <a:lnTo>
                    <a:pt x="373" y="44"/>
                  </a:lnTo>
                  <a:lnTo>
                    <a:pt x="368" y="44"/>
                  </a:lnTo>
                  <a:lnTo>
                    <a:pt x="363" y="44"/>
                  </a:lnTo>
                  <a:lnTo>
                    <a:pt x="357" y="44"/>
                  </a:lnTo>
                  <a:lnTo>
                    <a:pt x="352" y="44"/>
                  </a:lnTo>
                  <a:lnTo>
                    <a:pt x="347" y="44"/>
                  </a:lnTo>
                  <a:lnTo>
                    <a:pt x="341" y="44"/>
                  </a:lnTo>
                  <a:lnTo>
                    <a:pt x="336" y="44"/>
                  </a:lnTo>
                  <a:lnTo>
                    <a:pt x="331" y="44"/>
                  </a:lnTo>
                  <a:lnTo>
                    <a:pt x="325" y="44"/>
                  </a:lnTo>
                  <a:lnTo>
                    <a:pt x="320" y="44"/>
                  </a:lnTo>
                  <a:lnTo>
                    <a:pt x="315" y="44"/>
                  </a:lnTo>
                  <a:lnTo>
                    <a:pt x="309" y="44"/>
                  </a:lnTo>
                  <a:lnTo>
                    <a:pt x="304" y="44"/>
                  </a:lnTo>
                  <a:lnTo>
                    <a:pt x="299" y="44"/>
                  </a:lnTo>
                  <a:lnTo>
                    <a:pt x="293" y="44"/>
                  </a:lnTo>
                  <a:lnTo>
                    <a:pt x="288" y="44"/>
                  </a:lnTo>
                  <a:lnTo>
                    <a:pt x="283" y="44"/>
                  </a:lnTo>
                  <a:lnTo>
                    <a:pt x="277" y="44"/>
                  </a:lnTo>
                  <a:lnTo>
                    <a:pt x="272" y="44"/>
                  </a:lnTo>
                  <a:lnTo>
                    <a:pt x="267" y="44"/>
                  </a:lnTo>
                  <a:lnTo>
                    <a:pt x="261" y="44"/>
                  </a:lnTo>
                  <a:lnTo>
                    <a:pt x="256" y="44"/>
                  </a:lnTo>
                  <a:lnTo>
                    <a:pt x="251" y="44"/>
                  </a:lnTo>
                  <a:lnTo>
                    <a:pt x="245" y="44"/>
                  </a:lnTo>
                  <a:lnTo>
                    <a:pt x="240" y="44"/>
                  </a:lnTo>
                  <a:lnTo>
                    <a:pt x="235" y="44"/>
                  </a:lnTo>
                  <a:lnTo>
                    <a:pt x="229" y="44"/>
                  </a:lnTo>
                  <a:lnTo>
                    <a:pt x="224" y="44"/>
                  </a:lnTo>
                  <a:lnTo>
                    <a:pt x="219" y="44"/>
                  </a:lnTo>
                  <a:lnTo>
                    <a:pt x="213" y="44"/>
                  </a:lnTo>
                  <a:lnTo>
                    <a:pt x="208" y="38"/>
                  </a:lnTo>
                  <a:lnTo>
                    <a:pt x="203" y="38"/>
                  </a:lnTo>
                  <a:lnTo>
                    <a:pt x="197" y="38"/>
                  </a:lnTo>
                  <a:lnTo>
                    <a:pt x="192" y="38"/>
                  </a:lnTo>
                  <a:lnTo>
                    <a:pt x="187" y="38"/>
                  </a:lnTo>
                  <a:lnTo>
                    <a:pt x="181" y="38"/>
                  </a:lnTo>
                  <a:lnTo>
                    <a:pt x="176" y="38"/>
                  </a:lnTo>
                  <a:lnTo>
                    <a:pt x="171" y="38"/>
                  </a:lnTo>
                  <a:lnTo>
                    <a:pt x="165" y="38"/>
                  </a:lnTo>
                  <a:lnTo>
                    <a:pt x="160" y="38"/>
                  </a:lnTo>
                  <a:lnTo>
                    <a:pt x="155" y="38"/>
                  </a:lnTo>
                  <a:lnTo>
                    <a:pt x="149" y="38"/>
                  </a:lnTo>
                  <a:lnTo>
                    <a:pt x="144" y="38"/>
                  </a:lnTo>
                  <a:lnTo>
                    <a:pt x="139" y="38"/>
                  </a:lnTo>
                  <a:lnTo>
                    <a:pt x="133" y="38"/>
                  </a:lnTo>
                  <a:lnTo>
                    <a:pt x="128" y="38"/>
                  </a:lnTo>
                  <a:lnTo>
                    <a:pt x="123" y="38"/>
                  </a:lnTo>
                  <a:lnTo>
                    <a:pt x="117" y="32"/>
                  </a:lnTo>
                  <a:lnTo>
                    <a:pt x="112" y="32"/>
                  </a:lnTo>
                  <a:lnTo>
                    <a:pt x="107" y="32"/>
                  </a:lnTo>
                  <a:lnTo>
                    <a:pt x="101" y="32"/>
                  </a:lnTo>
                  <a:lnTo>
                    <a:pt x="96" y="32"/>
                  </a:lnTo>
                  <a:lnTo>
                    <a:pt x="91" y="32"/>
                  </a:lnTo>
                  <a:lnTo>
                    <a:pt x="85" y="32"/>
                  </a:lnTo>
                  <a:lnTo>
                    <a:pt x="80" y="32"/>
                  </a:lnTo>
                  <a:lnTo>
                    <a:pt x="75" y="25"/>
                  </a:lnTo>
                  <a:lnTo>
                    <a:pt x="69" y="25"/>
                  </a:lnTo>
                  <a:lnTo>
                    <a:pt x="64" y="25"/>
                  </a:lnTo>
                  <a:lnTo>
                    <a:pt x="59" y="25"/>
                  </a:lnTo>
                  <a:lnTo>
                    <a:pt x="53" y="25"/>
                  </a:lnTo>
                  <a:lnTo>
                    <a:pt x="48" y="19"/>
                  </a:lnTo>
                  <a:lnTo>
                    <a:pt x="43" y="19"/>
                  </a:lnTo>
                  <a:lnTo>
                    <a:pt x="37" y="19"/>
                  </a:lnTo>
                  <a:lnTo>
                    <a:pt x="32" y="19"/>
                  </a:lnTo>
                  <a:lnTo>
                    <a:pt x="27" y="13"/>
                  </a:lnTo>
                  <a:lnTo>
                    <a:pt x="21" y="13"/>
                  </a:lnTo>
                  <a:lnTo>
                    <a:pt x="16" y="6"/>
                  </a:lnTo>
                  <a:lnTo>
                    <a:pt x="11" y="6"/>
                  </a:lnTo>
                  <a:lnTo>
                    <a:pt x="5" y="0"/>
                  </a:lnTo>
                  <a:lnTo>
                    <a:pt x="0" y="0"/>
                  </a:lnTo>
                </a:path>
              </a:pathLst>
            </a:custGeom>
            <a:noFill/>
            <a:ln w="17463" cap="flat">
              <a:solidFill>
                <a:srgbClr val="FF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" name="Freeform 162"/>
            <p:cNvSpPr>
              <a:spLocks/>
            </p:cNvSpPr>
            <p:nvPr/>
          </p:nvSpPr>
          <p:spPr bwMode="auto">
            <a:xfrm>
              <a:off x="3303" y="1961"/>
              <a:ext cx="442" cy="1516"/>
            </a:xfrm>
            <a:custGeom>
              <a:avLst/>
              <a:gdLst>
                <a:gd name="T0" fmla="*/ 431 w 442"/>
                <a:gd name="T1" fmla="*/ 1510 h 1516"/>
                <a:gd name="T2" fmla="*/ 415 w 442"/>
                <a:gd name="T3" fmla="*/ 1491 h 1516"/>
                <a:gd name="T4" fmla="*/ 399 w 442"/>
                <a:gd name="T5" fmla="*/ 1472 h 1516"/>
                <a:gd name="T6" fmla="*/ 389 w 442"/>
                <a:gd name="T7" fmla="*/ 1453 h 1516"/>
                <a:gd name="T8" fmla="*/ 378 w 442"/>
                <a:gd name="T9" fmla="*/ 1434 h 1516"/>
                <a:gd name="T10" fmla="*/ 368 w 442"/>
                <a:gd name="T11" fmla="*/ 1408 h 1516"/>
                <a:gd name="T12" fmla="*/ 362 w 442"/>
                <a:gd name="T13" fmla="*/ 1383 h 1516"/>
                <a:gd name="T14" fmla="*/ 352 w 442"/>
                <a:gd name="T15" fmla="*/ 1345 h 1516"/>
                <a:gd name="T16" fmla="*/ 346 w 442"/>
                <a:gd name="T17" fmla="*/ 1294 h 1516"/>
                <a:gd name="T18" fmla="*/ 336 w 442"/>
                <a:gd name="T19" fmla="*/ 1237 h 1516"/>
                <a:gd name="T20" fmla="*/ 330 w 442"/>
                <a:gd name="T21" fmla="*/ 1161 h 1516"/>
                <a:gd name="T22" fmla="*/ 320 w 442"/>
                <a:gd name="T23" fmla="*/ 1053 h 1516"/>
                <a:gd name="T24" fmla="*/ 309 w 442"/>
                <a:gd name="T25" fmla="*/ 920 h 1516"/>
                <a:gd name="T26" fmla="*/ 304 w 442"/>
                <a:gd name="T27" fmla="*/ 749 h 1516"/>
                <a:gd name="T28" fmla="*/ 293 w 442"/>
                <a:gd name="T29" fmla="*/ 539 h 1516"/>
                <a:gd name="T30" fmla="*/ 288 w 442"/>
                <a:gd name="T31" fmla="*/ 317 h 1516"/>
                <a:gd name="T32" fmla="*/ 277 w 442"/>
                <a:gd name="T33" fmla="*/ 115 h 1516"/>
                <a:gd name="T34" fmla="*/ 272 w 442"/>
                <a:gd name="T35" fmla="*/ 7 h 1516"/>
                <a:gd name="T36" fmla="*/ 261 w 442"/>
                <a:gd name="T37" fmla="*/ 32 h 1516"/>
                <a:gd name="T38" fmla="*/ 250 w 442"/>
                <a:gd name="T39" fmla="*/ 165 h 1516"/>
                <a:gd name="T40" fmla="*/ 245 w 442"/>
                <a:gd name="T41" fmla="*/ 349 h 1516"/>
                <a:gd name="T42" fmla="*/ 234 w 442"/>
                <a:gd name="T43" fmla="*/ 539 h 1516"/>
                <a:gd name="T44" fmla="*/ 229 w 442"/>
                <a:gd name="T45" fmla="*/ 704 h 1516"/>
                <a:gd name="T46" fmla="*/ 218 w 442"/>
                <a:gd name="T47" fmla="*/ 844 h 1516"/>
                <a:gd name="T48" fmla="*/ 208 w 442"/>
                <a:gd name="T49" fmla="*/ 958 h 1516"/>
                <a:gd name="T50" fmla="*/ 202 w 442"/>
                <a:gd name="T51" fmla="*/ 1047 h 1516"/>
                <a:gd name="T52" fmla="*/ 192 w 442"/>
                <a:gd name="T53" fmla="*/ 1117 h 1516"/>
                <a:gd name="T54" fmla="*/ 186 w 442"/>
                <a:gd name="T55" fmla="*/ 1174 h 1516"/>
                <a:gd name="T56" fmla="*/ 176 w 442"/>
                <a:gd name="T57" fmla="*/ 1218 h 1516"/>
                <a:gd name="T58" fmla="*/ 170 w 442"/>
                <a:gd name="T59" fmla="*/ 1256 h 1516"/>
                <a:gd name="T60" fmla="*/ 160 w 442"/>
                <a:gd name="T61" fmla="*/ 1288 h 1516"/>
                <a:gd name="T62" fmla="*/ 149 w 442"/>
                <a:gd name="T63" fmla="*/ 1313 h 1516"/>
                <a:gd name="T64" fmla="*/ 144 w 442"/>
                <a:gd name="T65" fmla="*/ 1332 h 1516"/>
                <a:gd name="T66" fmla="*/ 133 w 442"/>
                <a:gd name="T67" fmla="*/ 1351 h 1516"/>
                <a:gd name="T68" fmla="*/ 117 w 442"/>
                <a:gd name="T69" fmla="*/ 1377 h 1516"/>
                <a:gd name="T70" fmla="*/ 106 w 442"/>
                <a:gd name="T71" fmla="*/ 1396 h 1516"/>
                <a:gd name="T72" fmla="*/ 90 w 442"/>
                <a:gd name="T73" fmla="*/ 1415 h 1516"/>
                <a:gd name="T74" fmla="*/ 74 w 442"/>
                <a:gd name="T75" fmla="*/ 1427 h 1516"/>
                <a:gd name="T76" fmla="*/ 58 w 442"/>
                <a:gd name="T77" fmla="*/ 1434 h 1516"/>
                <a:gd name="T78" fmla="*/ 42 w 442"/>
                <a:gd name="T79" fmla="*/ 1440 h 1516"/>
                <a:gd name="T80" fmla="*/ 26 w 442"/>
                <a:gd name="T81" fmla="*/ 1446 h 1516"/>
                <a:gd name="T82" fmla="*/ 10 w 442"/>
                <a:gd name="T83" fmla="*/ 1453 h 1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42" h="1516">
                  <a:moveTo>
                    <a:pt x="442" y="1516"/>
                  </a:moveTo>
                  <a:lnTo>
                    <a:pt x="437" y="1510"/>
                  </a:lnTo>
                  <a:lnTo>
                    <a:pt x="431" y="1510"/>
                  </a:lnTo>
                  <a:lnTo>
                    <a:pt x="426" y="1503"/>
                  </a:lnTo>
                  <a:lnTo>
                    <a:pt x="421" y="1497"/>
                  </a:lnTo>
                  <a:lnTo>
                    <a:pt x="415" y="1491"/>
                  </a:lnTo>
                  <a:lnTo>
                    <a:pt x="410" y="1484"/>
                  </a:lnTo>
                  <a:lnTo>
                    <a:pt x="405" y="1478"/>
                  </a:lnTo>
                  <a:lnTo>
                    <a:pt x="399" y="1472"/>
                  </a:lnTo>
                  <a:lnTo>
                    <a:pt x="394" y="1465"/>
                  </a:lnTo>
                  <a:lnTo>
                    <a:pt x="389" y="1459"/>
                  </a:lnTo>
                  <a:lnTo>
                    <a:pt x="389" y="1453"/>
                  </a:lnTo>
                  <a:lnTo>
                    <a:pt x="383" y="1446"/>
                  </a:lnTo>
                  <a:lnTo>
                    <a:pt x="383" y="1440"/>
                  </a:lnTo>
                  <a:lnTo>
                    <a:pt x="378" y="1434"/>
                  </a:lnTo>
                  <a:lnTo>
                    <a:pt x="378" y="1427"/>
                  </a:lnTo>
                  <a:lnTo>
                    <a:pt x="373" y="1421"/>
                  </a:lnTo>
                  <a:lnTo>
                    <a:pt x="368" y="1408"/>
                  </a:lnTo>
                  <a:lnTo>
                    <a:pt x="368" y="1402"/>
                  </a:lnTo>
                  <a:lnTo>
                    <a:pt x="362" y="1389"/>
                  </a:lnTo>
                  <a:lnTo>
                    <a:pt x="362" y="1383"/>
                  </a:lnTo>
                  <a:lnTo>
                    <a:pt x="357" y="1370"/>
                  </a:lnTo>
                  <a:lnTo>
                    <a:pt x="357" y="1357"/>
                  </a:lnTo>
                  <a:lnTo>
                    <a:pt x="352" y="1345"/>
                  </a:lnTo>
                  <a:lnTo>
                    <a:pt x="352" y="1332"/>
                  </a:lnTo>
                  <a:lnTo>
                    <a:pt x="346" y="1313"/>
                  </a:lnTo>
                  <a:lnTo>
                    <a:pt x="346" y="1294"/>
                  </a:lnTo>
                  <a:lnTo>
                    <a:pt x="341" y="1281"/>
                  </a:lnTo>
                  <a:lnTo>
                    <a:pt x="341" y="1256"/>
                  </a:lnTo>
                  <a:lnTo>
                    <a:pt x="336" y="1237"/>
                  </a:lnTo>
                  <a:lnTo>
                    <a:pt x="336" y="1212"/>
                  </a:lnTo>
                  <a:lnTo>
                    <a:pt x="330" y="1186"/>
                  </a:lnTo>
                  <a:lnTo>
                    <a:pt x="330" y="1161"/>
                  </a:lnTo>
                  <a:lnTo>
                    <a:pt x="325" y="1129"/>
                  </a:lnTo>
                  <a:lnTo>
                    <a:pt x="325" y="1091"/>
                  </a:lnTo>
                  <a:lnTo>
                    <a:pt x="320" y="1053"/>
                  </a:lnTo>
                  <a:lnTo>
                    <a:pt x="314" y="1015"/>
                  </a:lnTo>
                  <a:lnTo>
                    <a:pt x="314" y="971"/>
                  </a:lnTo>
                  <a:lnTo>
                    <a:pt x="309" y="920"/>
                  </a:lnTo>
                  <a:lnTo>
                    <a:pt x="309" y="869"/>
                  </a:lnTo>
                  <a:lnTo>
                    <a:pt x="304" y="812"/>
                  </a:lnTo>
                  <a:lnTo>
                    <a:pt x="304" y="749"/>
                  </a:lnTo>
                  <a:lnTo>
                    <a:pt x="298" y="685"/>
                  </a:lnTo>
                  <a:lnTo>
                    <a:pt x="298" y="616"/>
                  </a:lnTo>
                  <a:lnTo>
                    <a:pt x="293" y="539"/>
                  </a:lnTo>
                  <a:lnTo>
                    <a:pt x="293" y="463"/>
                  </a:lnTo>
                  <a:lnTo>
                    <a:pt x="288" y="394"/>
                  </a:lnTo>
                  <a:lnTo>
                    <a:pt x="288" y="317"/>
                  </a:lnTo>
                  <a:lnTo>
                    <a:pt x="282" y="241"/>
                  </a:lnTo>
                  <a:lnTo>
                    <a:pt x="282" y="178"/>
                  </a:lnTo>
                  <a:lnTo>
                    <a:pt x="277" y="115"/>
                  </a:lnTo>
                  <a:lnTo>
                    <a:pt x="277" y="70"/>
                  </a:lnTo>
                  <a:lnTo>
                    <a:pt x="272" y="32"/>
                  </a:lnTo>
                  <a:lnTo>
                    <a:pt x="272" y="7"/>
                  </a:lnTo>
                  <a:lnTo>
                    <a:pt x="266" y="0"/>
                  </a:lnTo>
                  <a:lnTo>
                    <a:pt x="261" y="7"/>
                  </a:lnTo>
                  <a:lnTo>
                    <a:pt x="261" y="32"/>
                  </a:lnTo>
                  <a:lnTo>
                    <a:pt x="256" y="64"/>
                  </a:lnTo>
                  <a:lnTo>
                    <a:pt x="256" y="108"/>
                  </a:lnTo>
                  <a:lnTo>
                    <a:pt x="250" y="165"/>
                  </a:lnTo>
                  <a:lnTo>
                    <a:pt x="250" y="222"/>
                  </a:lnTo>
                  <a:lnTo>
                    <a:pt x="245" y="286"/>
                  </a:lnTo>
                  <a:lnTo>
                    <a:pt x="245" y="349"/>
                  </a:lnTo>
                  <a:lnTo>
                    <a:pt x="240" y="413"/>
                  </a:lnTo>
                  <a:lnTo>
                    <a:pt x="240" y="476"/>
                  </a:lnTo>
                  <a:lnTo>
                    <a:pt x="234" y="539"/>
                  </a:lnTo>
                  <a:lnTo>
                    <a:pt x="234" y="596"/>
                  </a:lnTo>
                  <a:lnTo>
                    <a:pt x="229" y="654"/>
                  </a:lnTo>
                  <a:lnTo>
                    <a:pt x="229" y="704"/>
                  </a:lnTo>
                  <a:lnTo>
                    <a:pt x="224" y="755"/>
                  </a:lnTo>
                  <a:lnTo>
                    <a:pt x="224" y="799"/>
                  </a:lnTo>
                  <a:lnTo>
                    <a:pt x="218" y="844"/>
                  </a:lnTo>
                  <a:lnTo>
                    <a:pt x="213" y="882"/>
                  </a:lnTo>
                  <a:lnTo>
                    <a:pt x="213" y="920"/>
                  </a:lnTo>
                  <a:lnTo>
                    <a:pt x="208" y="958"/>
                  </a:lnTo>
                  <a:lnTo>
                    <a:pt x="208" y="990"/>
                  </a:lnTo>
                  <a:lnTo>
                    <a:pt x="202" y="1015"/>
                  </a:lnTo>
                  <a:lnTo>
                    <a:pt x="202" y="1047"/>
                  </a:lnTo>
                  <a:lnTo>
                    <a:pt x="197" y="1072"/>
                  </a:lnTo>
                  <a:lnTo>
                    <a:pt x="197" y="1091"/>
                  </a:lnTo>
                  <a:lnTo>
                    <a:pt x="192" y="1117"/>
                  </a:lnTo>
                  <a:lnTo>
                    <a:pt x="192" y="1136"/>
                  </a:lnTo>
                  <a:lnTo>
                    <a:pt x="186" y="1155"/>
                  </a:lnTo>
                  <a:lnTo>
                    <a:pt x="186" y="1174"/>
                  </a:lnTo>
                  <a:lnTo>
                    <a:pt x="181" y="1186"/>
                  </a:lnTo>
                  <a:lnTo>
                    <a:pt x="181" y="1205"/>
                  </a:lnTo>
                  <a:lnTo>
                    <a:pt x="176" y="1218"/>
                  </a:lnTo>
                  <a:lnTo>
                    <a:pt x="176" y="1231"/>
                  </a:lnTo>
                  <a:lnTo>
                    <a:pt x="170" y="1243"/>
                  </a:lnTo>
                  <a:lnTo>
                    <a:pt x="170" y="1256"/>
                  </a:lnTo>
                  <a:lnTo>
                    <a:pt x="165" y="1269"/>
                  </a:lnTo>
                  <a:lnTo>
                    <a:pt x="160" y="1275"/>
                  </a:lnTo>
                  <a:lnTo>
                    <a:pt x="160" y="1288"/>
                  </a:lnTo>
                  <a:lnTo>
                    <a:pt x="154" y="1294"/>
                  </a:lnTo>
                  <a:lnTo>
                    <a:pt x="154" y="1300"/>
                  </a:lnTo>
                  <a:lnTo>
                    <a:pt x="149" y="1313"/>
                  </a:lnTo>
                  <a:lnTo>
                    <a:pt x="149" y="1319"/>
                  </a:lnTo>
                  <a:lnTo>
                    <a:pt x="144" y="1326"/>
                  </a:lnTo>
                  <a:lnTo>
                    <a:pt x="144" y="1332"/>
                  </a:lnTo>
                  <a:lnTo>
                    <a:pt x="138" y="1338"/>
                  </a:lnTo>
                  <a:lnTo>
                    <a:pt x="138" y="1345"/>
                  </a:lnTo>
                  <a:lnTo>
                    <a:pt x="133" y="1351"/>
                  </a:lnTo>
                  <a:lnTo>
                    <a:pt x="133" y="1357"/>
                  </a:lnTo>
                  <a:lnTo>
                    <a:pt x="128" y="1364"/>
                  </a:lnTo>
                  <a:lnTo>
                    <a:pt x="117" y="1377"/>
                  </a:lnTo>
                  <a:lnTo>
                    <a:pt x="117" y="1383"/>
                  </a:lnTo>
                  <a:lnTo>
                    <a:pt x="112" y="1389"/>
                  </a:lnTo>
                  <a:lnTo>
                    <a:pt x="106" y="1396"/>
                  </a:lnTo>
                  <a:lnTo>
                    <a:pt x="101" y="1402"/>
                  </a:lnTo>
                  <a:lnTo>
                    <a:pt x="96" y="1408"/>
                  </a:lnTo>
                  <a:lnTo>
                    <a:pt x="90" y="1415"/>
                  </a:lnTo>
                  <a:lnTo>
                    <a:pt x="85" y="1415"/>
                  </a:lnTo>
                  <a:lnTo>
                    <a:pt x="80" y="1421"/>
                  </a:lnTo>
                  <a:lnTo>
                    <a:pt x="74" y="1427"/>
                  </a:lnTo>
                  <a:lnTo>
                    <a:pt x="69" y="1427"/>
                  </a:lnTo>
                  <a:lnTo>
                    <a:pt x="64" y="1434"/>
                  </a:lnTo>
                  <a:lnTo>
                    <a:pt x="58" y="1434"/>
                  </a:lnTo>
                  <a:lnTo>
                    <a:pt x="53" y="1434"/>
                  </a:lnTo>
                  <a:lnTo>
                    <a:pt x="48" y="1440"/>
                  </a:lnTo>
                  <a:lnTo>
                    <a:pt x="42" y="1440"/>
                  </a:lnTo>
                  <a:lnTo>
                    <a:pt x="37" y="1446"/>
                  </a:lnTo>
                  <a:lnTo>
                    <a:pt x="32" y="1446"/>
                  </a:lnTo>
                  <a:lnTo>
                    <a:pt x="26" y="1446"/>
                  </a:lnTo>
                  <a:lnTo>
                    <a:pt x="21" y="1446"/>
                  </a:lnTo>
                  <a:lnTo>
                    <a:pt x="16" y="1453"/>
                  </a:lnTo>
                  <a:lnTo>
                    <a:pt x="10" y="1453"/>
                  </a:lnTo>
                  <a:lnTo>
                    <a:pt x="5" y="1453"/>
                  </a:lnTo>
                  <a:lnTo>
                    <a:pt x="0" y="1453"/>
                  </a:lnTo>
                </a:path>
              </a:pathLst>
            </a:custGeom>
            <a:noFill/>
            <a:ln w="17463" cap="flat">
              <a:solidFill>
                <a:srgbClr val="FF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" name="Freeform 163"/>
            <p:cNvSpPr>
              <a:spLocks/>
            </p:cNvSpPr>
            <p:nvPr/>
          </p:nvSpPr>
          <p:spPr bwMode="auto">
            <a:xfrm>
              <a:off x="2732" y="3407"/>
              <a:ext cx="571" cy="108"/>
            </a:xfrm>
            <a:custGeom>
              <a:avLst/>
              <a:gdLst>
                <a:gd name="T0" fmla="*/ 565 w 571"/>
                <a:gd name="T1" fmla="*/ 7 h 108"/>
                <a:gd name="T2" fmla="*/ 555 w 571"/>
                <a:gd name="T3" fmla="*/ 13 h 108"/>
                <a:gd name="T4" fmla="*/ 544 w 571"/>
                <a:gd name="T5" fmla="*/ 13 h 108"/>
                <a:gd name="T6" fmla="*/ 533 w 571"/>
                <a:gd name="T7" fmla="*/ 13 h 108"/>
                <a:gd name="T8" fmla="*/ 523 w 571"/>
                <a:gd name="T9" fmla="*/ 13 h 108"/>
                <a:gd name="T10" fmla="*/ 512 w 571"/>
                <a:gd name="T11" fmla="*/ 13 h 108"/>
                <a:gd name="T12" fmla="*/ 501 w 571"/>
                <a:gd name="T13" fmla="*/ 13 h 108"/>
                <a:gd name="T14" fmla="*/ 491 w 571"/>
                <a:gd name="T15" fmla="*/ 13 h 108"/>
                <a:gd name="T16" fmla="*/ 480 w 571"/>
                <a:gd name="T17" fmla="*/ 13 h 108"/>
                <a:gd name="T18" fmla="*/ 469 w 571"/>
                <a:gd name="T19" fmla="*/ 13 h 108"/>
                <a:gd name="T20" fmla="*/ 459 w 571"/>
                <a:gd name="T21" fmla="*/ 7 h 108"/>
                <a:gd name="T22" fmla="*/ 448 w 571"/>
                <a:gd name="T23" fmla="*/ 7 h 108"/>
                <a:gd name="T24" fmla="*/ 437 w 571"/>
                <a:gd name="T25" fmla="*/ 7 h 108"/>
                <a:gd name="T26" fmla="*/ 427 w 571"/>
                <a:gd name="T27" fmla="*/ 7 h 108"/>
                <a:gd name="T28" fmla="*/ 416 w 571"/>
                <a:gd name="T29" fmla="*/ 7 h 108"/>
                <a:gd name="T30" fmla="*/ 406 w 571"/>
                <a:gd name="T31" fmla="*/ 0 h 108"/>
                <a:gd name="T32" fmla="*/ 395 w 571"/>
                <a:gd name="T33" fmla="*/ 0 h 108"/>
                <a:gd name="T34" fmla="*/ 384 w 571"/>
                <a:gd name="T35" fmla="*/ 0 h 108"/>
                <a:gd name="T36" fmla="*/ 374 w 571"/>
                <a:gd name="T37" fmla="*/ 0 h 108"/>
                <a:gd name="T38" fmla="*/ 363 w 571"/>
                <a:gd name="T39" fmla="*/ 0 h 108"/>
                <a:gd name="T40" fmla="*/ 352 w 571"/>
                <a:gd name="T41" fmla="*/ 0 h 108"/>
                <a:gd name="T42" fmla="*/ 342 w 571"/>
                <a:gd name="T43" fmla="*/ 0 h 108"/>
                <a:gd name="T44" fmla="*/ 331 w 571"/>
                <a:gd name="T45" fmla="*/ 7 h 108"/>
                <a:gd name="T46" fmla="*/ 320 w 571"/>
                <a:gd name="T47" fmla="*/ 7 h 108"/>
                <a:gd name="T48" fmla="*/ 310 w 571"/>
                <a:gd name="T49" fmla="*/ 13 h 108"/>
                <a:gd name="T50" fmla="*/ 299 w 571"/>
                <a:gd name="T51" fmla="*/ 13 h 108"/>
                <a:gd name="T52" fmla="*/ 288 w 571"/>
                <a:gd name="T53" fmla="*/ 19 h 108"/>
                <a:gd name="T54" fmla="*/ 278 w 571"/>
                <a:gd name="T55" fmla="*/ 26 h 108"/>
                <a:gd name="T56" fmla="*/ 267 w 571"/>
                <a:gd name="T57" fmla="*/ 32 h 108"/>
                <a:gd name="T58" fmla="*/ 256 w 571"/>
                <a:gd name="T59" fmla="*/ 38 h 108"/>
                <a:gd name="T60" fmla="*/ 246 w 571"/>
                <a:gd name="T61" fmla="*/ 38 h 108"/>
                <a:gd name="T62" fmla="*/ 235 w 571"/>
                <a:gd name="T63" fmla="*/ 45 h 108"/>
                <a:gd name="T64" fmla="*/ 224 w 571"/>
                <a:gd name="T65" fmla="*/ 51 h 108"/>
                <a:gd name="T66" fmla="*/ 214 w 571"/>
                <a:gd name="T67" fmla="*/ 57 h 108"/>
                <a:gd name="T68" fmla="*/ 203 w 571"/>
                <a:gd name="T69" fmla="*/ 64 h 108"/>
                <a:gd name="T70" fmla="*/ 192 w 571"/>
                <a:gd name="T71" fmla="*/ 70 h 108"/>
                <a:gd name="T72" fmla="*/ 182 w 571"/>
                <a:gd name="T73" fmla="*/ 70 h 108"/>
                <a:gd name="T74" fmla="*/ 171 w 571"/>
                <a:gd name="T75" fmla="*/ 76 h 108"/>
                <a:gd name="T76" fmla="*/ 160 w 571"/>
                <a:gd name="T77" fmla="*/ 83 h 108"/>
                <a:gd name="T78" fmla="*/ 150 w 571"/>
                <a:gd name="T79" fmla="*/ 83 h 108"/>
                <a:gd name="T80" fmla="*/ 139 w 571"/>
                <a:gd name="T81" fmla="*/ 89 h 108"/>
                <a:gd name="T82" fmla="*/ 128 w 571"/>
                <a:gd name="T83" fmla="*/ 89 h 108"/>
                <a:gd name="T84" fmla="*/ 118 w 571"/>
                <a:gd name="T85" fmla="*/ 89 h 108"/>
                <a:gd name="T86" fmla="*/ 107 w 571"/>
                <a:gd name="T87" fmla="*/ 95 h 108"/>
                <a:gd name="T88" fmla="*/ 96 w 571"/>
                <a:gd name="T89" fmla="*/ 95 h 108"/>
                <a:gd name="T90" fmla="*/ 86 w 571"/>
                <a:gd name="T91" fmla="*/ 95 h 108"/>
                <a:gd name="T92" fmla="*/ 75 w 571"/>
                <a:gd name="T93" fmla="*/ 102 h 108"/>
                <a:gd name="T94" fmla="*/ 64 w 571"/>
                <a:gd name="T95" fmla="*/ 102 h 108"/>
                <a:gd name="T96" fmla="*/ 54 w 571"/>
                <a:gd name="T97" fmla="*/ 102 h 108"/>
                <a:gd name="T98" fmla="*/ 43 w 571"/>
                <a:gd name="T99" fmla="*/ 102 h 108"/>
                <a:gd name="T100" fmla="*/ 32 w 571"/>
                <a:gd name="T101" fmla="*/ 102 h 108"/>
                <a:gd name="T102" fmla="*/ 22 w 571"/>
                <a:gd name="T103" fmla="*/ 108 h 108"/>
                <a:gd name="T104" fmla="*/ 11 w 571"/>
                <a:gd name="T105" fmla="*/ 108 h 108"/>
                <a:gd name="T106" fmla="*/ 0 w 571"/>
                <a:gd name="T107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71" h="108">
                  <a:moveTo>
                    <a:pt x="571" y="7"/>
                  </a:moveTo>
                  <a:lnTo>
                    <a:pt x="565" y="7"/>
                  </a:lnTo>
                  <a:lnTo>
                    <a:pt x="560" y="7"/>
                  </a:lnTo>
                  <a:lnTo>
                    <a:pt x="555" y="13"/>
                  </a:lnTo>
                  <a:lnTo>
                    <a:pt x="549" y="13"/>
                  </a:lnTo>
                  <a:lnTo>
                    <a:pt x="544" y="13"/>
                  </a:lnTo>
                  <a:lnTo>
                    <a:pt x="539" y="13"/>
                  </a:lnTo>
                  <a:lnTo>
                    <a:pt x="533" y="13"/>
                  </a:lnTo>
                  <a:lnTo>
                    <a:pt x="528" y="13"/>
                  </a:lnTo>
                  <a:lnTo>
                    <a:pt x="523" y="13"/>
                  </a:lnTo>
                  <a:lnTo>
                    <a:pt x="517" y="13"/>
                  </a:lnTo>
                  <a:lnTo>
                    <a:pt x="512" y="13"/>
                  </a:lnTo>
                  <a:lnTo>
                    <a:pt x="507" y="13"/>
                  </a:lnTo>
                  <a:lnTo>
                    <a:pt x="501" y="13"/>
                  </a:lnTo>
                  <a:lnTo>
                    <a:pt x="496" y="13"/>
                  </a:lnTo>
                  <a:lnTo>
                    <a:pt x="491" y="13"/>
                  </a:lnTo>
                  <a:lnTo>
                    <a:pt x="485" y="13"/>
                  </a:lnTo>
                  <a:lnTo>
                    <a:pt x="480" y="13"/>
                  </a:lnTo>
                  <a:lnTo>
                    <a:pt x="475" y="13"/>
                  </a:lnTo>
                  <a:lnTo>
                    <a:pt x="469" y="13"/>
                  </a:lnTo>
                  <a:lnTo>
                    <a:pt x="464" y="7"/>
                  </a:lnTo>
                  <a:lnTo>
                    <a:pt x="459" y="7"/>
                  </a:lnTo>
                  <a:lnTo>
                    <a:pt x="453" y="7"/>
                  </a:lnTo>
                  <a:lnTo>
                    <a:pt x="448" y="7"/>
                  </a:lnTo>
                  <a:lnTo>
                    <a:pt x="443" y="7"/>
                  </a:lnTo>
                  <a:lnTo>
                    <a:pt x="437" y="7"/>
                  </a:lnTo>
                  <a:lnTo>
                    <a:pt x="432" y="7"/>
                  </a:lnTo>
                  <a:lnTo>
                    <a:pt x="427" y="7"/>
                  </a:lnTo>
                  <a:lnTo>
                    <a:pt x="422" y="7"/>
                  </a:lnTo>
                  <a:lnTo>
                    <a:pt x="416" y="7"/>
                  </a:lnTo>
                  <a:lnTo>
                    <a:pt x="411" y="0"/>
                  </a:lnTo>
                  <a:lnTo>
                    <a:pt x="406" y="0"/>
                  </a:lnTo>
                  <a:lnTo>
                    <a:pt x="400" y="0"/>
                  </a:lnTo>
                  <a:lnTo>
                    <a:pt x="395" y="0"/>
                  </a:lnTo>
                  <a:lnTo>
                    <a:pt x="390" y="0"/>
                  </a:lnTo>
                  <a:lnTo>
                    <a:pt x="384" y="0"/>
                  </a:lnTo>
                  <a:lnTo>
                    <a:pt x="379" y="0"/>
                  </a:lnTo>
                  <a:lnTo>
                    <a:pt x="374" y="0"/>
                  </a:lnTo>
                  <a:lnTo>
                    <a:pt x="368" y="0"/>
                  </a:lnTo>
                  <a:lnTo>
                    <a:pt x="363" y="0"/>
                  </a:lnTo>
                  <a:lnTo>
                    <a:pt x="358" y="0"/>
                  </a:lnTo>
                  <a:lnTo>
                    <a:pt x="352" y="0"/>
                  </a:lnTo>
                  <a:lnTo>
                    <a:pt x="347" y="0"/>
                  </a:lnTo>
                  <a:lnTo>
                    <a:pt x="342" y="0"/>
                  </a:lnTo>
                  <a:lnTo>
                    <a:pt x="336" y="0"/>
                  </a:lnTo>
                  <a:lnTo>
                    <a:pt x="331" y="7"/>
                  </a:lnTo>
                  <a:lnTo>
                    <a:pt x="326" y="7"/>
                  </a:lnTo>
                  <a:lnTo>
                    <a:pt x="320" y="7"/>
                  </a:lnTo>
                  <a:lnTo>
                    <a:pt x="315" y="7"/>
                  </a:lnTo>
                  <a:lnTo>
                    <a:pt x="310" y="13"/>
                  </a:lnTo>
                  <a:lnTo>
                    <a:pt x="304" y="13"/>
                  </a:lnTo>
                  <a:lnTo>
                    <a:pt x="299" y="13"/>
                  </a:lnTo>
                  <a:lnTo>
                    <a:pt x="294" y="19"/>
                  </a:lnTo>
                  <a:lnTo>
                    <a:pt x="288" y="19"/>
                  </a:lnTo>
                  <a:lnTo>
                    <a:pt x="283" y="19"/>
                  </a:lnTo>
                  <a:lnTo>
                    <a:pt x="278" y="26"/>
                  </a:lnTo>
                  <a:lnTo>
                    <a:pt x="272" y="26"/>
                  </a:lnTo>
                  <a:lnTo>
                    <a:pt x="267" y="32"/>
                  </a:lnTo>
                  <a:lnTo>
                    <a:pt x="262" y="32"/>
                  </a:lnTo>
                  <a:lnTo>
                    <a:pt x="256" y="38"/>
                  </a:lnTo>
                  <a:lnTo>
                    <a:pt x="251" y="38"/>
                  </a:lnTo>
                  <a:lnTo>
                    <a:pt x="246" y="38"/>
                  </a:lnTo>
                  <a:lnTo>
                    <a:pt x="240" y="45"/>
                  </a:lnTo>
                  <a:lnTo>
                    <a:pt x="235" y="45"/>
                  </a:lnTo>
                  <a:lnTo>
                    <a:pt x="230" y="51"/>
                  </a:lnTo>
                  <a:lnTo>
                    <a:pt x="224" y="51"/>
                  </a:lnTo>
                  <a:lnTo>
                    <a:pt x="219" y="57"/>
                  </a:lnTo>
                  <a:lnTo>
                    <a:pt x="214" y="57"/>
                  </a:lnTo>
                  <a:lnTo>
                    <a:pt x="208" y="57"/>
                  </a:lnTo>
                  <a:lnTo>
                    <a:pt x="203" y="64"/>
                  </a:lnTo>
                  <a:lnTo>
                    <a:pt x="198" y="64"/>
                  </a:lnTo>
                  <a:lnTo>
                    <a:pt x="192" y="70"/>
                  </a:lnTo>
                  <a:lnTo>
                    <a:pt x="187" y="70"/>
                  </a:lnTo>
                  <a:lnTo>
                    <a:pt x="182" y="70"/>
                  </a:lnTo>
                  <a:lnTo>
                    <a:pt x="176" y="76"/>
                  </a:lnTo>
                  <a:lnTo>
                    <a:pt x="171" y="76"/>
                  </a:lnTo>
                  <a:lnTo>
                    <a:pt x="166" y="76"/>
                  </a:lnTo>
                  <a:lnTo>
                    <a:pt x="160" y="83"/>
                  </a:lnTo>
                  <a:lnTo>
                    <a:pt x="155" y="83"/>
                  </a:lnTo>
                  <a:lnTo>
                    <a:pt x="150" y="83"/>
                  </a:lnTo>
                  <a:lnTo>
                    <a:pt x="144" y="83"/>
                  </a:lnTo>
                  <a:lnTo>
                    <a:pt x="139" y="89"/>
                  </a:lnTo>
                  <a:lnTo>
                    <a:pt x="134" y="89"/>
                  </a:lnTo>
                  <a:lnTo>
                    <a:pt x="128" y="89"/>
                  </a:lnTo>
                  <a:lnTo>
                    <a:pt x="123" y="89"/>
                  </a:lnTo>
                  <a:lnTo>
                    <a:pt x="118" y="89"/>
                  </a:lnTo>
                  <a:lnTo>
                    <a:pt x="112" y="95"/>
                  </a:lnTo>
                  <a:lnTo>
                    <a:pt x="107" y="95"/>
                  </a:lnTo>
                  <a:lnTo>
                    <a:pt x="102" y="95"/>
                  </a:lnTo>
                  <a:lnTo>
                    <a:pt x="96" y="95"/>
                  </a:lnTo>
                  <a:lnTo>
                    <a:pt x="91" y="95"/>
                  </a:lnTo>
                  <a:lnTo>
                    <a:pt x="86" y="95"/>
                  </a:lnTo>
                  <a:lnTo>
                    <a:pt x="80" y="95"/>
                  </a:lnTo>
                  <a:lnTo>
                    <a:pt x="75" y="102"/>
                  </a:lnTo>
                  <a:lnTo>
                    <a:pt x="70" y="102"/>
                  </a:lnTo>
                  <a:lnTo>
                    <a:pt x="64" y="102"/>
                  </a:lnTo>
                  <a:lnTo>
                    <a:pt x="59" y="102"/>
                  </a:lnTo>
                  <a:lnTo>
                    <a:pt x="54" y="102"/>
                  </a:lnTo>
                  <a:lnTo>
                    <a:pt x="48" y="102"/>
                  </a:lnTo>
                  <a:lnTo>
                    <a:pt x="43" y="102"/>
                  </a:lnTo>
                  <a:lnTo>
                    <a:pt x="38" y="102"/>
                  </a:lnTo>
                  <a:lnTo>
                    <a:pt x="32" y="102"/>
                  </a:lnTo>
                  <a:lnTo>
                    <a:pt x="27" y="102"/>
                  </a:lnTo>
                  <a:lnTo>
                    <a:pt x="22" y="108"/>
                  </a:lnTo>
                  <a:lnTo>
                    <a:pt x="16" y="108"/>
                  </a:lnTo>
                  <a:lnTo>
                    <a:pt x="11" y="108"/>
                  </a:lnTo>
                  <a:lnTo>
                    <a:pt x="6" y="108"/>
                  </a:lnTo>
                  <a:lnTo>
                    <a:pt x="0" y="108"/>
                  </a:lnTo>
                </a:path>
              </a:pathLst>
            </a:custGeom>
            <a:noFill/>
            <a:ln w="17463" cap="flat">
              <a:solidFill>
                <a:srgbClr val="FF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" name="Rectangle 164"/>
            <p:cNvSpPr>
              <a:spLocks noChangeArrowheads="1"/>
            </p:cNvSpPr>
            <p:nvPr/>
          </p:nvSpPr>
          <p:spPr bwMode="auto">
            <a:xfrm>
              <a:off x="2962" y="3680"/>
              <a:ext cx="869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panose="020B0604020202020204" pitchFamily="34" charset="0"/>
                </a:rPr>
                <a:t>frequency offset 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2" name="Rectangle 165"/>
            <p:cNvSpPr>
              <a:spLocks noChangeArrowheads="1"/>
            </p:cNvSpPr>
            <p:nvPr/>
          </p:nvSpPr>
          <p:spPr bwMode="auto">
            <a:xfrm>
              <a:off x="3756" y="3680"/>
              <a:ext cx="117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Symbol" panose="05050102010706020507" pitchFamily="18" charset="2"/>
                </a:rPr>
                <a:t>D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3" name="Rectangle 166"/>
            <p:cNvSpPr>
              <a:spLocks noChangeArrowheads="1"/>
            </p:cNvSpPr>
            <p:nvPr/>
          </p:nvSpPr>
          <p:spPr bwMode="auto">
            <a:xfrm>
              <a:off x="3814" y="3680"/>
              <a:ext cx="128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Symbol" panose="05050102010706020507" pitchFamily="18" charset="2"/>
                </a:rPr>
                <a:t>w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4" name="Rectangle 167"/>
            <p:cNvSpPr>
              <a:spLocks noChangeArrowheads="1"/>
            </p:cNvSpPr>
            <p:nvPr/>
          </p:nvSpPr>
          <p:spPr bwMode="auto">
            <a:xfrm>
              <a:off x="3878" y="3680"/>
              <a:ext cx="357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panose="020B0604020202020204" pitchFamily="34" charset="0"/>
                </a:rPr>
                <a:t> [ppm]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5" name="Rectangle 168"/>
            <p:cNvSpPr>
              <a:spLocks noChangeArrowheads="1"/>
            </p:cNvSpPr>
            <p:nvPr/>
          </p:nvSpPr>
          <p:spPr bwMode="auto">
            <a:xfrm rot="16200000">
              <a:off x="2428" y="2760"/>
              <a:ext cx="123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panose="020B0604020202020204" pitchFamily="34" charset="0"/>
                </a:rPr>
                <a:t>R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6" name="Rectangle 169"/>
            <p:cNvSpPr>
              <a:spLocks noChangeArrowheads="1"/>
            </p:cNvSpPr>
            <p:nvPr/>
          </p:nvSpPr>
          <p:spPr bwMode="auto">
            <a:xfrm rot="16200000">
              <a:off x="2471" y="2695"/>
              <a:ext cx="128" cy="1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panose="020B0604020202020204" pitchFamily="34" charset="0"/>
                </a:rPr>
                <a:t>ex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7" name="Rectangle 170"/>
            <p:cNvSpPr>
              <a:spLocks noChangeArrowheads="1"/>
            </p:cNvSpPr>
            <p:nvPr/>
          </p:nvSpPr>
          <p:spPr bwMode="auto">
            <a:xfrm rot="16200000">
              <a:off x="2357" y="2499"/>
              <a:ext cx="266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panose="020B0604020202020204" pitchFamily="34" charset="0"/>
                </a:rPr>
                <a:t> [Hz]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8" name="Rectangle 171"/>
            <p:cNvSpPr>
              <a:spLocks noChangeArrowheads="1"/>
            </p:cNvSpPr>
            <p:nvPr/>
          </p:nvSpPr>
          <p:spPr bwMode="auto">
            <a:xfrm>
              <a:off x="2722" y="3483"/>
              <a:ext cx="53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panose="020B0604020202020204" pitchFamily="34" charset="0"/>
                </a:rPr>
                <a:t> 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9" name="Rectangle 172"/>
            <p:cNvSpPr>
              <a:spLocks noChangeArrowheads="1"/>
            </p:cNvSpPr>
            <p:nvPr/>
          </p:nvSpPr>
          <p:spPr bwMode="auto">
            <a:xfrm>
              <a:off x="4411" y="1784"/>
              <a:ext cx="53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panose="020B0604020202020204" pitchFamily="34" charset="0"/>
                </a:rPr>
                <a:t> 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0" name="Rectangle 173"/>
            <p:cNvSpPr>
              <a:spLocks noChangeArrowheads="1"/>
            </p:cNvSpPr>
            <p:nvPr/>
          </p:nvSpPr>
          <p:spPr bwMode="auto">
            <a:xfrm>
              <a:off x="1661" y="1866"/>
              <a:ext cx="586" cy="64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" name="Rectangle 174"/>
            <p:cNvSpPr>
              <a:spLocks noChangeArrowheads="1"/>
            </p:cNvSpPr>
            <p:nvPr/>
          </p:nvSpPr>
          <p:spPr bwMode="auto">
            <a:xfrm>
              <a:off x="1661" y="1866"/>
              <a:ext cx="586" cy="647"/>
            </a:xfrm>
            <a:prstGeom prst="rect">
              <a:avLst/>
            </a:prstGeom>
            <a:noFill/>
            <a:ln w="0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" name="Line 175"/>
            <p:cNvSpPr>
              <a:spLocks noChangeShapeType="1"/>
            </p:cNvSpPr>
            <p:nvPr/>
          </p:nvSpPr>
          <p:spPr bwMode="auto">
            <a:xfrm>
              <a:off x="1661" y="1866"/>
              <a:ext cx="586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" name="Line 176"/>
            <p:cNvSpPr>
              <a:spLocks noChangeShapeType="1"/>
            </p:cNvSpPr>
            <p:nvPr/>
          </p:nvSpPr>
          <p:spPr bwMode="auto">
            <a:xfrm>
              <a:off x="1661" y="2513"/>
              <a:ext cx="586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" name="Line 177"/>
            <p:cNvSpPr>
              <a:spLocks noChangeShapeType="1"/>
            </p:cNvSpPr>
            <p:nvPr/>
          </p:nvSpPr>
          <p:spPr bwMode="auto">
            <a:xfrm flipV="1">
              <a:off x="2247" y="1866"/>
              <a:ext cx="0" cy="64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" name="Line 178"/>
            <p:cNvSpPr>
              <a:spLocks noChangeShapeType="1"/>
            </p:cNvSpPr>
            <p:nvPr/>
          </p:nvSpPr>
          <p:spPr bwMode="auto">
            <a:xfrm flipV="1">
              <a:off x="1661" y="1866"/>
              <a:ext cx="0" cy="64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" name="Line 179"/>
            <p:cNvSpPr>
              <a:spLocks noChangeShapeType="1"/>
            </p:cNvSpPr>
            <p:nvPr/>
          </p:nvSpPr>
          <p:spPr bwMode="auto">
            <a:xfrm>
              <a:off x="1661" y="2513"/>
              <a:ext cx="586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" name="Line 180"/>
            <p:cNvSpPr>
              <a:spLocks noChangeShapeType="1"/>
            </p:cNvSpPr>
            <p:nvPr/>
          </p:nvSpPr>
          <p:spPr bwMode="auto">
            <a:xfrm flipV="1">
              <a:off x="1661" y="1866"/>
              <a:ext cx="0" cy="64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" name="Line 181"/>
            <p:cNvSpPr>
              <a:spLocks noChangeShapeType="1"/>
            </p:cNvSpPr>
            <p:nvPr/>
          </p:nvSpPr>
          <p:spPr bwMode="auto">
            <a:xfrm>
              <a:off x="1661" y="1866"/>
              <a:ext cx="586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" name="Line 182"/>
            <p:cNvSpPr>
              <a:spLocks noChangeShapeType="1"/>
            </p:cNvSpPr>
            <p:nvPr/>
          </p:nvSpPr>
          <p:spPr bwMode="auto">
            <a:xfrm>
              <a:off x="1661" y="2513"/>
              <a:ext cx="586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" name="Line 183"/>
            <p:cNvSpPr>
              <a:spLocks noChangeShapeType="1"/>
            </p:cNvSpPr>
            <p:nvPr/>
          </p:nvSpPr>
          <p:spPr bwMode="auto">
            <a:xfrm flipV="1">
              <a:off x="2247" y="1866"/>
              <a:ext cx="0" cy="64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" name="Line 184"/>
            <p:cNvSpPr>
              <a:spLocks noChangeShapeType="1"/>
            </p:cNvSpPr>
            <p:nvPr/>
          </p:nvSpPr>
          <p:spPr bwMode="auto">
            <a:xfrm flipV="1">
              <a:off x="1661" y="1866"/>
              <a:ext cx="0" cy="64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" name="Rectangle 185"/>
            <p:cNvSpPr>
              <a:spLocks noChangeArrowheads="1"/>
            </p:cNvSpPr>
            <p:nvPr/>
          </p:nvSpPr>
          <p:spPr bwMode="auto">
            <a:xfrm>
              <a:off x="1938" y="1892"/>
              <a:ext cx="123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panose="020B0604020202020204" pitchFamily="34" charset="0"/>
                </a:rPr>
                <a:t>R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3" name="Rectangle 186"/>
            <p:cNvSpPr>
              <a:spLocks noChangeArrowheads="1"/>
            </p:cNvSpPr>
            <p:nvPr/>
          </p:nvSpPr>
          <p:spPr bwMode="auto">
            <a:xfrm>
              <a:off x="2008" y="1968"/>
              <a:ext cx="80" cy="1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panose="020B0604020202020204" pitchFamily="34" charset="0"/>
                </a:rPr>
                <a:t>1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4" name="Rectangle 187"/>
            <p:cNvSpPr>
              <a:spLocks noChangeArrowheads="1"/>
            </p:cNvSpPr>
            <p:nvPr/>
          </p:nvSpPr>
          <p:spPr bwMode="auto">
            <a:xfrm>
              <a:off x="2050" y="1974"/>
              <a:ext cx="91" cy="1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Symbol" panose="05050102010706020507" pitchFamily="18" charset="2"/>
                </a:rPr>
                <a:t>r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5" name="Line 188"/>
            <p:cNvSpPr>
              <a:spLocks noChangeShapeType="1"/>
            </p:cNvSpPr>
            <p:nvPr/>
          </p:nvSpPr>
          <p:spPr bwMode="auto">
            <a:xfrm>
              <a:off x="1704" y="1980"/>
              <a:ext cx="213" cy="0"/>
            </a:xfrm>
            <a:prstGeom prst="line">
              <a:avLst/>
            </a:pr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" name="Rectangle 189"/>
            <p:cNvSpPr>
              <a:spLocks noChangeArrowheads="1"/>
            </p:cNvSpPr>
            <p:nvPr/>
          </p:nvSpPr>
          <p:spPr bwMode="auto">
            <a:xfrm>
              <a:off x="1938" y="2101"/>
              <a:ext cx="123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panose="020B0604020202020204" pitchFamily="34" charset="0"/>
                </a:rPr>
                <a:t>R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7" name="Rectangle 190"/>
            <p:cNvSpPr>
              <a:spLocks noChangeArrowheads="1"/>
            </p:cNvSpPr>
            <p:nvPr/>
          </p:nvSpPr>
          <p:spPr bwMode="auto">
            <a:xfrm>
              <a:off x="2008" y="2177"/>
              <a:ext cx="128" cy="1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panose="020B0604020202020204" pitchFamily="34" charset="0"/>
                </a:rPr>
                <a:t>ex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8" name="Line 191"/>
            <p:cNvSpPr>
              <a:spLocks noChangeShapeType="1"/>
            </p:cNvSpPr>
            <p:nvPr/>
          </p:nvSpPr>
          <p:spPr bwMode="auto">
            <a:xfrm>
              <a:off x="1704" y="2190"/>
              <a:ext cx="213" cy="0"/>
            </a:xfrm>
            <a:prstGeom prst="line">
              <a:avLst/>
            </a:prstGeom>
            <a:noFill/>
            <a:ln w="17463" cap="flat">
              <a:solidFill>
                <a:srgbClr val="FF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" name="Rectangle 192"/>
            <p:cNvSpPr>
              <a:spLocks noChangeArrowheads="1"/>
            </p:cNvSpPr>
            <p:nvPr/>
          </p:nvSpPr>
          <p:spPr bwMode="auto">
            <a:xfrm>
              <a:off x="1938" y="2304"/>
              <a:ext cx="123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panose="020B0604020202020204" pitchFamily="34" charset="0"/>
                </a:rPr>
                <a:t>R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50" name="Rectangle 193"/>
            <p:cNvSpPr>
              <a:spLocks noChangeArrowheads="1"/>
            </p:cNvSpPr>
            <p:nvPr/>
          </p:nvSpPr>
          <p:spPr bwMode="auto">
            <a:xfrm>
              <a:off x="2008" y="2380"/>
              <a:ext cx="245" cy="1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panose="020B0604020202020204" pitchFamily="34" charset="0"/>
                </a:rPr>
                <a:t>water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51" name="Line 194"/>
            <p:cNvSpPr>
              <a:spLocks noChangeShapeType="1"/>
            </p:cNvSpPr>
            <p:nvPr/>
          </p:nvSpPr>
          <p:spPr bwMode="auto">
            <a:xfrm>
              <a:off x="1704" y="2393"/>
              <a:ext cx="213" cy="0"/>
            </a:xfrm>
            <a:prstGeom prst="line">
              <a:avLst/>
            </a:prstGeom>
            <a:noFill/>
            <a:ln w="17463" cap="flat">
              <a:solidFill>
                <a:srgbClr val="0000FF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" name="Rectangle 195"/>
            <p:cNvSpPr>
              <a:spLocks noChangeArrowheads="1"/>
            </p:cNvSpPr>
            <p:nvPr/>
          </p:nvSpPr>
          <p:spPr bwMode="auto">
            <a:xfrm>
              <a:off x="3916" y="1879"/>
              <a:ext cx="469" cy="23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Rectangle 196"/>
            <p:cNvSpPr>
              <a:spLocks noChangeArrowheads="1"/>
            </p:cNvSpPr>
            <p:nvPr/>
          </p:nvSpPr>
          <p:spPr bwMode="auto">
            <a:xfrm>
              <a:off x="3916" y="1879"/>
              <a:ext cx="469" cy="235"/>
            </a:xfrm>
            <a:prstGeom prst="rect">
              <a:avLst/>
            </a:prstGeom>
            <a:noFill/>
            <a:ln w="0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Line 197"/>
            <p:cNvSpPr>
              <a:spLocks noChangeShapeType="1"/>
            </p:cNvSpPr>
            <p:nvPr/>
          </p:nvSpPr>
          <p:spPr bwMode="auto">
            <a:xfrm>
              <a:off x="3916" y="1879"/>
              <a:ext cx="469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Line 198"/>
            <p:cNvSpPr>
              <a:spLocks noChangeShapeType="1"/>
            </p:cNvSpPr>
            <p:nvPr/>
          </p:nvSpPr>
          <p:spPr bwMode="auto">
            <a:xfrm>
              <a:off x="3916" y="2114"/>
              <a:ext cx="469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Line 199"/>
            <p:cNvSpPr>
              <a:spLocks noChangeShapeType="1"/>
            </p:cNvSpPr>
            <p:nvPr/>
          </p:nvSpPr>
          <p:spPr bwMode="auto">
            <a:xfrm flipV="1">
              <a:off x="4385" y="1879"/>
              <a:ext cx="0" cy="23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Line 200"/>
            <p:cNvSpPr>
              <a:spLocks noChangeShapeType="1"/>
            </p:cNvSpPr>
            <p:nvPr/>
          </p:nvSpPr>
          <p:spPr bwMode="auto">
            <a:xfrm flipV="1">
              <a:off x="3916" y="1879"/>
              <a:ext cx="0" cy="23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" name="Line 201"/>
            <p:cNvSpPr>
              <a:spLocks noChangeShapeType="1"/>
            </p:cNvSpPr>
            <p:nvPr/>
          </p:nvSpPr>
          <p:spPr bwMode="auto">
            <a:xfrm>
              <a:off x="3916" y="2114"/>
              <a:ext cx="469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" name="Line 202"/>
            <p:cNvSpPr>
              <a:spLocks noChangeShapeType="1"/>
            </p:cNvSpPr>
            <p:nvPr/>
          </p:nvSpPr>
          <p:spPr bwMode="auto">
            <a:xfrm flipV="1">
              <a:off x="3916" y="1879"/>
              <a:ext cx="0" cy="23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" name="Line 203"/>
            <p:cNvSpPr>
              <a:spLocks noChangeShapeType="1"/>
            </p:cNvSpPr>
            <p:nvPr/>
          </p:nvSpPr>
          <p:spPr bwMode="auto">
            <a:xfrm>
              <a:off x="3916" y="1879"/>
              <a:ext cx="469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" name="Line 204"/>
            <p:cNvSpPr>
              <a:spLocks noChangeShapeType="1"/>
            </p:cNvSpPr>
            <p:nvPr/>
          </p:nvSpPr>
          <p:spPr bwMode="auto">
            <a:xfrm>
              <a:off x="3916" y="2114"/>
              <a:ext cx="469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" name="Line 205"/>
            <p:cNvSpPr>
              <a:spLocks noChangeShapeType="1"/>
            </p:cNvSpPr>
            <p:nvPr/>
          </p:nvSpPr>
          <p:spPr bwMode="auto">
            <a:xfrm flipV="1">
              <a:off x="4385" y="1879"/>
              <a:ext cx="0" cy="23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" name="Line 206"/>
            <p:cNvSpPr>
              <a:spLocks noChangeShapeType="1"/>
            </p:cNvSpPr>
            <p:nvPr/>
          </p:nvSpPr>
          <p:spPr bwMode="auto">
            <a:xfrm flipV="1">
              <a:off x="3916" y="1879"/>
              <a:ext cx="0" cy="23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" name="Rectangle 207"/>
            <p:cNvSpPr>
              <a:spLocks noChangeArrowheads="1"/>
            </p:cNvSpPr>
            <p:nvPr/>
          </p:nvSpPr>
          <p:spPr bwMode="auto">
            <a:xfrm>
              <a:off x="4198" y="1904"/>
              <a:ext cx="123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panose="020B0604020202020204" pitchFamily="34" charset="0"/>
                </a:rPr>
                <a:t>R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65" name="Rectangle 208"/>
            <p:cNvSpPr>
              <a:spLocks noChangeArrowheads="1"/>
            </p:cNvSpPr>
            <p:nvPr/>
          </p:nvSpPr>
          <p:spPr bwMode="auto">
            <a:xfrm>
              <a:off x="4267" y="1980"/>
              <a:ext cx="128" cy="1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panose="020B0604020202020204" pitchFamily="34" charset="0"/>
                </a:rPr>
                <a:t>ex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66" name="Line 209"/>
            <p:cNvSpPr>
              <a:spLocks noChangeShapeType="1"/>
            </p:cNvSpPr>
            <p:nvPr/>
          </p:nvSpPr>
          <p:spPr bwMode="auto">
            <a:xfrm>
              <a:off x="3958" y="1993"/>
              <a:ext cx="214" cy="0"/>
            </a:xfrm>
            <a:prstGeom prst="line">
              <a:avLst/>
            </a:prstGeom>
            <a:noFill/>
            <a:ln w="17463" cap="flat">
              <a:solidFill>
                <a:srgbClr val="FF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" name="Rectangle 210"/>
            <p:cNvSpPr>
              <a:spLocks noChangeArrowheads="1"/>
            </p:cNvSpPr>
            <p:nvPr/>
          </p:nvSpPr>
          <p:spPr bwMode="auto">
            <a:xfrm>
              <a:off x="398" y="1701"/>
              <a:ext cx="171" cy="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5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c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68" name="Rectangle 211"/>
            <p:cNvSpPr>
              <a:spLocks noChangeArrowheads="1"/>
            </p:cNvSpPr>
            <p:nvPr/>
          </p:nvSpPr>
          <p:spPr bwMode="auto">
            <a:xfrm>
              <a:off x="2445" y="1701"/>
              <a:ext cx="176" cy="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5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d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69" name="Rectangle 212"/>
            <p:cNvSpPr>
              <a:spLocks noChangeArrowheads="1"/>
            </p:cNvSpPr>
            <p:nvPr/>
          </p:nvSpPr>
          <p:spPr bwMode="auto">
            <a:xfrm>
              <a:off x="777" y="2900"/>
              <a:ext cx="501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k</a:t>
              </a:r>
              <a:r>
                <a:rPr kumimoji="0" lang="en-US" altLang="en-US" sz="1200" b="0" i="0" u="none" strike="noStrike" cap="none" normalizeH="0" baseline="-2500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b</a:t>
              </a:r>
              <a:r>
                <a:rPr kumimoji="0" lang="en-US" altLang="en-US" sz="12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=1000 Hz</a:t>
              </a:r>
              <a:endParaRPr kumimoji="0" lang="en-US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71" name="Rectangle 214"/>
            <p:cNvSpPr>
              <a:spLocks noChangeArrowheads="1"/>
            </p:cNvSpPr>
            <p:nvPr/>
          </p:nvSpPr>
          <p:spPr bwMode="auto">
            <a:xfrm>
              <a:off x="2791" y="3155"/>
              <a:ext cx="620" cy="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5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CEST-peak</a:t>
              </a:r>
              <a:endPara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72" name="Rectangle 215"/>
            <p:cNvSpPr>
              <a:spLocks noChangeArrowheads="1"/>
            </p:cNvSpPr>
            <p:nvPr/>
          </p:nvSpPr>
          <p:spPr bwMode="auto">
            <a:xfrm>
              <a:off x="3644" y="2120"/>
              <a:ext cx="588" cy="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5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“T</a:t>
              </a:r>
              <a:r>
                <a:rPr kumimoji="0" lang="en-US" altLang="en-US" sz="1500" b="0" i="0" u="none" strike="noStrike" cap="none" normalizeH="0" baseline="-2500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2ex</a:t>
              </a:r>
              <a:r>
                <a:rPr kumimoji="0" lang="en-US" altLang="en-US" sz="15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-peak”</a:t>
              </a:r>
              <a:endPara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sp>
        <p:nvSpPr>
          <p:cNvPr id="173" name="Rectangle 212"/>
          <p:cNvSpPr>
            <a:spLocks noChangeArrowheads="1"/>
          </p:cNvSpPr>
          <p:nvPr/>
        </p:nvSpPr>
        <p:spPr bwMode="auto">
          <a:xfrm>
            <a:off x="4472878" y="4665974"/>
            <a:ext cx="7953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k</a:t>
            </a:r>
            <a:r>
              <a:rPr kumimoji="0" lang="en-US" altLang="en-US" sz="1200" b="0" i="0" u="none" strike="noStrike" cap="none" normalizeH="0" baseline="-2500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b</a:t>
            </a:r>
            <a:r>
              <a:rPr kumimoji="0" lang="en-US" alt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=1000 Hz</a:t>
            </a:r>
            <a:endParaRPr kumimoji="0" lang="en-US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70" name="Rechteck 169"/>
          <p:cNvSpPr/>
          <p:nvPr/>
        </p:nvSpPr>
        <p:spPr>
          <a:xfrm>
            <a:off x="0" y="6309320"/>
            <a:ext cx="64087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200" dirty="0" smtClean="0">
                <a:latin typeface="Times"/>
              </a:rPr>
              <a:t>Trott </a:t>
            </a:r>
            <a:r>
              <a:rPr lang="de-DE" sz="1200" dirty="0" err="1" smtClean="0">
                <a:latin typeface="Times"/>
              </a:rPr>
              <a:t>and</a:t>
            </a:r>
            <a:r>
              <a:rPr lang="de-DE" sz="1200" dirty="0" smtClean="0">
                <a:latin typeface="Times"/>
              </a:rPr>
              <a:t> Palmer 2002, </a:t>
            </a:r>
            <a:r>
              <a:rPr lang="de-DE" sz="1200" dirty="0" err="1" smtClean="0">
                <a:latin typeface="Times"/>
              </a:rPr>
              <a:t>Zaiss</a:t>
            </a:r>
            <a:r>
              <a:rPr lang="de-DE" sz="1200" dirty="0" smtClean="0">
                <a:latin typeface="Times"/>
              </a:rPr>
              <a:t> et al. NBM 2012, </a:t>
            </a:r>
            <a:r>
              <a:rPr lang="de-DE" sz="1200" dirty="0" err="1" smtClean="0">
                <a:latin typeface="Times"/>
              </a:rPr>
              <a:t>Zaiss</a:t>
            </a:r>
            <a:r>
              <a:rPr lang="de-DE" sz="1200" dirty="0" smtClean="0">
                <a:latin typeface="Times"/>
              </a:rPr>
              <a:t> et al. PMB 2013</a:t>
            </a:r>
            <a:endParaRPr lang="de-DE" sz="1200" dirty="0">
              <a:latin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411747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 have everything now to solve the original question</a:t>
            </a:r>
            <a:endParaRPr lang="en-US" dirty="0"/>
          </a:p>
        </p:txBody>
      </p:sp>
      <p:grpSp>
        <p:nvGrpSpPr>
          <p:cNvPr id="18" name="Group 9"/>
          <p:cNvGrpSpPr>
            <a:grpSpLocks noChangeAspect="1"/>
          </p:cNvGrpSpPr>
          <p:nvPr/>
        </p:nvGrpSpPr>
        <p:grpSpPr bwMode="auto">
          <a:xfrm>
            <a:off x="7872364" y="1556792"/>
            <a:ext cx="3491923" cy="1257754"/>
            <a:chOff x="2246" y="791"/>
            <a:chExt cx="1776" cy="640"/>
          </a:xfrm>
        </p:grpSpPr>
        <p:sp>
          <p:nvSpPr>
            <p:cNvPr id="19" name="AutoShape 8"/>
            <p:cNvSpPr>
              <a:spLocks noChangeAspect="1" noChangeArrowheads="1" noTextEdit="1"/>
            </p:cNvSpPr>
            <p:nvPr/>
          </p:nvSpPr>
          <p:spPr bwMode="auto">
            <a:xfrm>
              <a:off x="2246" y="791"/>
              <a:ext cx="1776" cy="6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20" name="Rectangle 11"/>
            <p:cNvSpPr>
              <a:spLocks noChangeArrowheads="1"/>
            </p:cNvSpPr>
            <p:nvPr/>
          </p:nvSpPr>
          <p:spPr bwMode="auto">
            <a:xfrm>
              <a:off x="2553" y="827"/>
              <a:ext cx="439" cy="585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 w="0">
              <a:solidFill>
                <a:srgbClr val="6DFFDD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 sz="2800">
                <a:latin typeface="Times"/>
              </a:endParaRPr>
            </a:p>
          </p:txBody>
        </p:sp>
        <p:sp>
          <p:nvSpPr>
            <p:cNvPr id="21" name="Freeform 12"/>
            <p:cNvSpPr>
              <a:spLocks noEditPoints="1"/>
            </p:cNvSpPr>
            <p:nvPr/>
          </p:nvSpPr>
          <p:spPr bwMode="auto">
            <a:xfrm>
              <a:off x="2548" y="823"/>
              <a:ext cx="449" cy="592"/>
            </a:xfrm>
            <a:custGeom>
              <a:avLst/>
              <a:gdLst>
                <a:gd name="T0" fmla="*/ 2 w 898"/>
                <a:gd name="T1" fmla="*/ 1 h 1185"/>
                <a:gd name="T2" fmla="*/ 2 w 898"/>
                <a:gd name="T3" fmla="*/ 72 h 1185"/>
                <a:gd name="T4" fmla="*/ 55 w 898"/>
                <a:gd name="T5" fmla="*/ 72 h 1185"/>
                <a:gd name="T6" fmla="*/ 55 w 898"/>
                <a:gd name="T7" fmla="*/ 1 h 1185"/>
                <a:gd name="T8" fmla="*/ 2 w 898"/>
                <a:gd name="T9" fmla="*/ 1 h 1185"/>
                <a:gd name="T10" fmla="*/ 0 w 898"/>
                <a:gd name="T11" fmla="*/ 0 h 1185"/>
                <a:gd name="T12" fmla="*/ 56 w 898"/>
                <a:gd name="T13" fmla="*/ 0 h 1185"/>
                <a:gd name="T14" fmla="*/ 56 w 898"/>
                <a:gd name="T15" fmla="*/ 74 h 1185"/>
                <a:gd name="T16" fmla="*/ 0 w 898"/>
                <a:gd name="T17" fmla="*/ 74 h 1185"/>
                <a:gd name="T18" fmla="*/ 0 w 898"/>
                <a:gd name="T19" fmla="*/ 0 h 118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898"/>
                <a:gd name="T31" fmla="*/ 0 h 1185"/>
                <a:gd name="T32" fmla="*/ 898 w 898"/>
                <a:gd name="T33" fmla="*/ 1185 h 118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898" h="1185">
                  <a:moveTo>
                    <a:pt x="18" y="18"/>
                  </a:moveTo>
                  <a:lnTo>
                    <a:pt x="18" y="1166"/>
                  </a:lnTo>
                  <a:lnTo>
                    <a:pt x="879" y="1166"/>
                  </a:lnTo>
                  <a:lnTo>
                    <a:pt x="879" y="18"/>
                  </a:lnTo>
                  <a:lnTo>
                    <a:pt x="18" y="18"/>
                  </a:lnTo>
                  <a:close/>
                  <a:moveTo>
                    <a:pt x="0" y="0"/>
                  </a:moveTo>
                  <a:lnTo>
                    <a:pt x="898" y="0"/>
                  </a:lnTo>
                  <a:lnTo>
                    <a:pt x="898" y="1185"/>
                  </a:lnTo>
                  <a:lnTo>
                    <a:pt x="0" y="11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22" name="Rectangle 13"/>
            <p:cNvSpPr>
              <a:spLocks noChangeArrowheads="1"/>
            </p:cNvSpPr>
            <p:nvPr/>
          </p:nvSpPr>
          <p:spPr bwMode="auto">
            <a:xfrm>
              <a:off x="2269" y="984"/>
              <a:ext cx="192" cy="15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2800"/>
            </a:p>
          </p:txBody>
        </p:sp>
        <p:sp>
          <p:nvSpPr>
            <p:cNvPr id="23" name="Line 14"/>
            <p:cNvSpPr>
              <a:spLocks noChangeShapeType="1"/>
            </p:cNvSpPr>
            <p:nvPr/>
          </p:nvSpPr>
          <p:spPr bwMode="auto">
            <a:xfrm>
              <a:off x="2269" y="984"/>
              <a:ext cx="1" cy="1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24" name="Line 15"/>
            <p:cNvSpPr>
              <a:spLocks noChangeShapeType="1"/>
            </p:cNvSpPr>
            <p:nvPr/>
          </p:nvSpPr>
          <p:spPr bwMode="auto">
            <a:xfrm>
              <a:off x="2269" y="999"/>
              <a:ext cx="192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25" name="Line 16"/>
            <p:cNvSpPr>
              <a:spLocks noChangeShapeType="1"/>
            </p:cNvSpPr>
            <p:nvPr/>
          </p:nvSpPr>
          <p:spPr bwMode="auto">
            <a:xfrm flipV="1">
              <a:off x="2461" y="984"/>
              <a:ext cx="1" cy="1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26" name="Line 17"/>
            <p:cNvSpPr>
              <a:spLocks noChangeShapeType="1"/>
            </p:cNvSpPr>
            <p:nvPr/>
          </p:nvSpPr>
          <p:spPr bwMode="auto">
            <a:xfrm flipH="1">
              <a:off x="2269" y="984"/>
              <a:ext cx="192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27" name="Freeform 18"/>
            <p:cNvSpPr>
              <a:spLocks/>
            </p:cNvSpPr>
            <p:nvPr/>
          </p:nvSpPr>
          <p:spPr bwMode="auto">
            <a:xfrm>
              <a:off x="2466" y="915"/>
              <a:ext cx="133" cy="151"/>
            </a:xfrm>
            <a:custGeom>
              <a:avLst/>
              <a:gdLst>
                <a:gd name="T0" fmla="*/ 0 w 265"/>
                <a:gd name="T1" fmla="*/ 0 h 301"/>
                <a:gd name="T2" fmla="*/ 9 w 265"/>
                <a:gd name="T3" fmla="*/ 5 h 301"/>
                <a:gd name="T4" fmla="*/ 17 w 265"/>
                <a:gd name="T5" fmla="*/ 10 h 301"/>
                <a:gd name="T6" fmla="*/ 9 w 265"/>
                <a:gd name="T7" fmla="*/ 15 h 301"/>
                <a:gd name="T8" fmla="*/ 1 w 265"/>
                <a:gd name="T9" fmla="*/ 19 h 301"/>
                <a:gd name="T10" fmla="*/ 1 w 265"/>
                <a:gd name="T11" fmla="*/ 10 h 301"/>
                <a:gd name="T12" fmla="*/ 0 w 265"/>
                <a:gd name="T13" fmla="*/ 0 h 30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65"/>
                <a:gd name="T22" fmla="*/ 0 h 301"/>
                <a:gd name="T23" fmla="*/ 265 w 265"/>
                <a:gd name="T24" fmla="*/ 301 h 30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65" h="301">
                  <a:moveTo>
                    <a:pt x="0" y="0"/>
                  </a:moveTo>
                  <a:lnTo>
                    <a:pt x="133" y="75"/>
                  </a:lnTo>
                  <a:lnTo>
                    <a:pt x="265" y="149"/>
                  </a:lnTo>
                  <a:lnTo>
                    <a:pt x="134" y="226"/>
                  </a:lnTo>
                  <a:lnTo>
                    <a:pt x="2" y="301"/>
                  </a:lnTo>
                  <a:lnTo>
                    <a:pt x="1" y="1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28" name="Line 19"/>
            <p:cNvSpPr>
              <a:spLocks noChangeShapeType="1"/>
            </p:cNvSpPr>
            <p:nvPr/>
          </p:nvSpPr>
          <p:spPr bwMode="auto">
            <a:xfrm flipH="1">
              <a:off x="2533" y="990"/>
              <a:ext cx="66" cy="3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29" name="Line 20"/>
            <p:cNvSpPr>
              <a:spLocks noChangeShapeType="1"/>
            </p:cNvSpPr>
            <p:nvPr/>
          </p:nvSpPr>
          <p:spPr bwMode="auto">
            <a:xfrm flipH="1">
              <a:off x="2467" y="1028"/>
              <a:ext cx="66" cy="3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30" name="Line 21"/>
            <p:cNvSpPr>
              <a:spLocks noChangeShapeType="1"/>
            </p:cNvSpPr>
            <p:nvPr/>
          </p:nvSpPr>
          <p:spPr bwMode="auto">
            <a:xfrm flipH="1" flipV="1">
              <a:off x="2467" y="991"/>
              <a:ext cx="1" cy="7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31" name="Line 22"/>
            <p:cNvSpPr>
              <a:spLocks noChangeShapeType="1"/>
            </p:cNvSpPr>
            <p:nvPr/>
          </p:nvSpPr>
          <p:spPr bwMode="auto">
            <a:xfrm flipH="1" flipV="1">
              <a:off x="2466" y="915"/>
              <a:ext cx="1" cy="76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32" name="Line 23"/>
            <p:cNvSpPr>
              <a:spLocks noChangeShapeType="1"/>
            </p:cNvSpPr>
            <p:nvPr/>
          </p:nvSpPr>
          <p:spPr bwMode="auto">
            <a:xfrm>
              <a:off x="2466" y="915"/>
              <a:ext cx="66" cy="3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33" name="Line 24"/>
            <p:cNvSpPr>
              <a:spLocks noChangeShapeType="1"/>
            </p:cNvSpPr>
            <p:nvPr/>
          </p:nvSpPr>
          <p:spPr bwMode="auto">
            <a:xfrm>
              <a:off x="2532" y="953"/>
              <a:ext cx="67" cy="37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34" name="Freeform 25"/>
            <p:cNvSpPr>
              <a:spLocks noEditPoints="1"/>
            </p:cNvSpPr>
            <p:nvPr/>
          </p:nvSpPr>
          <p:spPr bwMode="auto">
            <a:xfrm>
              <a:off x="2339" y="842"/>
              <a:ext cx="46" cy="72"/>
            </a:xfrm>
            <a:custGeom>
              <a:avLst/>
              <a:gdLst>
                <a:gd name="T0" fmla="*/ 2 w 94"/>
                <a:gd name="T1" fmla="*/ 0 h 145"/>
                <a:gd name="T2" fmla="*/ 1 w 94"/>
                <a:gd name="T3" fmla="*/ 0 h 145"/>
                <a:gd name="T4" fmla="*/ 1 w 94"/>
                <a:gd name="T5" fmla="*/ 1 h 145"/>
                <a:gd name="T6" fmla="*/ 1 w 94"/>
                <a:gd name="T7" fmla="*/ 4 h 145"/>
                <a:gd name="T8" fmla="*/ 2 w 94"/>
                <a:gd name="T9" fmla="*/ 4 h 145"/>
                <a:gd name="T10" fmla="*/ 3 w 94"/>
                <a:gd name="T11" fmla="*/ 4 h 145"/>
                <a:gd name="T12" fmla="*/ 3 w 94"/>
                <a:gd name="T13" fmla="*/ 3 h 145"/>
                <a:gd name="T14" fmla="*/ 4 w 94"/>
                <a:gd name="T15" fmla="*/ 3 h 145"/>
                <a:gd name="T16" fmla="*/ 4 w 94"/>
                <a:gd name="T17" fmla="*/ 2 h 145"/>
                <a:gd name="T18" fmla="*/ 4 w 94"/>
                <a:gd name="T19" fmla="*/ 1 h 145"/>
                <a:gd name="T20" fmla="*/ 3 w 94"/>
                <a:gd name="T21" fmla="*/ 1 h 145"/>
                <a:gd name="T22" fmla="*/ 3 w 94"/>
                <a:gd name="T23" fmla="*/ 1 h 145"/>
                <a:gd name="T24" fmla="*/ 2 w 94"/>
                <a:gd name="T25" fmla="*/ 1 h 145"/>
                <a:gd name="T26" fmla="*/ 2 w 94"/>
                <a:gd name="T27" fmla="*/ 0 h 145"/>
                <a:gd name="T28" fmla="*/ 2 w 94"/>
                <a:gd name="T29" fmla="*/ 0 h 145"/>
                <a:gd name="T30" fmla="*/ 3 w 94"/>
                <a:gd name="T31" fmla="*/ 0 h 145"/>
                <a:gd name="T32" fmla="*/ 4 w 94"/>
                <a:gd name="T33" fmla="*/ 0 h 145"/>
                <a:gd name="T34" fmla="*/ 4 w 94"/>
                <a:gd name="T35" fmla="*/ 0 h 145"/>
                <a:gd name="T36" fmla="*/ 5 w 94"/>
                <a:gd name="T37" fmla="*/ 1 h 145"/>
                <a:gd name="T38" fmla="*/ 5 w 94"/>
                <a:gd name="T39" fmla="*/ 1 h 145"/>
                <a:gd name="T40" fmla="*/ 5 w 94"/>
                <a:gd name="T41" fmla="*/ 2 h 145"/>
                <a:gd name="T42" fmla="*/ 5 w 94"/>
                <a:gd name="T43" fmla="*/ 3 h 145"/>
                <a:gd name="T44" fmla="*/ 5 w 94"/>
                <a:gd name="T45" fmla="*/ 3 h 145"/>
                <a:gd name="T46" fmla="*/ 4 w 94"/>
                <a:gd name="T47" fmla="*/ 4 h 145"/>
                <a:gd name="T48" fmla="*/ 3 w 94"/>
                <a:gd name="T49" fmla="*/ 4 h 145"/>
                <a:gd name="T50" fmla="*/ 3 w 94"/>
                <a:gd name="T51" fmla="*/ 4 h 145"/>
                <a:gd name="T52" fmla="*/ 4 w 94"/>
                <a:gd name="T53" fmla="*/ 5 h 145"/>
                <a:gd name="T54" fmla="*/ 4 w 94"/>
                <a:gd name="T55" fmla="*/ 5 h 145"/>
                <a:gd name="T56" fmla="*/ 5 w 94"/>
                <a:gd name="T57" fmla="*/ 6 h 145"/>
                <a:gd name="T58" fmla="*/ 5 w 94"/>
                <a:gd name="T59" fmla="*/ 7 h 145"/>
                <a:gd name="T60" fmla="*/ 5 w 94"/>
                <a:gd name="T61" fmla="*/ 8 h 145"/>
                <a:gd name="T62" fmla="*/ 5 w 94"/>
                <a:gd name="T63" fmla="*/ 9 h 145"/>
                <a:gd name="T64" fmla="*/ 4 w 94"/>
                <a:gd name="T65" fmla="*/ 9 h 145"/>
                <a:gd name="T66" fmla="*/ 4 w 94"/>
                <a:gd name="T67" fmla="*/ 8 h 145"/>
                <a:gd name="T68" fmla="*/ 4 w 94"/>
                <a:gd name="T69" fmla="*/ 7 h 145"/>
                <a:gd name="T70" fmla="*/ 4 w 94"/>
                <a:gd name="T71" fmla="*/ 6 h 145"/>
                <a:gd name="T72" fmla="*/ 3 w 94"/>
                <a:gd name="T73" fmla="*/ 6 h 145"/>
                <a:gd name="T74" fmla="*/ 3 w 94"/>
                <a:gd name="T75" fmla="*/ 5 h 145"/>
                <a:gd name="T76" fmla="*/ 2 w 94"/>
                <a:gd name="T77" fmla="*/ 5 h 145"/>
                <a:gd name="T78" fmla="*/ 2 w 94"/>
                <a:gd name="T79" fmla="*/ 5 h 145"/>
                <a:gd name="T80" fmla="*/ 1 w 94"/>
                <a:gd name="T81" fmla="*/ 5 h 145"/>
                <a:gd name="T82" fmla="*/ 1 w 94"/>
                <a:gd name="T83" fmla="*/ 9 h 145"/>
                <a:gd name="T84" fmla="*/ 0 w 94"/>
                <a:gd name="T85" fmla="*/ 9 h 145"/>
                <a:gd name="T86" fmla="*/ 0 w 94"/>
                <a:gd name="T87" fmla="*/ 0 h 145"/>
                <a:gd name="T88" fmla="*/ 1 w 94"/>
                <a:gd name="T89" fmla="*/ 0 h 145"/>
                <a:gd name="T90" fmla="*/ 2 w 94"/>
                <a:gd name="T91" fmla="*/ 0 h 145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94"/>
                <a:gd name="T139" fmla="*/ 0 h 145"/>
                <a:gd name="T140" fmla="*/ 94 w 94"/>
                <a:gd name="T141" fmla="*/ 145 h 145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94" h="145">
                  <a:moveTo>
                    <a:pt x="37" y="15"/>
                  </a:moveTo>
                  <a:lnTo>
                    <a:pt x="26" y="15"/>
                  </a:lnTo>
                  <a:lnTo>
                    <a:pt x="18" y="16"/>
                  </a:lnTo>
                  <a:lnTo>
                    <a:pt x="18" y="68"/>
                  </a:lnTo>
                  <a:lnTo>
                    <a:pt x="38" y="68"/>
                  </a:lnTo>
                  <a:lnTo>
                    <a:pt x="51" y="67"/>
                  </a:lnTo>
                  <a:lnTo>
                    <a:pt x="61" y="62"/>
                  </a:lnTo>
                  <a:lnTo>
                    <a:pt x="68" y="53"/>
                  </a:lnTo>
                  <a:lnTo>
                    <a:pt x="70" y="41"/>
                  </a:lnTo>
                  <a:lnTo>
                    <a:pt x="68" y="31"/>
                  </a:lnTo>
                  <a:lnTo>
                    <a:pt x="64" y="24"/>
                  </a:lnTo>
                  <a:lnTo>
                    <a:pt x="57" y="19"/>
                  </a:lnTo>
                  <a:lnTo>
                    <a:pt x="47" y="16"/>
                  </a:lnTo>
                  <a:lnTo>
                    <a:pt x="37" y="15"/>
                  </a:lnTo>
                  <a:close/>
                  <a:moveTo>
                    <a:pt x="36" y="0"/>
                  </a:moveTo>
                  <a:lnTo>
                    <a:pt x="53" y="1"/>
                  </a:lnTo>
                  <a:lnTo>
                    <a:pt x="67" y="6"/>
                  </a:lnTo>
                  <a:lnTo>
                    <a:pt x="78" y="12"/>
                  </a:lnTo>
                  <a:lnTo>
                    <a:pt x="83" y="20"/>
                  </a:lnTo>
                  <a:lnTo>
                    <a:pt x="87" y="29"/>
                  </a:lnTo>
                  <a:lnTo>
                    <a:pt x="88" y="39"/>
                  </a:lnTo>
                  <a:lnTo>
                    <a:pt x="86" y="52"/>
                  </a:lnTo>
                  <a:lnTo>
                    <a:pt x="81" y="63"/>
                  </a:lnTo>
                  <a:lnTo>
                    <a:pt x="72" y="70"/>
                  </a:lnTo>
                  <a:lnTo>
                    <a:pt x="61" y="76"/>
                  </a:lnTo>
                  <a:lnTo>
                    <a:pt x="61" y="77"/>
                  </a:lnTo>
                  <a:lnTo>
                    <a:pt x="71" y="82"/>
                  </a:lnTo>
                  <a:lnTo>
                    <a:pt x="78" y="92"/>
                  </a:lnTo>
                  <a:lnTo>
                    <a:pt x="83" y="106"/>
                  </a:lnTo>
                  <a:lnTo>
                    <a:pt x="86" y="123"/>
                  </a:lnTo>
                  <a:lnTo>
                    <a:pt x="91" y="136"/>
                  </a:lnTo>
                  <a:lnTo>
                    <a:pt x="94" y="145"/>
                  </a:lnTo>
                  <a:lnTo>
                    <a:pt x="74" y="145"/>
                  </a:lnTo>
                  <a:lnTo>
                    <a:pt x="72" y="138"/>
                  </a:lnTo>
                  <a:lnTo>
                    <a:pt x="69" y="126"/>
                  </a:lnTo>
                  <a:lnTo>
                    <a:pt x="65" y="110"/>
                  </a:lnTo>
                  <a:lnTo>
                    <a:pt x="61" y="98"/>
                  </a:lnTo>
                  <a:lnTo>
                    <a:pt x="55" y="90"/>
                  </a:lnTo>
                  <a:lnTo>
                    <a:pt x="47" y="84"/>
                  </a:lnTo>
                  <a:lnTo>
                    <a:pt x="37" y="82"/>
                  </a:lnTo>
                  <a:lnTo>
                    <a:pt x="18" y="82"/>
                  </a:lnTo>
                  <a:lnTo>
                    <a:pt x="18" y="145"/>
                  </a:lnTo>
                  <a:lnTo>
                    <a:pt x="0" y="145"/>
                  </a:lnTo>
                  <a:lnTo>
                    <a:pt x="0" y="4"/>
                  </a:lnTo>
                  <a:lnTo>
                    <a:pt x="17" y="1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35" name="Freeform 26"/>
            <p:cNvSpPr>
              <a:spLocks/>
            </p:cNvSpPr>
            <p:nvPr/>
          </p:nvSpPr>
          <p:spPr bwMode="auto">
            <a:xfrm>
              <a:off x="2393" y="891"/>
              <a:ext cx="12" cy="34"/>
            </a:xfrm>
            <a:custGeom>
              <a:avLst/>
              <a:gdLst>
                <a:gd name="T0" fmla="*/ 1 w 23"/>
                <a:gd name="T1" fmla="*/ 0 h 69"/>
                <a:gd name="T2" fmla="*/ 2 w 23"/>
                <a:gd name="T3" fmla="*/ 0 h 69"/>
                <a:gd name="T4" fmla="*/ 2 w 23"/>
                <a:gd name="T5" fmla="*/ 4 h 69"/>
                <a:gd name="T6" fmla="*/ 1 w 23"/>
                <a:gd name="T7" fmla="*/ 4 h 69"/>
                <a:gd name="T8" fmla="*/ 1 w 23"/>
                <a:gd name="T9" fmla="*/ 0 h 69"/>
                <a:gd name="T10" fmla="*/ 1 w 23"/>
                <a:gd name="T11" fmla="*/ 0 h 69"/>
                <a:gd name="T12" fmla="*/ 1 w 23"/>
                <a:gd name="T13" fmla="*/ 0 h 69"/>
                <a:gd name="T14" fmla="*/ 0 w 23"/>
                <a:gd name="T15" fmla="*/ 0 h 69"/>
                <a:gd name="T16" fmla="*/ 1 w 23"/>
                <a:gd name="T17" fmla="*/ 0 h 6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3"/>
                <a:gd name="T28" fmla="*/ 0 h 69"/>
                <a:gd name="T29" fmla="*/ 23 w 23"/>
                <a:gd name="T30" fmla="*/ 69 h 6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3" h="69">
                  <a:moveTo>
                    <a:pt x="15" y="0"/>
                  </a:moveTo>
                  <a:lnTo>
                    <a:pt x="23" y="0"/>
                  </a:lnTo>
                  <a:lnTo>
                    <a:pt x="23" y="69"/>
                  </a:lnTo>
                  <a:lnTo>
                    <a:pt x="14" y="69"/>
                  </a:lnTo>
                  <a:lnTo>
                    <a:pt x="14" y="9"/>
                  </a:lnTo>
                  <a:lnTo>
                    <a:pt x="13" y="9"/>
                  </a:lnTo>
                  <a:lnTo>
                    <a:pt x="1" y="15"/>
                  </a:lnTo>
                  <a:lnTo>
                    <a:pt x="0" y="8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36" name="Freeform 27"/>
            <p:cNvSpPr>
              <a:spLocks noEditPoints="1"/>
            </p:cNvSpPr>
            <p:nvPr/>
          </p:nvSpPr>
          <p:spPr bwMode="auto">
            <a:xfrm>
              <a:off x="2417" y="899"/>
              <a:ext cx="20" cy="27"/>
            </a:xfrm>
            <a:custGeom>
              <a:avLst/>
              <a:gdLst>
                <a:gd name="T0" fmla="*/ 1 w 41"/>
                <a:gd name="T1" fmla="*/ 2 h 54"/>
                <a:gd name="T2" fmla="*/ 1 w 41"/>
                <a:gd name="T3" fmla="*/ 2 h 54"/>
                <a:gd name="T4" fmla="*/ 1 w 41"/>
                <a:gd name="T5" fmla="*/ 2 h 54"/>
                <a:gd name="T6" fmla="*/ 0 w 41"/>
                <a:gd name="T7" fmla="*/ 3 h 54"/>
                <a:gd name="T8" fmla="*/ 0 w 41"/>
                <a:gd name="T9" fmla="*/ 3 h 54"/>
                <a:gd name="T10" fmla="*/ 0 w 41"/>
                <a:gd name="T11" fmla="*/ 3 h 54"/>
                <a:gd name="T12" fmla="*/ 0 w 41"/>
                <a:gd name="T13" fmla="*/ 3 h 54"/>
                <a:gd name="T14" fmla="*/ 0 w 41"/>
                <a:gd name="T15" fmla="*/ 3 h 54"/>
                <a:gd name="T16" fmla="*/ 1 w 41"/>
                <a:gd name="T17" fmla="*/ 3 h 54"/>
                <a:gd name="T18" fmla="*/ 1 w 41"/>
                <a:gd name="T19" fmla="*/ 3 h 54"/>
                <a:gd name="T20" fmla="*/ 1 w 41"/>
                <a:gd name="T21" fmla="*/ 3 h 54"/>
                <a:gd name="T22" fmla="*/ 1 w 41"/>
                <a:gd name="T23" fmla="*/ 3 h 54"/>
                <a:gd name="T24" fmla="*/ 1 w 41"/>
                <a:gd name="T25" fmla="*/ 3 h 54"/>
                <a:gd name="T26" fmla="*/ 1 w 41"/>
                <a:gd name="T27" fmla="*/ 3 h 54"/>
                <a:gd name="T28" fmla="*/ 1 w 41"/>
                <a:gd name="T29" fmla="*/ 3 h 54"/>
                <a:gd name="T30" fmla="*/ 1 w 41"/>
                <a:gd name="T31" fmla="*/ 3 h 54"/>
                <a:gd name="T32" fmla="*/ 1 w 41"/>
                <a:gd name="T33" fmla="*/ 2 h 54"/>
                <a:gd name="T34" fmla="*/ 1 w 41"/>
                <a:gd name="T35" fmla="*/ 0 h 54"/>
                <a:gd name="T36" fmla="*/ 1 w 41"/>
                <a:gd name="T37" fmla="*/ 1 h 54"/>
                <a:gd name="T38" fmla="*/ 2 w 41"/>
                <a:gd name="T39" fmla="*/ 1 h 54"/>
                <a:gd name="T40" fmla="*/ 2 w 41"/>
                <a:gd name="T41" fmla="*/ 1 h 54"/>
                <a:gd name="T42" fmla="*/ 2 w 41"/>
                <a:gd name="T43" fmla="*/ 2 h 54"/>
                <a:gd name="T44" fmla="*/ 2 w 41"/>
                <a:gd name="T45" fmla="*/ 3 h 54"/>
                <a:gd name="T46" fmla="*/ 2 w 41"/>
                <a:gd name="T47" fmla="*/ 3 h 54"/>
                <a:gd name="T48" fmla="*/ 2 w 41"/>
                <a:gd name="T49" fmla="*/ 3 h 54"/>
                <a:gd name="T50" fmla="*/ 2 w 41"/>
                <a:gd name="T51" fmla="*/ 3 h 54"/>
                <a:gd name="T52" fmla="*/ 2 w 41"/>
                <a:gd name="T53" fmla="*/ 3 h 54"/>
                <a:gd name="T54" fmla="*/ 2 w 41"/>
                <a:gd name="T55" fmla="*/ 3 h 54"/>
                <a:gd name="T56" fmla="*/ 1 w 41"/>
                <a:gd name="T57" fmla="*/ 3 h 54"/>
                <a:gd name="T58" fmla="*/ 1 w 41"/>
                <a:gd name="T59" fmla="*/ 3 h 54"/>
                <a:gd name="T60" fmla="*/ 1 w 41"/>
                <a:gd name="T61" fmla="*/ 3 h 54"/>
                <a:gd name="T62" fmla="*/ 1 w 41"/>
                <a:gd name="T63" fmla="*/ 3 h 54"/>
                <a:gd name="T64" fmla="*/ 0 w 41"/>
                <a:gd name="T65" fmla="*/ 3 h 54"/>
                <a:gd name="T66" fmla="*/ 0 w 41"/>
                <a:gd name="T67" fmla="*/ 3 h 54"/>
                <a:gd name="T68" fmla="*/ 0 w 41"/>
                <a:gd name="T69" fmla="*/ 3 h 54"/>
                <a:gd name="T70" fmla="*/ 0 w 41"/>
                <a:gd name="T71" fmla="*/ 3 h 54"/>
                <a:gd name="T72" fmla="*/ 0 w 41"/>
                <a:gd name="T73" fmla="*/ 3 h 54"/>
                <a:gd name="T74" fmla="*/ 0 w 41"/>
                <a:gd name="T75" fmla="*/ 3 h 54"/>
                <a:gd name="T76" fmla="*/ 0 w 41"/>
                <a:gd name="T77" fmla="*/ 2 h 54"/>
                <a:gd name="T78" fmla="*/ 0 w 41"/>
                <a:gd name="T79" fmla="*/ 2 h 54"/>
                <a:gd name="T80" fmla="*/ 1 w 41"/>
                <a:gd name="T81" fmla="*/ 2 h 54"/>
                <a:gd name="T82" fmla="*/ 1 w 41"/>
                <a:gd name="T83" fmla="*/ 2 h 54"/>
                <a:gd name="T84" fmla="*/ 1 w 41"/>
                <a:gd name="T85" fmla="*/ 2 h 54"/>
                <a:gd name="T86" fmla="*/ 1 w 41"/>
                <a:gd name="T87" fmla="*/ 2 h 54"/>
                <a:gd name="T88" fmla="*/ 1 w 41"/>
                <a:gd name="T89" fmla="*/ 1 h 54"/>
                <a:gd name="T90" fmla="*/ 1 w 41"/>
                <a:gd name="T91" fmla="*/ 1 h 54"/>
                <a:gd name="T92" fmla="*/ 1 w 41"/>
                <a:gd name="T93" fmla="*/ 1 h 54"/>
                <a:gd name="T94" fmla="*/ 1 w 41"/>
                <a:gd name="T95" fmla="*/ 1 h 54"/>
                <a:gd name="T96" fmla="*/ 1 w 41"/>
                <a:gd name="T97" fmla="*/ 1 h 54"/>
                <a:gd name="T98" fmla="*/ 1 w 41"/>
                <a:gd name="T99" fmla="*/ 1 h 54"/>
                <a:gd name="T100" fmla="*/ 0 w 41"/>
                <a:gd name="T101" fmla="*/ 1 h 54"/>
                <a:gd name="T102" fmla="*/ 0 w 41"/>
                <a:gd name="T103" fmla="*/ 1 h 54"/>
                <a:gd name="T104" fmla="*/ 0 w 41"/>
                <a:gd name="T105" fmla="*/ 1 h 54"/>
                <a:gd name="T106" fmla="*/ 0 w 41"/>
                <a:gd name="T107" fmla="*/ 1 h 54"/>
                <a:gd name="T108" fmla="*/ 0 w 41"/>
                <a:gd name="T109" fmla="*/ 1 h 54"/>
                <a:gd name="T110" fmla="*/ 0 w 41"/>
                <a:gd name="T111" fmla="*/ 1 h 54"/>
                <a:gd name="T112" fmla="*/ 1 w 41"/>
                <a:gd name="T113" fmla="*/ 0 h 54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41"/>
                <a:gd name="T172" fmla="*/ 0 h 54"/>
                <a:gd name="T173" fmla="*/ 41 w 41"/>
                <a:gd name="T174" fmla="*/ 54 h 54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41" h="54">
                  <a:moveTo>
                    <a:pt x="31" y="26"/>
                  </a:moveTo>
                  <a:lnTo>
                    <a:pt x="24" y="27"/>
                  </a:lnTo>
                  <a:lnTo>
                    <a:pt x="17" y="28"/>
                  </a:lnTo>
                  <a:lnTo>
                    <a:pt x="12" y="33"/>
                  </a:lnTo>
                  <a:lnTo>
                    <a:pt x="10" y="38"/>
                  </a:lnTo>
                  <a:lnTo>
                    <a:pt x="10" y="41"/>
                  </a:lnTo>
                  <a:lnTo>
                    <a:pt x="12" y="44"/>
                  </a:lnTo>
                  <a:lnTo>
                    <a:pt x="13" y="46"/>
                  </a:lnTo>
                  <a:lnTo>
                    <a:pt x="16" y="47"/>
                  </a:lnTo>
                  <a:lnTo>
                    <a:pt x="19" y="47"/>
                  </a:lnTo>
                  <a:lnTo>
                    <a:pt x="23" y="47"/>
                  </a:lnTo>
                  <a:lnTo>
                    <a:pt x="26" y="46"/>
                  </a:lnTo>
                  <a:lnTo>
                    <a:pt x="28" y="43"/>
                  </a:lnTo>
                  <a:lnTo>
                    <a:pt x="30" y="41"/>
                  </a:lnTo>
                  <a:lnTo>
                    <a:pt x="31" y="38"/>
                  </a:lnTo>
                  <a:lnTo>
                    <a:pt x="31" y="36"/>
                  </a:lnTo>
                  <a:lnTo>
                    <a:pt x="31" y="26"/>
                  </a:lnTo>
                  <a:close/>
                  <a:moveTo>
                    <a:pt x="21" y="0"/>
                  </a:moveTo>
                  <a:lnTo>
                    <a:pt x="30" y="2"/>
                  </a:lnTo>
                  <a:lnTo>
                    <a:pt x="37" y="7"/>
                  </a:lnTo>
                  <a:lnTo>
                    <a:pt x="40" y="13"/>
                  </a:lnTo>
                  <a:lnTo>
                    <a:pt x="41" y="22"/>
                  </a:lnTo>
                  <a:lnTo>
                    <a:pt x="41" y="40"/>
                  </a:lnTo>
                  <a:lnTo>
                    <a:pt x="41" y="47"/>
                  </a:lnTo>
                  <a:lnTo>
                    <a:pt x="41" y="53"/>
                  </a:lnTo>
                  <a:lnTo>
                    <a:pt x="32" y="53"/>
                  </a:lnTo>
                  <a:lnTo>
                    <a:pt x="32" y="47"/>
                  </a:lnTo>
                  <a:lnTo>
                    <a:pt x="29" y="49"/>
                  </a:lnTo>
                  <a:lnTo>
                    <a:pt x="26" y="52"/>
                  </a:lnTo>
                  <a:lnTo>
                    <a:pt x="22" y="53"/>
                  </a:lnTo>
                  <a:lnTo>
                    <a:pt x="16" y="54"/>
                  </a:lnTo>
                  <a:lnTo>
                    <a:pt x="11" y="53"/>
                  </a:lnTo>
                  <a:lnTo>
                    <a:pt x="8" y="52"/>
                  </a:lnTo>
                  <a:lnTo>
                    <a:pt x="5" y="50"/>
                  </a:lnTo>
                  <a:lnTo>
                    <a:pt x="2" y="47"/>
                  </a:lnTo>
                  <a:lnTo>
                    <a:pt x="1" y="43"/>
                  </a:lnTo>
                  <a:lnTo>
                    <a:pt x="0" y="39"/>
                  </a:lnTo>
                  <a:lnTo>
                    <a:pt x="2" y="32"/>
                  </a:lnTo>
                  <a:lnTo>
                    <a:pt x="9" y="25"/>
                  </a:lnTo>
                  <a:lnTo>
                    <a:pt x="19" y="22"/>
                  </a:lnTo>
                  <a:lnTo>
                    <a:pt x="31" y="20"/>
                  </a:lnTo>
                  <a:lnTo>
                    <a:pt x="31" y="19"/>
                  </a:lnTo>
                  <a:lnTo>
                    <a:pt x="31" y="18"/>
                  </a:lnTo>
                  <a:lnTo>
                    <a:pt x="31" y="15"/>
                  </a:lnTo>
                  <a:lnTo>
                    <a:pt x="30" y="12"/>
                  </a:lnTo>
                  <a:lnTo>
                    <a:pt x="29" y="11"/>
                  </a:lnTo>
                  <a:lnTo>
                    <a:pt x="27" y="9"/>
                  </a:lnTo>
                  <a:lnTo>
                    <a:pt x="24" y="8"/>
                  </a:lnTo>
                  <a:lnTo>
                    <a:pt x="20" y="7"/>
                  </a:lnTo>
                  <a:lnTo>
                    <a:pt x="15" y="8"/>
                  </a:lnTo>
                  <a:lnTo>
                    <a:pt x="10" y="9"/>
                  </a:lnTo>
                  <a:lnTo>
                    <a:pt x="7" y="11"/>
                  </a:lnTo>
                  <a:lnTo>
                    <a:pt x="5" y="5"/>
                  </a:lnTo>
                  <a:lnTo>
                    <a:pt x="9" y="2"/>
                  </a:lnTo>
                  <a:lnTo>
                    <a:pt x="15" y="1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37" name="Rectangle 28"/>
            <p:cNvSpPr>
              <a:spLocks noChangeArrowheads="1"/>
            </p:cNvSpPr>
            <p:nvPr/>
          </p:nvSpPr>
          <p:spPr bwMode="auto">
            <a:xfrm>
              <a:off x="3253" y="825"/>
              <a:ext cx="439" cy="583"/>
            </a:xfrm>
            <a:prstGeom prst="rect">
              <a:avLst/>
            </a:prstGeom>
            <a:solidFill>
              <a:srgbClr val="44B107"/>
            </a:solidFill>
            <a:ln w="0">
              <a:solidFill>
                <a:srgbClr val="5AFF00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2800"/>
            </a:p>
          </p:txBody>
        </p:sp>
        <p:sp>
          <p:nvSpPr>
            <p:cNvPr id="38" name="Freeform 29"/>
            <p:cNvSpPr>
              <a:spLocks noEditPoints="1"/>
            </p:cNvSpPr>
            <p:nvPr/>
          </p:nvSpPr>
          <p:spPr bwMode="auto">
            <a:xfrm>
              <a:off x="3249" y="821"/>
              <a:ext cx="448" cy="592"/>
            </a:xfrm>
            <a:custGeom>
              <a:avLst/>
              <a:gdLst>
                <a:gd name="T0" fmla="*/ 1 w 897"/>
                <a:gd name="T1" fmla="*/ 1 h 1185"/>
                <a:gd name="T2" fmla="*/ 1 w 897"/>
                <a:gd name="T3" fmla="*/ 72 h 1185"/>
                <a:gd name="T4" fmla="*/ 54 w 897"/>
                <a:gd name="T5" fmla="*/ 72 h 1185"/>
                <a:gd name="T6" fmla="*/ 54 w 897"/>
                <a:gd name="T7" fmla="*/ 1 h 1185"/>
                <a:gd name="T8" fmla="*/ 1 w 897"/>
                <a:gd name="T9" fmla="*/ 1 h 1185"/>
                <a:gd name="T10" fmla="*/ 0 w 897"/>
                <a:gd name="T11" fmla="*/ 0 h 1185"/>
                <a:gd name="T12" fmla="*/ 56 w 897"/>
                <a:gd name="T13" fmla="*/ 0 h 1185"/>
                <a:gd name="T14" fmla="*/ 56 w 897"/>
                <a:gd name="T15" fmla="*/ 74 h 1185"/>
                <a:gd name="T16" fmla="*/ 0 w 897"/>
                <a:gd name="T17" fmla="*/ 74 h 1185"/>
                <a:gd name="T18" fmla="*/ 0 w 897"/>
                <a:gd name="T19" fmla="*/ 0 h 118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897"/>
                <a:gd name="T31" fmla="*/ 0 h 1185"/>
                <a:gd name="T32" fmla="*/ 897 w 897"/>
                <a:gd name="T33" fmla="*/ 1185 h 118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897" h="1185">
                  <a:moveTo>
                    <a:pt x="19" y="19"/>
                  </a:moveTo>
                  <a:lnTo>
                    <a:pt x="19" y="1167"/>
                  </a:lnTo>
                  <a:lnTo>
                    <a:pt x="879" y="1167"/>
                  </a:lnTo>
                  <a:lnTo>
                    <a:pt x="879" y="19"/>
                  </a:lnTo>
                  <a:lnTo>
                    <a:pt x="19" y="19"/>
                  </a:lnTo>
                  <a:close/>
                  <a:moveTo>
                    <a:pt x="0" y="0"/>
                  </a:moveTo>
                  <a:lnTo>
                    <a:pt x="897" y="0"/>
                  </a:lnTo>
                  <a:lnTo>
                    <a:pt x="897" y="1185"/>
                  </a:lnTo>
                  <a:lnTo>
                    <a:pt x="0" y="11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39" name="Rectangle 30"/>
            <p:cNvSpPr>
              <a:spLocks noChangeArrowheads="1"/>
            </p:cNvSpPr>
            <p:nvPr/>
          </p:nvSpPr>
          <p:spPr bwMode="auto">
            <a:xfrm>
              <a:off x="3644" y="1333"/>
              <a:ext cx="207" cy="15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2800"/>
            </a:p>
          </p:txBody>
        </p:sp>
        <p:sp>
          <p:nvSpPr>
            <p:cNvPr id="40" name="Line 31"/>
            <p:cNvSpPr>
              <a:spLocks noChangeShapeType="1"/>
            </p:cNvSpPr>
            <p:nvPr/>
          </p:nvSpPr>
          <p:spPr bwMode="auto">
            <a:xfrm>
              <a:off x="3644" y="1333"/>
              <a:ext cx="1" cy="1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41" name="Line 32"/>
            <p:cNvSpPr>
              <a:spLocks noChangeShapeType="1"/>
            </p:cNvSpPr>
            <p:nvPr/>
          </p:nvSpPr>
          <p:spPr bwMode="auto">
            <a:xfrm>
              <a:off x="3644" y="1348"/>
              <a:ext cx="207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42" name="Line 33"/>
            <p:cNvSpPr>
              <a:spLocks noChangeShapeType="1"/>
            </p:cNvSpPr>
            <p:nvPr/>
          </p:nvSpPr>
          <p:spPr bwMode="auto">
            <a:xfrm flipV="1">
              <a:off x="3851" y="1333"/>
              <a:ext cx="1" cy="1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43" name="Line 34"/>
            <p:cNvSpPr>
              <a:spLocks noChangeShapeType="1"/>
            </p:cNvSpPr>
            <p:nvPr/>
          </p:nvSpPr>
          <p:spPr bwMode="auto">
            <a:xfrm flipH="1">
              <a:off x="3644" y="1333"/>
              <a:ext cx="207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44" name="Freeform 35"/>
            <p:cNvSpPr>
              <a:spLocks/>
            </p:cNvSpPr>
            <p:nvPr/>
          </p:nvSpPr>
          <p:spPr bwMode="auto">
            <a:xfrm>
              <a:off x="3857" y="1264"/>
              <a:ext cx="132" cy="151"/>
            </a:xfrm>
            <a:custGeom>
              <a:avLst/>
              <a:gdLst>
                <a:gd name="T0" fmla="*/ 0 w 264"/>
                <a:gd name="T1" fmla="*/ 0 h 302"/>
                <a:gd name="T2" fmla="*/ 8 w 264"/>
                <a:gd name="T3" fmla="*/ 5 h 302"/>
                <a:gd name="T4" fmla="*/ 17 w 264"/>
                <a:gd name="T5" fmla="*/ 9 h 302"/>
                <a:gd name="T6" fmla="*/ 8 w 264"/>
                <a:gd name="T7" fmla="*/ 14 h 302"/>
                <a:gd name="T8" fmla="*/ 1 w 264"/>
                <a:gd name="T9" fmla="*/ 19 h 302"/>
                <a:gd name="T10" fmla="*/ 1 w 264"/>
                <a:gd name="T11" fmla="*/ 9 h 302"/>
                <a:gd name="T12" fmla="*/ 0 w 264"/>
                <a:gd name="T13" fmla="*/ 0 h 30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64"/>
                <a:gd name="T22" fmla="*/ 0 h 302"/>
                <a:gd name="T23" fmla="*/ 264 w 264"/>
                <a:gd name="T24" fmla="*/ 302 h 30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64" h="302">
                  <a:moveTo>
                    <a:pt x="0" y="0"/>
                  </a:moveTo>
                  <a:lnTo>
                    <a:pt x="132" y="76"/>
                  </a:lnTo>
                  <a:lnTo>
                    <a:pt x="264" y="150"/>
                  </a:lnTo>
                  <a:lnTo>
                    <a:pt x="133" y="226"/>
                  </a:lnTo>
                  <a:lnTo>
                    <a:pt x="1" y="302"/>
                  </a:lnTo>
                  <a:lnTo>
                    <a:pt x="1" y="1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45" name="Line 36"/>
            <p:cNvSpPr>
              <a:spLocks noChangeShapeType="1"/>
            </p:cNvSpPr>
            <p:nvPr/>
          </p:nvSpPr>
          <p:spPr bwMode="auto">
            <a:xfrm flipH="1">
              <a:off x="3924" y="1339"/>
              <a:ext cx="65" cy="3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46" name="Line 37"/>
            <p:cNvSpPr>
              <a:spLocks noChangeShapeType="1"/>
            </p:cNvSpPr>
            <p:nvPr/>
          </p:nvSpPr>
          <p:spPr bwMode="auto">
            <a:xfrm flipH="1">
              <a:off x="3857" y="1377"/>
              <a:ext cx="67" cy="3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47" name="Line 38"/>
            <p:cNvSpPr>
              <a:spLocks noChangeShapeType="1"/>
            </p:cNvSpPr>
            <p:nvPr/>
          </p:nvSpPr>
          <p:spPr bwMode="auto">
            <a:xfrm flipV="1">
              <a:off x="3857" y="1339"/>
              <a:ext cx="1" cy="76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48" name="Line 39"/>
            <p:cNvSpPr>
              <a:spLocks noChangeShapeType="1"/>
            </p:cNvSpPr>
            <p:nvPr/>
          </p:nvSpPr>
          <p:spPr bwMode="auto">
            <a:xfrm flipH="1" flipV="1">
              <a:off x="3857" y="1264"/>
              <a:ext cx="1" cy="7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49" name="Line 40"/>
            <p:cNvSpPr>
              <a:spLocks noChangeShapeType="1"/>
            </p:cNvSpPr>
            <p:nvPr/>
          </p:nvSpPr>
          <p:spPr bwMode="auto">
            <a:xfrm>
              <a:off x="3857" y="1264"/>
              <a:ext cx="66" cy="3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50" name="Line 41"/>
            <p:cNvSpPr>
              <a:spLocks noChangeShapeType="1"/>
            </p:cNvSpPr>
            <p:nvPr/>
          </p:nvSpPr>
          <p:spPr bwMode="auto">
            <a:xfrm>
              <a:off x="3923" y="1302"/>
              <a:ext cx="66" cy="37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51" name="Rectangle 42"/>
            <p:cNvSpPr>
              <a:spLocks noChangeArrowheads="1"/>
            </p:cNvSpPr>
            <p:nvPr/>
          </p:nvSpPr>
          <p:spPr bwMode="auto">
            <a:xfrm>
              <a:off x="2944" y="1342"/>
              <a:ext cx="207" cy="15"/>
            </a:xfrm>
            <a:prstGeom prst="rect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2800"/>
            </a:p>
          </p:txBody>
        </p:sp>
        <p:sp>
          <p:nvSpPr>
            <p:cNvPr id="52" name="Line 43"/>
            <p:cNvSpPr>
              <a:spLocks noChangeShapeType="1"/>
            </p:cNvSpPr>
            <p:nvPr/>
          </p:nvSpPr>
          <p:spPr bwMode="auto">
            <a:xfrm>
              <a:off x="2944" y="1342"/>
              <a:ext cx="1" cy="1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53" name="Line 45"/>
            <p:cNvSpPr>
              <a:spLocks noChangeShapeType="1"/>
            </p:cNvSpPr>
            <p:nvPr/>
          </p:nvSpPr>
          <p:spPr bwMode="auto">
            <a:xfrm flipV="1">
              <a:off x="3151" y="1342"/>
              <a:ext cx="1" cy="1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54" name="Freeform 47"/>
            <p:cNvSpPr>
              <a:spLocks/>
            </p:cNvSpPr>
            <p:nvPr/>
          </p:nvSpPr>
          <p:spPr bwMode="auto">
            <a:xfrm>
              <a:off x="3157" y="1273"/>
              <a:ext cx="132" cy="151"/>
            </a:xfrm>
            <a:custGeom>
              <a:avLst/>
              <a:gdLst>
                <a:gd name="T0" fmla="*/ 0 w 264"/>
                <a:gd name="T1" fmla="*/ 0 h 303"/>
                <a:gd name="T2" fmla="*/ 8 w 264"/>
                <a:gd name="T3" fmla="*/ 4 h 303"/>
                <a:gd name="T4" fmla="*/ 17 w 264"/>
                <a:gd name="T5" fmla="*/ 9 h 303"/>
                <a:gd name="T6" fmla="*/ 8 w 264"/>
                <a:gd name="T7" fmla="*/ 14 h 303"/>
                <a:gd name="T8" fmla="*/ 1 w 264"/>
                <a:gd name="T9" fmla="*/ 18 h 303"/>
                <a:gd name="T10" fmla="*/ 0 w 264"/>
                <a:gd name="T11" fmla="*/ 9 h 303"/>
                <a:gd name="T12" fmla="*/ 0 w 264"/>
                <a:gd name="T13" fmla="*/ 0 h 30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64"/>
                <a:gd name="T22" fmla="*/ 0 h 303"/>
                <a:gd name="T23" fmla="*/ 264 w 264"/>
                <a:gd name="T24" fmla="*/ 303 h 30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64" h="303">
                  <a:moveTo>
                    <a:pt x="0" y="0"/>
                  </a:moveTo>
                  <a:lnTo>
                    <a:pt x="132" y="76"/>
                  </a:lnTo>
                  <a:lnTo>
                    <a:pt x="264" y="150"/>
                  </a:lnTo>
                  <a:lnTo>
                    <a:pt x="133" y="227"/>
                  </a:lnTo>
                  <a:lnTo>
                    <a:pt x="1" y="303"/>
                  </a:lnTo>
                  <a:lnTo>
                    <a:pt x="0" y="1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55" name="Line 48"/>
            <p:cNvSpPr>
              <a:spLocks noChangeShapeType="1"/>
            </p:cNvSpPr>
            <p:nvPr/>
          </p:nvSpPr>
          <p:spPr bwMode="auto">
            <a:xfrm flipH="1">
              <a:off x="3223" y="1348"/>
              <a:ext cx="66" cy="3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56" name="Line 49"/>
            <p:cNvSpPr>
              <a:spLocks noChangeShapeType="1"/>
            </p:cNvSpPr>
            <p:nvPr/>
          </p:nvSpPr>
          <p:spPr bwMode="auto">
            <a:xfrm flipH="1">
              <a:off x="3158" y="1386"/>
              <a:ext cx="65" cy="3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57" name="Line 50"/>
            <p:cNvSpPr>
              <a:spLocks noChangeShapeType="1"/>
            </p:cNvSpPr>
            <p:nvPr/>
          </p:nvSpPr>
          <p:spPr bwMode="auto">
            <a:xfrm flipH="1" flipV="1">
              <a:off x="3157" y="1348"/>
              <a:ext cx="1" cy="76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58" name="Line 51"/>
            <p:cNvSpPr>
              <a:spLocks noChangeShapeType="1"/>
            </p:cNvSpPr>
            <p:nvPr/>
          </p:nvSpPr>
          <p:spPr bwMode="auto">
            <a:xfrm flipV="1">
              <a:off x="3157" y="1273"/>
              <a:ext cx="1" cy="7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59" name="Line 52"/>
            <p:cNvSpPr>
              <a:spLocks noChangeShapeType="1"/>
            </p:cNvSpPr>
            <p:nvPr/>
          </p:nvSpPr>
          <p:spPr bwMode="auto">
            <a:xfrm>
              <a:off x="3157" y="1273"/>
              <a:ext cx="66" cy="37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0" name="Freeform 54"/>
            <p:cNvSpPr>
              <a:spLocks/>
            </p:cNvSpPr>
            <p:nvPr/>
          </p:nvSpPr>
          <p:spPr bwMode="auto">
            <a:xfrm>
              <a:off x="3088" y="1148"/>
              <a:ext cx="43" cy="75"/>
            </a:xfrm>
            <a:custGeom>
              <a:avLst/>
              <a:gdLst>
                <a:gd name="T0" fmla="*/ 0 w 87"/>
                <a:gd name="T1" fmla="*/ 0 h 150"/>
                <a:gd name="T2" fmla="*/ 1 w 87"/>
                <a:gd name="T3" fmla="*/ 0 h 150"/>
                <a:gd name="T4" fmla="*/ 1 w 87"/>
                <a:gd name="T5" fmla="*/ 5 h 150"/>
                <a:gd name="T6" fmla="*/ 1 w 87"/>
                <a:gd name="T7" fmla="*/ 5 h 150"/>
                <a:gd name="T8" fmla="*/ 1 w 87"/>
                <a:gd name="T9" fmla="*/ 5 h 150"/>
                <a:gd name="T10" fmla="*/ 1 w 87"/>
                <a:gd name="T11" fmla="*/ 5 h 150"/>
                <a:gd name="T12" fmla="*/ 1 w 87"/>
                <a:gd name="T13" fmla="*/ 5 h 150"/>
                <a:gd name="T14" fmla="*/ 3 w 87"/>
                <a:gd name="T15" fmla="*/ 2 h 150"/>
                <a:gd name="T16" fmla="*/ 5 w 87"/>
                <a:gd name="T17" fmla="*/ 2 h 150"/>
                <a:gd name="T18" fmla="*/ 2 w 87"/>
                <a:gd name="T19" fmla="*/ 5 h 150"/>
                <a:gd name="T20" fmla="*/ 5 w 87"/>
                <a:gd name="T21" fmla="*/ 9 h 150"/>
                <a:gd name="T22" fmla="*/ 4 w 87"/>
                <a:gd name="T23" fmla="*/ 9 h 150"/>
                <a:gd name="T24" fmla="*/ 1 w 87"/>
                <a:gd name="T25" fmla="*/ 6 h 150"/>
                <a:gd name="T26" fmla="*/ 1 w 87"/>
                <a:gd name="T27" fmla="*/ 7 h 150"/>
                <a:gd name="T28" fmla="*/ 1 w 87"/>
                <a:gd name="T29" fmla="*/ 9 h 150"/>
                <a:gd name="T30" fmla="*/ 0 w 87"/>
                <a:gd name="T31" fmla="*/ 9 h 150"/>
                <a:gd name="T32" fmla="*/ 0 w 87"/>
                <a:gd name="T33" fmla="*/ 0 h 15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7"/>
                <a:gd name="T52" fmla="*/ 0 h 150"/>
                <a:gd name="T53" fmla="*/ 87 w 87"/>
                <a:gd name="T54" fmla="*/ 150 h 150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7" h="150">
                  <a:moveTo>
                    <a:pt x="0" y="0"/>
                  </a:moveTo>
                  <a:lnTo>
                    <a:pt x="20" y="0"/>
                  </a:lnTo>
                  <a:lnTo>
                    <a:pt x="20" y="94"/>
                  </a:lnTo>
                  <a:lnTo>
                    <a:pt x="23" y="90"/>
                  </a:lnTo>
                  <a:lnTo>
                    <a:pt x="25" y="87"/>
                  </a:lnTo>
                  <a:lnTo>
                    <a:pt x="28" y="83"/>
                  </a:lnTo>
                  <a:lnTo>
                    <a:pt x="59" y="47"/>
                  </a:lnTo>
                  <a:lnTo>
                    <a:pt x="81" y="47"/>
                  </a:lnTo>
                  <a:lnTo>
                    <a:pt x="41" y="90"/>
                  </a:lnTo>
                  <a:lnTo>
                    <a:pt x="87" y="150"/>
                  </a:lnTo>
                  <a:lnTo>
                    <a:pt x="64" y="150"/>
                  </a:lnTo>
                  <a:lnTo>
                    <a:pt x="28" y="101"/>
                  </a:lnTo>
                  <a:lnTo>
                    <a:pt x="20" y="112"/>
                  </a:lnTo>
                  <a:lnTo>
                    <a:pt x="20" y="150"/>
                  </a:lnTo>
                  <a:lnTo>
                    <a:pt x="0" y="1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1" name="Freeform 55"/>
            <p:cNvSpPr>
              <a:spLocks noEditPoints="1"/>
            </p:cNvSpPr>
            <p:nvPr/>
          </p:nvSpPr>
          <p:spPr bwMode="auto">
            <a:xfrm>
              <a:off x="3132" y="1208"/>
              <a:ext cx="20" cy="27"/>
            </a:xfrm>
            <a:custGeom>
              <a:avLst/>
              <a:gdLst>
                <a:gd name="T0" fmla="*/ 1 w 41"/>
                <a:gd name="T1" fmla="*/ 2 h 54"/>
                <a:gd name="T2" fmla="*/ 1 w 41"/>
                <a:gd name="T3" fmla="*/ 2 h 54"/>
                <a:gd name="T4" fmla="*/ 1 w 41"/>
                <a:gd name="T5" fmla="*/ 2 h 54"/>
                <a:gd name="T6" fmla="*/ 0 w 41"/>
                <a:gd name="T7" fmla="*/ 2 h 54"/>
                <a:gd name="T8" fmla="*/ 0 w 41"/>
                <a:gd name="T9" fmla="*/ 3 h 54"/>
                <a:gd name="T10" fmla="*/ 0 w 41"/>
                <a:gd name="T11" fmla="*/ 3 h 54"/>
                <a:gd name="T12" fmla="*/ 0 w 41"/>
                <a:gd name="T13" fmla="*/ 3 h 54"/>
                <a:gd name="T14" fmla="*/ 0 w 41"/>
                <a:gd name="T15" fmla="*/ 3 h 54"/>
                <a:gd name="T16" fmla="*/ 0 w 41"/>
                <a:gd name="T17" fmla="*/ 3 h 54"/>
                <a:gd name="T18" fmla="*/ 1 w 41"/>
                <a:gd name="T19" fmla="*/ 3 h 54"/>
                <a:gd name="T20" fmla="*/ 1 w 41"/>
                <a:gd name="T21" fmla="*/ 3 h 54"/>
                <a:gd name="T22" fmla="*/ 1 w 41"/>
                <a:gd name="T23" fmla="*/ 3 h 54"/>
                <a:gd name="T24" fmla="*/ 1 w 41"/>
                <a:gd name="T25" fmla="*/ 3 h 54"/>
                <a:gd name="T26" fmla="*/ 1 w 41"/>
                <a:gd name="T27" fmla="*/ 3 h 54"/>
                <a:gd name="T28" fmla="*/ 1 w 41"/>
                <a:gd name="T29" fmla="*/ 3 h 54"/>
                <a:gd name="T30" fmla="*/ 1 w 41"/>
                <a:gd name="T31" fmla="*/ 3 h 54"/>
                <a:gd name="T32" fmla="*/ 1 w 41"/>
                <a:gd name="T33" fmla="*/ 2 h 54"/>
                <a:gd name="T34" fmla="*/ 1 w 41"/>
                <a:gd name="T35" fmla="*/ 0 h 54"/>
                <a:gd name="T36" fmla="*/ 1 w 41"/>
                <a:gd name="T37" fmla="*/ 1 h 54"/>
                <a:gd name="T38" fmla="*/ 2 w 41"/>
                <a:gd name="T39" fmla="*/ 1 h 54"/>
                <a:gd name="T40" fmla="*/ 2 w 41"/>
                <a:gd name="T41" fmla="*/ 1 h 54"/>
                <a:gd name="T42" fmla="*/ 2 w 41"/>
                <a:gd name="T43" fmla="*/ 2 h 54"/>
                <a:gd name="T44" fmla="*/ 2 w 41"/>
                <a:gd name="T45" fmla="*/ 3 h 54"/>
                <a:gd name="T46" fmla="*/ 2 w 41"/>
                <a:gd name="T47" fmla="*/ 3 h 54"/>
                <a:gd name="T48" fmla="*/ 2 w 41"/>
                <a:gd name="T49" fmla="*/ 3 h 54"/>
                <a:gd name="T50" fmla="*/ 2 w 41"/>
                <a:gd name="T51" fmla="*/ 3 h 54"/>
                <a:gd name="T52" fmla="*/ 1 w 41"/>
                <a:gd name="T53" fmla="*/ 3 h 54"/>
                <a:gd name="T54" fmla="*/ 1 w 41"/>
                <a:gd name="T55" fmla="*/ 3 h 54"/>
                <a:gd name="T56" fmla="*/ 1 w 41"/>
                <a:gd name="T57" fmla="*/ 3 h 54"/>
                <a:gd name="T58" fmla="*/ 1 w 41"/>
                <a:gd name="T59" fmla="*/ 3 h 54"/>
                <a:gd name="T60" fmla="*/ 1 w 41"/>
                <a:gd name="T61" fmla="*/ 3 h 54"/>
                <a:gd name="T62" fmla="*/ 1 w 41"/>
                <a:gd name="T63" fmla="*/ 3 h 54"/>
                <a:gd name="T64" fmla="*/ 0 w 41"/>
                <a:gd name="T65" fmla="*/ 3 h 54"/>
                <a:gd name="T66" fmla="*/ 0 w 41"/>
                <a:gd name="T67" fmla="*/ 3 h 54"/>
                <a:gd name="T68" fmla="*/ 0 w 41"/>
                <a:gd name="T69" fmla="*/ 3 h 54"/>
                <a:gd name="T70" fmla="*/ 0 w 41"/>
                <a:gd name="T71" fmla="*/ 3 h 54"/>
                <a:gd name="T72" fmla="*/ 0 w 41"/>
                <a:gd name="T73" fmla="*/ 3 h 54"/>
                <a:gd name="T74" fmla="*/ 0 w 41"/>
                <a:gd name="T75" fmla="*/ 3 h 54"/>
                <a:gd name="T76" fmla="*/ 0 w 41"/>
                <a:gd name="T77" fmla="*/ 2 h 54"/>
                <a:gd name="T78" fmla="*/ 0 w 41"/>
                <a:gd name="T79" fmla="*/ 2 h 54"/>
                <a:gd name="T80" fmla="*/ 1 w 41"/>
                <a:gd name="T81" fmla="*/ 2 h 54"/>
                <a:gd name="T82" fmla="*/ 1 w 41"/>
                <a:gd name="T83" fmla="*/ 2 h 54"/>
                <a:gd name="T84" fmla="*/ 1 w 41"/>
                <a:gd name="T85" fmla="*/ 2 h 54"/>
                <a:gd name="T86" fmla="*/ 1 w 41"/>
                <a:gd name="T87" fmla="*/ 1 h 54"/>
                <a:gd name="T88" fmla="*/ 1 w 41"/>
                <a:gd name="T89" fmla="*/ 1 h 54"/>
                <a:gd name="T90" fmla="*/ 1 w 41"/>
                <a:gd name="T91" fmla="*/ 1 h 54"/>
                <a:gd name="T92" fmla="*/ 1 w 41"/>
                <a:gd name="T93" fmla="*/ 1 h 54"/>
                <a:gd name="T94" fmla="*/ 1 w 41"/>
                <a:gd name="T95" fmla="*/ 1 h 54"/>
                <a:gd name="T96" fmla="*/ 1 w 41"/>
                <a:gd name="T97" fmla="*/ 1 h 54"/>
                <a:gd name="T98" fmla="*/ 1 w 41"/>
                <a:gd name="T99" fmla="*/ 1 h 54"/>
                <a:gd name="T100" fmla="*/ 0 w 41"/>
                <a:gd name="T101" fmla="*/ 1 h 54"/>
                <a:gd name="T102" fmla="*/ 0 w 41"/>
                <a:gd name="T103" fmla="*/ 1 h 54"/>
                <a:gd name="T104" fmla="*/ 0 w 41"/>
                <a:gd name="T105" fmla="*/ 1 h 54"/>
                <a:gd name="T106" fmla="*/ 0 w 41"/>
                <a:gd name="T107" fmla="*/ 1 h 54"/>
                <a:gd name="T108" fmla="*/ 0 w 41"/>
                <a:gd name="T109" fmla="*/ 1 h 54"/>
                <a:gd name="T110" fmla="*/ 0 w 41"/>
                <a:gd name="T111" fmla="*/ 0 h 54"/>
                <a:gd name="T112" fmla="*/ 1 w 41"/>
                <a:gd name="T113" fmla="*/ 0 h 54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41"/>
                <a:gd name="T172" fmla="*/ 0 h 54"/>
                <a:gd name="T173" fmla="*/ 41 w 41"/>
                <a:gd name="T174" fmla="*/ 54 h 54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41" h="54">
                  <a:moveTo>
                    <a:pt x="31" y="26"/>
                  </a:moveTo>
                  <a:lnTo>
                    <a:pt x="23" y="26"/>
                  </a:lnTo>
                  <a:lnTo>
                    <a:pt x="16" y="28"/>
                  </a:lnTo>
                  <a:lnTo>
                    <a:pt x="10" y="31"/>
                  </a:lnTo>
                  <a:lnTo>
                    <a:pt x="9" y="38"/>
                  </a:lnTo>
                  <a:lnTo>
                    <a:pt x="9" y="41"/>
                  </a:lnTo>
                  <a:lnTo>
                    <a:pt x="10" y="43"/>
                  </a:lnTo>
                  <a:lnTo>
                    <a:pt x="13" y="45"/>
                  </a:lnTo>
                  <a:lnTo>
                    <a:pt x="15" y="47"/>
                  </a:lnTo>
                  <a:lnTo>
                    <a:pt x="18" y="47"/>
                  </a:lnTo>
                  <a:lnTo>
                    <a:pt x="21" y="47"/>
                  </a:lnTo>
                  <a:lnTo>
                    <a:pt x="24" y="44"/>
                  </a:lnTo>
                  <a:lnTo>
                    <a:pt x="28" y="43"/>
                  </a:lnTo>
                  <a:lnTo>
                    <a:pt x="29" y="41"/>
                  </a:lnTo>
                  <a:lnTo>
                    <a:pt x="30" y="38"/>
                  </a:lnTo>
                  <a:lnTo>
                    <a:pt x="31" y="35"/>
                  </a:lnTo>
                  <a:lnTo>
                    <a:pt x="31" y="26"/>
                  </a:lnTo>
                  <a:close/>
                  <a:moveTo>
                    <a:pt x="20" y="0"/>
                  </a:moveTo>
                  <a:lnTo>
                    <a:pt x="30" y="1"/>
                  </a:lnTo>
                  <a:lnTo>
                    <a:pt x="36" y="7"/>
                  </a:lnTo>
                  <a:lnTo>
                    <a:pt x="38" y="13"/>
                  </a:lnTo>
                  <a:lnTo>
                    <a:pt x="40" y="21"/>
                  </a:lnTo>
                  <a:lnTo>
                    <a:pt x="40" y="40"/>
                  </a:lnTo>
                  <a:lnTo>
                    <a:pt x="40" y="47"/>
                  </a:lnTo>
                  <a:lnTo>
                    <a:pt x="41" y="52"/>
                  </a:lnTo>
                  <a:lnTo>
                    <a:pt x="32" y="52"/>
                  </a:lnTo>
                  <a:lnTo>
                    <a:pt x="31" y="45"/>
                  </a:lnTo>
                  <a:lnTo>
                    <a:pt x="29" y="49"/>
                  </a:lnTo>
                  <a:lnTo>
                    <a:pt x="24" y="51"/>
                  </a:lnTo>
                  <a:lnTo>
                    <a:pt x="20" y="53"/>
                  </a:lnTo>
                  <a:lnTo>
                    <a:pt x="16" y="54"/>
                  </a:lnTo>
                  <a:lnTo>
                    <a:pt x="10" y="53"/>
                  </a:lnTo>
                  <a:lnTo>
                    <a:pt x="6" y="51"/>
                  </a:lnTo>
                  <a:lnTo>
                    <a:pt x="3" y="49"/>
                  </a:lnTo>
                  <a:lnTo>
                    <a:pt x="2" y="45"/>
                  </a:lnTo>
                  <a:lnTo>
                    <a:pt x="0" y="42"/>
                  </a:lnTo>
                  <a:lnTo>
                    <a:pt x="0" y="39"/>
                  </a:lnTo>
                  <a:lnTo>
                    <a:pt x="2" y="30"/>
                  </a:lnTo>
                  <a:lnTo>
                    <a:pt x="7" y="25"/>
                  </a:lnTo>
                  <a:lnTo>
                    <a:pt x="17" y="21"/>
                  </a:lnTo>
                  <a:lnTo>
                    <a:pt x="31" y="20"/>
                  </a:lnTo>
                  <a:lnTo>
                    <a:pt x="31" y="19"/>
                  </a:lnTo>
                  <a:lnTo>
                    <a:pt x="31" y="16"/>
                  </a:lnTo>
                  <a:lnTo>
                    <a:pt x="30" y="14"/>
                  </a:lnTo>
                  <a:lnTo>
                    <a:pt x="29" y="12"/>
                  </a:lnTo>
                  <a:lnTo>
                    <a:pt x="28" y="10"/>
                  </a:lnTo>
                  <a:lnTo>
                    <a:pt x="26" y="9"/>
                  </a:lnTo>
                  <a:lnTo>
                    <a:pt x="22" y="8"/>
                  </a:lnTo>
                  <a:lnTo>
                    <a:pt x="19" y="7"/>
                  </a:lnTo>
                  <a:lnTo>
                    <a:pt x="14" y="8"/>
                  </a:lnTo>
                  <a:lnTo>
                    <a:pt x="9" y="9"/>
                  </a:lnTo>
                  <a:lnTo>
                    <a:pt x="5" y="11"/>
                  </a:lnTo>
                  <a:lnTo>
                    <a:pt x="3" y="5"/>
                  </a:lnTo>
                  <a:lnTo>
                    <a:pt x="8" y="2"/>
                  </a:lnTo>
                  <a:lnTo>
                    <a:pt x="14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2" name="Freeform 56"/>
            <p:cNvSpPr>
              <a:spLocks/>
            </p:cNvSpPr>
            <p:nvPr/>
          </p:nvSpPr>
          <p:spPr bwMode="auto">
            <a:xfrm>
              <a:off x="3095" y="806"/>
              <a:ext cx="43" cy="75"/>
            </a:xfrm>
            <a:custGeom>
              <a:avLst/>
              <a:gdLst>
                <a:gd name="T0" fmla="*/ 0 w 86"/>
                <a:gd name="T1" fmla="*/ 0 h 151"/>
                <a:gd name="T2" fmla="*/ 1 w 86"/>
                <a:gd name="T3" fmla="*/ 0 h 151"/>
                <a:gd name="T4" fmla="*/ 1 w 86"/>
                <a:gd name="T5" fmla="*/ 5 h 151"/>
                <a:gd name="T6" fmla="*/ 1 w 86"/>
                <a:gd name="T7" fmla="*/ 5 h 151"/>
                <a:gd name="T8" fmla="*/ 1 w 86"/>
                <a:gd name="T9" fmla="*/ 5 h 151"/>
                <a:gd name="T10" fmla="*/ 1 w 86"/>
                <a:gd name="T11" fmla="*/ 5 h 151"/>
                <a:gd name="T12" fmla="*/ 1 w 86"/>
                <a:gd name="T13" fmla="*/ 5 h 151"/>
                <a:gd name="T14" fmla="*/ 3 w 86"/>
                <a:gd name="T15" fmla="*/ 2 h 151"/>
                <a:gd name="T16" fmla="*/ 5 w 86"/>
                <a:gd name="T17" fmla="*/ 2 h 151"/>
                <a:gd name="T18" fmla="*/ 3 w 86"/>
                <a:gd name="T19" fmla="*/ 5 h 151"/>
                <a:gd name="T20" fmla="*/ 5 w 86"/>
                <a:gd name="T21" fmla="*/ 9 h 151"/>
                <a:gd name="T22" fmla="*/ 3 w 86"/>
                <a:gd name="T23" fmla="*/ 9 h 151"/>
                <a:gd name="T24" fmla="*/ 1 w 86"/>
                <a:gd name="T25" fmla="*/ 6 h 151"/>
                <a:gd name="T26" fmla="*/ 1 w 86"/>
                <a:gd name="T27" fmla="*/ 7 h 151"/>
                <a:gd name="T28" fmla="*/ 1 w 86"/>
                <a:gd name="T29" fmla="*/ 9 h 151"/>
                <a:gd name="T30" fmla="*/ 0 w 86"/>
                <a:gd name="T31" fmla="*/ 9 h 151"/>
                <a:gd name="T32" fmla="*/ 0 w 86"/>
                <a:gd name="T33" fmla="*/ 0 h 15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6"/>
                <a:gd name="T52" fmla="*/ 0 h 151"/>
                <a:gd name="T53" fmla="*/ 86 w 86"/>
                <a:gd name="T54" fmla="*/ 151 h 151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6" h="151">
                  <a:moveTo>
                    <a:pt x="0" y="0"/>
                  </a:moveTo>
                  <a:lnTo>
                    <a:pt x="18" y="0"/>
                  </a:lnTo>
                  <a:lnTo>
                    <a:pt x="18" y="95"/>
                  </a:lnTo>
                  <a:lnTo>
                    <a:pt x="21" y="92"/>
                  </a:lnTo>
                  <a:lnTo>
                    <a:pt x="24" y="87"/>
                  </a:lnTo>
                  <a:lnTo>
                    <a:pt x="26" y="83"/>
                  </a:lnTo>
                  <a:lnTo>
                    <a:pt x="58" y="47"/>
                  </a:lnTo>
                  <a:lnTo>
                    <a:pt x="79" y="47"/>
                  </a:lnTo>
                  <a:lnTo>
                    <a:pt x="40" y="90"/>
                  </a:lnTo>
                  <a:lnTo>
                    <a:pt x="86" y="151"/>
                  </a:lnTo>
                  <a:lnTo>
                    <a:pt x="62" y="151"/>
                  </a:lnTo>
                  <a:lnTo>
                    <a:pt x="27" y="101"/>
                  </a:lnTo>
                  <a:lnTo>
                    <a:pt x="18" y="112"/>
                  </a:lnTo>
                  <a:lnTo>
                    <a:pt x="18" y="151"/>
                  </a:lnTo>
                  <a:lnTo>
                    <a:pt x="0" y="1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3" name="Freeform 57"/>
            <p:cNvSpPr>
              <a:spLocks noEditPoints="1"/>
            </p:cNvSpPr>
            <p:nvPr/>
          </p:nvSpPr>
          <p:spPr bwMode="auto">
            <a:xfrm>
              <a:off x="3140" y="853"/>
              <a:ext cx="25" cy="39"/>
            </a:xfrm>
            <a:custGeom>
              <a:avLst/>
              <a:gdLst>
                <a:gd name="T0" fmla="*/ 2 w 49"/>
                <a:gd name="T1" fmla="*/ 2 h 77"/>
                <a:gd name="T2" fmla="*/ 2 w 49"/>
                <a:gd name="T3" fmla="*/ 2 h 77"/>
                <a:gd name="T4" fmla="*/ 2 w 49"/>
                <a:gd name="T5" fmla="*/ 2 h 77"/>
                <a:gd name="T6" fmla="*/ 1 w 49"/>
                <a:gd name="T7" fmla="*/ 3 h 77"/>
                <a:gd name="T8" fmla="*/ 1 w 49"/>
                <a:gd name="T9" fmla="*/ 3 h 77"/>
                <a:gd name="T10" fmla="*/ 1 w 49"/>
                <a:gd name="T11" fmla="*/ 3 h 77"/>
                <a:gd name="T12" fmla="*/ 1 w 49"/>
                <a:gd name="T13" fmla="*/ 3 h 77"/>
                <a:gd name="T14" fmla="*/ 1 w 49"/>
                <a:gd name="T15" fmla="*/ 3 h 77"/>
                <a:gd name="T16" fmla="*/ 1 w 49"/>
                <a:gd name="T17" fmla="*/ 4 h 77"/>
                <a:gd name="T18" fmla="*/ 1 w 49"/>
                <a:gd name="T19" fmla="*/ 4 h 77"/>
                <a:gd name="T20" fmla="*/ 1 w 49"/>
                <a:gd name="T21" fmla="*/ 4 h 77"/>
                <a:gd name="T22" fmla="*/ 1 w 49"/>
                <a:gd name="T23" fmla="*/ 5 h 77"/>
                <a:gd name="T24" fmla="*/ 2 w 49"/>
                <a:gd name="T25" fmla="*/ 5 h 77"/>
                <a:gd name="T26" fmla="*/ 2 w 49"/>
                <a:gd name="T27" fmla="*/ 5 h 77"/>
                <a:gd name="T28" fmla="*/ 2 w 49"/>
                <a:gd name="T29" fmla="*/ 5 h 77"/>
                <a:gd name="T30" fmla="*/ 3 w 49"/>
                <a:gd name="T31" fmla="*/ 5 h 77"/>
                <a:gd name="T32" fmla="*/ 3 w 49"/>
                <a:gd name="T33" fmla="*/ 4 h 77"/>
                <a:gd name="T34" fmla="*/ 3 w 49"/>
                <a:gd name="T35" fmla="*/ 4 h 77"/>
                <a:gd name="T36" fmla="*/ 3 w 49"/>
                <a:gd name="T37" fmla="*/ 3 h 77"/>
                <a:gd name="T38" fmla="*/ 3 w 49"/>
                <a:gd name="T39" fmla="*/ 3 h 77"/>
                <a:gd name="T40" fmla="*/ 2 w 49"/>
                <a:gd name="T41" fmla="*/ 2 h 77"/>
                <a:gd name="T42" fmla="*/ 2 w 49"/>
                <a:gd name="T43" fmla="*/ 2 h 77"/>
                <a:gd name="T44" fmla="*/ 1 w 49"/>
                <a:gd name="T45" fmla="*/ 0 h 77"/>
                <a:gd name="T46" fmla="*/ 1 w 49"/>
                <a:gd name="T47" fmla="*/ 0 h 77"/>
                <a:gd name="T48" fmla="*/ 1 w 49"/>
                <a:gd name="T49" fmla="*/ 2 h 77"/>
                <a:gd name="T50" fmla="*/ 1 w 49"/>
                <a:gd name="T51" fmla="*/ 2 h 77"/>
                <a:gd name="T52" fmla="*/ 1 w 49"/>
                <a:gd name="T53" fmla="*/ 2 h 77"/>
                <a:gd name="T54" fmla="*/ 2 w 49"/>
                <a:gd name="T55" fmla="*/ 2 h 77"/>
                <a:gd name="T56" fmla="*/ 2 w 49"/>
                <a:gd name="T57" fmla="*/ 2 h 77"/>
                <a:gd name="T58" fmla="*/ 3 w 49"/>
                <a:gd name="T59" fmla="*/ 2 h 77"/>
                <a:gd name="T60" fmla="*/ 3 w 49"/>
                <a:gd name="T61" fmla="*/ 2 h 77"/>
                <a:gd name="T62" fmla="*/ 3 w 49"/>
                <a:gd name="T63" fmla="*/ 3 h 77"/>
                <a:gd name="T64" fmla="*/ 4 w 49"/>
                <a:gd name="T65" fmla="*/ 4 h 77"/>
                <a:gd name="T66" fmla="*/ 3 w 49"/>
                <a:gd name="T67" fmla="*/ 4 h 77"/>
                <a:gd name="T68" fmla="*/ 3 w 49"/>
                <a:gd name="T69" fmla="*/ 5 h 77"/>
                <a:gd name="T70" fmla="*/ 3 w 49"/>
                <a:gd name="T71" fmla="*/ 5 h 77"/>
                <a:gd name="T72" fmla="*/ 2 w 49"/>
                <a:gd name="T73" fmla="*/ 5 h 77"/>
                <a:gd name="T74" fmla="*/ 2 w 49"/>
                <a:gd name="T75" fmla="*/ 5 h 77"/>
                <a:gd name="T76" fmla="*/ 1 w 49"/>
                <a:gd name="T77" fmla="*/ 5 h 77"/>
                <a:gd name="T78" fmla="*/ 1 w 49"/>
                <a:gd name="T79" fmla="*/ 5 h 77"/>
                <a:gd name="T80" fmla="*/ 1 w 49"/>
                <a:gd name="T81" fmla="*/ 5 h 77"/>
                <a:gd name="T82" fmla="*/ 1 w 49"/>
                <a:gd name="T83" fmla="*/ 5 h 77"/>
                <a:gd name="T84" fmla="*/ 0 w 49"/>
                <a:gd name="T85" fmla="*/ 5 h 77"/>
                <a:gd name="T86" fmla="*/ 1 w 49"/>
                <a:gd name="T87" fmla="*/ 5 h 77"/>
                <a:gd name="T88" fmla="*/ 1 w 49"/>
                <a:gd name="T89" fmla="*/ 5 h 77"/>
                <a:gd name="T90" fmla="*/ 1 w 49"/>
                <a:gd name="T91" fmla="*/ 4 h 77"/>
                <a:gd name="T92" fmla="*/ 1 w 49"/>
                <a:gd name="T93" fmla="*/ 0 h 7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49"/>
                <a:gd name="T142" fmla="*/ 0 h 77"/>
                <a:gd name="T143" fmla="*/ 49 w 49"/>
                <a:gd name="T144" fmla="*/ 77 h 77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49" h="77">
                  <a:moveTo>
                    <a:pt x="25" y="31"/>
                  </a:moveTo>
                  <a:lnTo>
                    <a:pt x="21" y="31"/>
                  </a:lnTo>
                  <a:lnTo>
                    <a:pt x="17" y="32"/>
                  </a:lnTo>
                  <a:lnTo>
                    <a:pt x="15" y="35"/>
                  </a:lnTo>
                  <a:lnTo>
                    <a:pt x="12" y="39"/>
                  </a:lnTo>
                  <a:lnTo>
                    <a:pt x="11" y="42"/>
                  </a:lnTo>
                  <a:lnTo>
                    <a:pt x="11" y="44"/>
                  </a:lnTo>
                  <a:lnTo>
                    <a:pt x="10" y="46"/>
                  </a:lnTo>
                  <a:lnTo>
                    <a:pt x="10" y="55"/>
                  </a:lnTo>
                  <a:lnTo>
                    <a:pt x="11" y="59"/>
                  </a:lnTo>
                  <a:lnTo>
                    <a:pt x="12" y="62"/>
                  </a:lnTo>
                  <a:lnTo>
                    <a:pt x="14" y="66"/>
                  </a:lnTo>
                  <a:lnTo>
                    <a:pt x="17" y="68"/>
                  </a:lnTo>
                  <a:lnTo>
                    <a:pt x="20" y="69"/>
                  </a:lnTo>
                  <a:lnTo>
                    <a:pt x="25" y="70"/>
                  </a:lnTo>
                  <a:lnTo>
                    <a:pt x="33" y="67"/>
                  </a:lnTo>
                  <a:lnTo>
                    <a:pt x="39" y="60"/>
                  </a:lnTo>
                  <a:lnTo>
                    <a:pt x="40" y="49"/>
                  </a:lnTo>
                  <a:lnTo>
                    <a:pt x="39" y="43"/>
                  </a:lnTo>
                  <a:lnTo>
                    <a:pt x="37" y="36"/>
                  </a:lnTo>
                  <a:lnTo>
                    <a:pt x="31" y="32"/>
                  </a:lnTo>
                  <a:lnTo>
                    <a:pt x="25" y="31"/>
                  </a:lnTo>
                  <a:close/>
                  <a:moveTo>
                    <a:pt x="1" y="0"/>
                  </a:moveTo>
                  <a:lnTo>
                    <a:pt x="10" y="0"/>
                  </a:lnTo>
                  <a:lnTo>
                    <a:pt x="10" y="32"/>
                  </a:lnTo>
                  <a:lnTo>
                    <a:pt x="11" y="32"/>
                  </a:lnTo>
                  <a:lnTo>
                    <a:pt x="14" y="28"/>
                  </a:lnTo>
                  <a:lnTo>
                    <a:pt x="20" y="25"/>
                  </a:lnTo>
                  <a:lnTo>
                    <a:pt x="28" y="24"/>
                  </a:lnTo>
                  <a:lnTo>
                    <a:pt x="37" y="26"/>
                  </a:lnTo>
                  <a:lnTo>
                    <a:pt x="43" y="31"/>
                  </a:lnTo>
                  <a:lnTo>
                    <a:pt x="48" y="39"/>
                  </a:lnTo>
                  <a:lnTo>
                    <a:pt x="49" y="49"/>
                  </a:lnTo>
                  <a:lnTo>
                    <a:pt x="47" y="61"/>
                  </a:lnTo>
                  <a:lnTo>
                    <a:pt x="42" y="70"/>
                  </a:lnTo>
                  <a:lnTo>
                    <a:pt x="34" y="75"/>
                  </a:lnTo>
                  <a:lnTo>
                    <a:pt x="27" y="77"/>
                  </a:lnTo>
                  <a:lnTo>
                    <a:pt x="19" y="76"/>
                  </a:lnTo>
                  <a:lnTo>
                    <a:pt x="14" y="73"/>
                  </a:lnTo>
                  <a:lnTo>
                    <a:pt x="9" y="68"/>
                  </a:lnTo>
                  <a:lnTo>
                    <a:pt x="9" y="76"/>
                  </a:lnTo>
                  <a:lnTo>
                    <a:pt x="0" y="76"/>
                  </a:lnTo>
                  <a:lnTo>
                    <a:pt x="1" y="72"/>
                  </a:lnTo>
                  <a:lnTo>
                    <a:pt x="1" y="68"/>
                  </a:lnTo>
                  <a:lnTo>
                    <a:pt x="1" y="6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" name="Rectangle 58"/>
            <p:cNvSpPr>
              <a:spLocks noChangeArrowheads="1"/>
            </p:cNvSpPr>
            <p:nvPr/>
          </p:nvSpPr>
          <p:spPr bwMode="auto">
            <a:xfrm>
              <a:off x="3090" y="984"/>
              <a:ext cx="193" cy="15"/>
            </a:xfrm>
            <a:prstGeom prst="rect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2800"/>
            </a:p>
          </p:txBody>
        </p:sp>
        <p:sp>
          <p:nvSpPr>
            <p:cNvPr id="65" name="Line 59"/>
            <p:cNvSpPr>
              <a:spLocks noChangeShapeType="1"/>
            </p:cNvSpPr>
            <p:nvPr/>
          </p:nvSpPr>
          <p:spPr bwMode="auto">
            <a:xfrm>
              <a:off x="3283" y="984"/>
              <a:ext cx="1" cy="1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6" name="Line 61"/>
            <p:cNvSpPr>
              <a:spLocks noChangeShapeType="1"/>
            </p:cNvSpPr>
            <p:nvPr/>
          </p:nvSpPr>
          <p:spPr bwMode="auto">
            <a:xfrm flipV="1">
              <a:off x="3090" y="984"/>
              <a:ext cx="1" cy="1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7" name="Freeform 63"/>
            <p:cNvSpPr>
              <a:spLocks/>
            </p:cNvSpPr>
            <p:nvPr/>
          </p:nvSpPr>
          <p:spPr bwMode="auto">
            <a:xfrm>
              <a:off x="2953" y="915"/>
              <a:ext cx="131" cy="151"/>
            </a:xfrm>
            <a:custGeom>
              <a:avLst/>
              <a:gdLst>
                <a:gd name="T0" fmla="*/ 16 w 264"/>
                <a:gd name="T1" fmla="*/ 0 h 301"/>
                <a:gd name="T2" fmla="*/ 16 w 264"/>
                <a:gd name="T3" fmla="*/ 10 h 301"/>
                <a:gd name="T4" fmla="*/ 16 w 264"/>
                <a:gd name="T5" fmla="*/ 19 h 301"/>
                <a:gd name="T6" fmla="*/ 8 w 264"/>
                <a:gd name="T7" fmla="*/ 15 h 301"/>
                <a:gd name="T8" fmla="*/ 0 w 264"/>
                <a:gd name="T9" fmla="*/ 10 h 301"/>
                <a:gd name="T10" fmla="*/ 8 w 264"/>
                <a:gd name="T11" fmla="*/ 5 h 301"/>
                <a:gd name="T12" fmla="*/ 16 w 264"/>
                <a:gd name="T13" fmla="*/ 0 h 30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64"/>
                <a:gd name="T22" fmla="*/ 0 h 301"/>
                <a:gd name="T23" fmla="*/ 264 w 264"/>
                <a:gd name="T24" fmla="*/ 301 h 30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64" h="301">
                  <a:moveTo>
                    <a:pt x="264" y="0"/>
                  </a:moveTo>
                  <a:lnTo>
                    <a:pt x="263" y="150"/>
                  </a:lnTo>
                  <a:lnTo>
                    <a:pt x="263" y="301"/>
                  </a:lnTo>
                  <a:lnTo>
                    <a:pt x="132" y="226"/>
                  </a:lnTo>
                  <a:lnTo>
                    <a:pt x="0" y="149"/>
                  </a:lnTo>
                  <a:lnTo>
                    <a:pt x="132" y="75"/>
                  </a:lnTo>
                  <a:lnTo>
                    <a:pt x="264" y="0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8" name="Line 66"/>
            <p:cNvSpPr>
              <a:spLocks noChangeShapeType="1"/>
            </p:cNvSpPr>
            <p:nvPr/>
          </p:nvSpPr>
          <p:spPr bwMode="auto">
            <a:xfrm flipV="1">
              <a:off x="3084" y="991"/>
              <a:ext cx="1" cy="7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9" name="Line 68"/>
            <p:cNvSpPr>
              <a:spLocks noChangeShapeType="1"/>
            </p:cNvSpPr>
            <p:nvPr/>
          </p:nvSpPr>
          <p:spPr bwMode="auto">
            <a:xfrm flipH="1">
              <a:off x="3018" y="915"/>
              <a:ext cx="66" cy="3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70" name="Rectangle 70"/>
            <p:cNvSpPr>
              <a:spLocks noChangeArrowheads="1"/>
            </p:cNvSpPr>
            <p:nvPr/>
          </p:nvSpPr>
          <p:spPr bwMode="auto">
            <a:xfrm>
              <a:off x="2391" y="1343"/>
              <a:ext cx="207" cy="15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2800"/>
            </a:p>
          </p:txBody>
        </p:sp>
        <p:sp>
          <p:nvSpPr>
            <p:cNvPr id="71" name="Line 71"/>
            <p:cNvSpPr>
              <a:spLocks noChangeShapeType="1"/>
            </p:cNvSpPr>
            <p:nvPr/>
          </p:nvSpPr>
          <p:spPr bwMode="auto">
            <a:xfrm>
              <a:off x="2598" y="1343"/>
              <a:ext cx="1" cy="1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72" name="Line 72"/>
            <p:cNvSpPr>
              <a:spLocks noChangeShapeType="1"/>
            </p:cNvSpPr>
            <p:nvPr/>
          </p:nvSpPr>
          <p:spPr bwMode="auto">
            <a:xfrm flipH="1">
              <a:off x="2391" y="1358"/>
              <a:ext cx="207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73" name="Line 73"/>
            <p:cNvSpPr>
              <a:spLocks noChangeShapeType="1"/>
            </p:cNvSpPr>
            <p:nvPr/>
          </p:nvSpPr>
          <p:spPr bwMode="auto">
            <a:xfrm flipV="1">
              <a:off x="2391" y="1343"/>
              <a:ext cx="1" cy="1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74" name="Line 74"/>
            <p:cNvSpPr>
              <a:spLocks noChangeShapeType="1"/>
            </p:cNvSpPr>
            <p:nvPr/>
          </p:nvSpPr>
          <p:spPr bwMode="auto">
            <a:xfrm>
              <a:off x="2391" y="1343"/>
              <a:ext cx="207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75" name="Freeform 75"/>
            <p:cNvSpPr>
              <a:spLocks/>
            </p:cNvSpPr>
            <p:nvPr/>
          </p:nvSpPr>
          <p:spPr bwMode="auto">
            <a:xfrm>
              <a:off x="2253" y="1274"/>
              <a:ext cx="132" cy="151"/>
            </a:xfrm>
            <a:custGeom>
              <a:avLst/>
              <a:gdLst>
                <a:gd name="T0" fmla="*/ 16 w 265"/>
                <a:gd name="T1" fmla="*/ 0 h 301"/>
                <a:gd name="T2" fmla="*/ 16 w 265"/>
                <a:gd name="T3" fmla="*/ 10 h 301"/>
                <a:gd name="T4" fmla="*/ 16 w 265"/>
                <a:gd name="T5" fmla="*/ 19 h 301"/>
                <a:gd name="T6" fmla="*/ 8 w 265"/>
                <a:gd name="T7" fmla="*/ 15 h 301"/>
                <a:gd name="T8" fmla="*/ 0 w 265"/>
                <a:gd name="T9" fmla="*/ 10 h 301"/>
                <a:gd name="T10" fmla="*/ 8 w 265"/>
                <a:gd name="T11" fmla="*/ 5 h 301"/>
                <a:gd name="T12" fmla="*/ 16 w 265"/>
                <a:gd name="T13" fmla="*/ 0 h 30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65"/>
                <a:gd name="T22" fmla="*/ 0 h 301"/>
                <a:gd name="T23" fmla="*/ 265 w 265"/>
                <a:gd name="T24" fmla="*/ 301 h 30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65" h="301">
                  <a:moveTo>
                    <a:pt x="265" y="0"/>
                  </a:moveTo>
                  <a:lnTo>
                    <a:pt x="264" y="150"/>
                  </a:lnTo>
                  <a:lnTo>
                    <a:pt x="264" y="301"/>
                  </a:lnTo>
                  <a:lnTo>
                    <a:pt x="131" y="226"/>
                  </a:lnTo>
                  <a:lnTo>
                    <a:pt x="0" y="149"/>
                  </a:lnTo>
                  <a:lnTo>
                    <a:pt x="132" y="75"/>
                  </a:lnTo>
                  <a:lnTo>
                    <a:pt x="26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76" name="Line 76"/>
            <p:cNvSpPr>
              <a:spLocks noChangeShapeType="1"/>
            </p:cNvSpPr>
            <p:nvPr/>
          </p:nvSpPr>
          <p:spPr bwMode="auto">
            <a:xfrm>
              <a:off x="2253" y="1349"/>
              <a:ext cx="66" cy="3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77" name="Line 77"/>
            <p:cNvSpPr>
              <a:spLocks noChangeShapeType="1"/>
            </p:cNvSpPr>
            <p:nvPr/>
          </p:nvSpPr>
          <p:spPr bwMode="auto">
            <a:xfrm>
              <a:off x="2319" y="1387"/>
              <a:ext cx="66" cy="3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78" name="Line 78"/>
            <p:cNvSpPr>
              <a:spLocks noChangeShapeType="1"/>
            </p:cNvSpPr>
            <p:nvPr/>
          </p:nvSpPr>
          <p:spPr bwMode="auto">
            <a:xfrm flipV="1">
              <a:off x="2385" y="1349"/>
              <a:ext cx="1" cy="76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79" name="Line 79"/>
            <p:cNvSpPr>
              <a:spLocks noChangeShapeType="1"/>
            </p:cNvSpPr>
            <p:nvPr/>
          </p:nvSpPr>
          <p:spPr bwMode="auto">
            <a:xfrm flipV="1">
              <a:off x="2385" y="1274"/>
              <a:ext cx="1" cy="7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80" name="Line 80"/>
            <p:cNvSpPr>
              <a:spLocks noChangeShapeType="1"/>
            </p:cNvSpPr>
            <p:nvPr/>
          </p:nvSpPr>
          <p:spPr bwMode="auto">
            <a:xfrm flipH="1">
              <a:off x="2319" y="1274"/>
              <a:ext cx="66" cy="3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81" name="Line 81"/>
            <p:cNvSpPr>
              <a:spLocks noChangeShapeType="1"/>
            </p:cNvSpPr>
            <p:nvPr/>
          </p:nvSpPr>
          <p:spPr bwMode="auto">
            <a:xfrm flipH="1">
              <a:off x="2253" y="1312"/>
              <a:ext cx="66" cy="37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82" name="Freeform 82"/>
            <p:cNvSpPr>
              <a:spLocks/>
            </p:cNvSpPr>
            <p:nvPr/>
          </p:nvSpPr>
          <p:spPr bwMode="auto">
            <a:xfrm>
              <a:off x="2251" y="1165"/>
              <a:ext cx="75" cy="57"/>
            </a:xfrm>
            <a:custGeom>
              <a:avLst/>
              <a:gdLst>
                <a:gd name="T0" fmla="*/ 3 w 148"/>
                <a:gd name="T1" fmla="*/ 0 h 113"/>
                <a:gd name="T2" fmla="*/ 2 w 148"/>
                <a:gd name="T3" fmla="*/ 3 h 113"/>
                <a:gd name="T4" fmla="*/ 2 w 148"/>
                <a:gd name="T5" fmla="*/ 5 h 113"/>
                <a:gd name="T6" fmla="*/ 2 w 148"/>
                <a:gd name="T7" fmla="*/ 6 h 113"/>
                <a:gd name="T8" fmla="*/ 3 w 148"/>
                <a:gd name="T9" fmla="*/ 7 h 113"/>
                <a:gd name="T10" fmla="*/ 3 w 148"/>
                <a:gd name="T11" fmla="*/ 7 h 113"/>
                <a:gd name="T12" fmla="*/ 4 w 148"/>
                <a:gd name="T13" fmla="*/ 6 h 113"/>
                <a:gd name="T14" fmla="*/ 4 w 148"/>
                <a:gd name="T15" fmla="*/ 6 h 113"/>
                <a:gd name="T16" fmla="*/ 4 w 148"/>
                <a:gd name="T17" fmla="*/ 5 h 113"/>
                <a:gd name="T18" fmla="*/ 4 w 148"/>
                <a:gd name="T19" fmla="*/ 2 h 113"/>
                <a:gd name="T20" fmla="*/ 6 w 148"/>
                <a:gd name="T21" fmla="*/ 4 h 113"/>
                <a:gd name="T22" fmla="*/ 6 w 148"/>
                <a:gd name="T23" fmla="*/ 6 h 113"/>
                <a:gd name="T24" fmla="*/ 6 w 148"/>
                <a:gd name="T25" fmla="*/ 6 h 113"/>
                <a:gd name="T26" fmla="*/ 7 w 148"/>
                <a:gd name="T27" fmla="*/ 6 h 113"/>
                <a:gd name="T28" fmla="*/ 7 w 148"/>
                <a:gd name="T29" fmla="*/ 7 h 113"/>
                <a:gd name="T30" fmla="*/ 8 w 148"/>
                <a:gd name="T31" fmla="*/ 6 h 113"/>
                <a:gd name="T32" fmla="*/ 8 w 148"/>
                <a:gd name="T33" fmla="*/ 6 h 113"/>
                <a:gd name="T34" fmla="*/ 9 w 148"/>
                <a:gd name="T35" fmla="*/ 4 h 113"/>
                <a:gd name="T36" fmla="*/ 8 w 148"/>
                <a:gd name="T37" fmla="*/ 2 h 113"/>
                <a:gd name="T38" fmla="*/ 9 w 148"/>
                <a:gd name="T39" fmla="*/ 0 h 113"/>
                <a:gd name="T40" fmla="*/ 10 w 148"/>
                <a:gd name="T41" fmla="*/ 3 h 113"/>
                <a:gd name="T42" fmla="*/ 10 w 148"/>
                <a:gd name="T43" fmla="*/ 5 h 113"/>
                <a:gd name="T44" fmla="*/ 9 w 148"/>
                <a:gd name="T45" fmla="*/ 7 h 113"/>
                <a:gd name="T46" fmla="*/ 8 w 148"/>
                <a:gd name="T47" fmla="*/ 7 h 113"/>
                <a:gd name="T48" fmla="*/ 7 w 148"/>
                <a:gd name="T49" fmla="*/ 7 h 113"/>
                <a:gd name="T50" fmla="*/ 5 w 148"/>
                <a:gd name="T51" fmla="*/ 7 h 113"/>
                <a:gd name="T52" fmla="*/ 5 w 148"/>
                <a:gd name="T53" fmla="*/ 7 h 113"/>
                <a:gd name="T54" fmla="*/ 3 w 148"/>
                <a:gd name="T55" fmla="*/ 8 h 113"/>
                <a:gd name="T56" fmla="*/ 2 w 148"/>
                <a:gd name="T57" fmla="*/ 7 h 113"/>
                <a:gd name="T58" fmla="*/ 1 w 148"/>
                <a:gd name="T59" fmla="*/ 6 h 113"/>
                <a:gd name="T60" fmla="*/ 0 w 148"/>
                <a:gd name="T61" fmla="*/ 4 h 113"/>
                <a:gd name="T62" fmla="*/ 1 w 148"/>
                <a:gd name="T63" fmla="*/ 2 h 113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48"/>
                <a:gd name="T97" fmla="*/ 0 h 113"/>
                <a:gd name="T98" fmla="*/ 148 w 148"/>
                <a:gd name="T99" fmla="*/ 113 h 113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48" h="113">
                  <a:moveTo>
                    <a:pt x="17" y="0"/>
                  </a:moveTo>
                  <a:lnTo>
                    <a:pt x="34" y="0"/>
                  </a:lnTo>
                  <a:lnTo>
                    <a:pt x="26" y="22"/>
                  </a:lnTo>
                  <a:lnTo>
                    <a:pt x="20" y="41"/>
                  </a:lnTo>
                  <a:lnTo>
                    <a:pt x="19" y="58"/>
                  </a:lnTo>
                  <a:lnTo>
                    <a:pt x="20" y="74"/>
                  </a:lnTo>
                  <a:lnTo>
                    <a:pt x="26" y="87"/>
                  </a:lnTo>
                  <a:lnTo>
                    <a:pt x="29" y="92"/>
                  </a:lnTo>
                  <a:lnTo>
                    <a:pt x="33" y="96"/>
                  </a:lnTo>
                  <a:lnTo>
                    <a:pt x="37" y="97"/>
                  </a:lnTo>
                  <a:lnTo>
                    <a:pt x="43" y="98"/>
                  </a:lnTo>
                  <a:lnTo>
                    <a:pt x="47" y="98"/>
                  </a:lnTo>
                  <a:lnTo>
                    <a:pt x="51" y="96"/>
                  </a:lnTo>
                  <a:lnTo>
                    <a:pt x="55" y="93"/>
                  </a:lnTo>
                  <a:lnTo>
                    <a:pt x="59" y="90"/>
                  </a:lnTo>
                  <a:lnTo>
                    <a:pt x="61" y="85"/>
                  </a:lnTo>
                  <a:lnTo>
                    <a:pt x="63" y="81"/>
                  </a:lnTo>
                  <a:lnTo>
                    <a:pt x="64" y="72"/>
                  </a:lnTo>
                  <a:lnTo>
                    <a:pt x="64" y="60"/>
                  </a:lnTo>
                  <a:lnTo>
                    <a:pt x="64" y="28"/>
                  </a:lnTo>
                  <a:lnTo>
                    <a:pt x="83" y="28"/>
                  </a:lnTo>
                  <a:lnTo>
                    <a:pt x="83" y="60"/>
                  </a:lnTo>
                  <a:lnTo>
                    <a:pt x="84" y="72"/>
                  </a:lnTo>
                  <a:lnTo>
                    <a:pt x="85" y="81"/>
                  </a:lnTo>
                  <a:lnTo>
                    <a:pt x="87" y="85"/>
                  </a:lnTo>
                  <a:lnTo>
                    <a:pt x="89" y="90"/>
                  </a:lnTo>
                  <a:lnTo>
                    <a:pt x="93" y="93"/>
                  </a:lnTo>
                  <a:lnTo>
                    <a:pt x="97" y="96"/>
                  </a:lnTo>
                  <a:lnTo>
                    <a:pt x="101" y="98"/>
                  </a:lnTo>
                  <a:lnTo>
                    <a:pt x="105" y="98"/>
                  </a:lnTo>
                  <a:lnTo>
                    <a:pt x="111" y="97"/>
                  </a:lnTo>
                  <a:lnTo>
                    <a:pt x="115" y="96"/>
                  </a:lnTo>
                  <a:lnTo>
                    <a:pt x="118" y="92"/>
                  </a:lnTo>
                  <a:lnTo>
                    <a:pt x="122" y="87"/>
                  </a:lnTo>
                  <a:lnTo>
                    <a:pt x="127" y="74"/>
                  </a:lnTo>
                  <a:lnTo>
                    <a:pt x="129" y="58"/>
                  </a:lnTo>
                  <a:lnTo>
                    <a:pt x="127" y="41"/>
                  </a:lnTo>
                  <a:lnTo>
                    <a:pt x="122" y="22"/>
                  </a:lnTo>
                  <a:lnTo>
                    <a:pt x="114" y="0"/>
                  </a:lnTo>
                  <a:lnTo>
                    <a:pt x="131" y="0"/>
                  </a:lnTo>
                  <a:lnTo>
                    <a:pt x="141" y="20"/>
                  </a:lnTo>
                  <a:lnTo>
                    <a:pt x="146" y="38"/>
                  </a:lnTo>
                  <a:lnTo>
                    <a:pt x="148" y="57"/>
                  </a:lnTo>
                  <a:lnTo>
                    <a:pt x="146" y="73"/>
                  </a:lnTo>
                  <a:lnTo>
                    <a:pt x="143" y="87"/>
                  </a:lnTo>
                  <a:lnTo>
                    <a:pt x="136" y="98"/>
                  </a:lnTo>
                  <a:lnTo>
                    <a:pt x="128" y="107"/>
                  </a:lnTo>
                  <a:lnTo>
                    <a:pt x="118" y="111"/>
                  </a:lnTo>
                  <a:lnTo>
                    <a:pt x="107" y="113"/>
                  </a:lnTo>
                  <a:lnTo>
                    <a:pt x="97" y="111"/>
                  </a:lnTo>
                  <a:lnTo>
                    <a:pt x="87" y="107"/>
                  </a:lnTo>
                  <a:lnTo>
                    <a:pt x="79" y="99"/>
                  </a:lnTo>
                  <a:lnTo>
                    <a:pt x="74" y="88"/>
                  </a:lnTo>
                  <a:lnTo>
                    <a:pt x="65" y="101"/>
                  </a:lnTo>
                  <a:lnTo>
                    <a:pt x="55" y="110"/>
                  </a:lnTo>
                  <a:lnTo>
                    <a:pt x="41" y="113"/>
                  </a:lnTo>
                  <a:lnTo>
                    <a:pt x="29" y="111"/>
                  </a:lnTo>
                  <a:lnTo>
                    <a:pt x="19" y="106"/>
                  </a:lnTo>
                  <a:lnTo>
                    <a:pt x="11" y="98"/>
                  </a:lnTo>
                  <a:lnTo>
                    <a:pt x="5" y="86"/>
                  </a:lnTo>
                  <a:lnTo>
                    <a:pt x="1" y="73"/>
                  </a:lnTo>
                  <a:lnTo>
                    <a:pt x="0" y="57"/>
                  </a:lnTo>
                  <a:lnTo>
                    <a:pt x="2" y="38"/>
                  </a:lnTo>
                  <a:lnTo>
                    <a:pt x="7" y="2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83" name="Freeform 83"/>
            <p:cNvSpPr>
              <a:spLocks/>
            </p:cNvSpPr>
            <p:nvPr/>
          </p:nvSpPr>
          <p:spPr bwMode="auto">
            <a:xfrm>
              <a:off x="2335" y="1196"/>
              <a:ext cx="12" cy="35"/>
            </a:xfrm>
            <a:custGeom>
              <a:avLst/>
              <a:gdLst>
                <a:gd name="T0" fmla="*/ 1 w 22"/>
                <a:gd name="T1" fmla="*/ 0 h 69"/>
                <a:gd name="T2" fmla="*/ 2 w 22"/>
                <a:gd name="T3" fmla="*/ 0 h 69"/>
                <a:gd name="T4" fmla="*/ 2 w 22"/>
                <a:gd name="T5" fmla="*/ 5 h 69"/>
                <a:gd name="T6" fmla="*/ 1 w 22"/>
                <a:gd name="T7" fmla="*/ 5 h 69"/>
                <a:gd name="T8" fmla="*/ 1 w 22"/>
                <a:gd name="T9" fmla="*/ 1 h 69"/>
                <a:gd name="T10" fmla="*/ 1 w 22"/>
                <a:gd name="T11" fmla="*/ 1 h 69"/>
                <a:gd name="T12" fmla="*/ 1 w 22"/>
                <a:gd name="T13" fmla="*/ 1 h 69"/>
                <a:gd name="T14" fmla="*/ 0 w 22"/>
                <a:gd name="T15" fmla="*/ 1 h 69"/>
                <a:gd name="T16" fmla="*/ 1 w 22"/>
                <a:gd name="T17" fmla="*/ 0 h 6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2"/>
                <a:gd name="T28" fmla="*/ 0 h 69"/>
                <a:gd name="T29" fmla="*/ 22 w 22"/>
                <a:gd name="T30" fmla="*/ 69 h 6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2" h="69">
                  <a:moveTo>
                    <a:pt x="15" y="0"/>
                  </a:moveTo>
                  <a:lnTo>
                    <a:pt x="22" y="0"/>
                  </a:lnTo>
                  <a:lnTo>
                    <a:pt x="22" y="69"/>
                  </a:lnTo>
                  <a:lnTo>
                    <a:pt x="14" y="69"/>
                  </a:lnTo>
                  <a:lnTo>
                    <a:pt x="14" y="8"/>
                  </a:lnTo>
                  <a:lnTo>
                    <a:pt x="2" y="15"/>
                  </a:lnTo>
                  <a:lnTo>
                    <a:pt x="0" y="8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84" name="Freeform 84"/>
            <p:cNvSpPr>
              <a:spLocks/>
            </p:cNvSpPr>
            <p:nvPr/>
          </p:nvSpPr>
          <p:spPr bwMode="auto">
            <a:xfrm>
              <a:off x="2359" y="1207"/>
              <a:ext cx="17" cy="26"/>
            </a:xfrm>
            <a:custGeom>
              <a:avLst/>
              <a:gdLst>
                <a:gd name="T0" fmla="*/ 3 w 33"/>
                <a:gd name="T1" fmla="*/ 0 h 53"/>
                <a:gd name="T2" fmla="*/ 2 w 33"/>
                <a:gd name="T3" fmla="*/ 0 h 53"/>
                <a:gd name="T4" fmla="*/ 2 w 33"/>
                <a:gd name="T5" fmla="*/ 1 h 53"/>
                <a:gd name="T6" fmla="*/ 2 w 33"/>
                <a:gd name="T7" fmla="*/ 2 h 53"/>
                <a:gd name="T8" fmla="*/ 1 w 33"/>
                <a:gd name="T9" fmla="*/ 3 h 53"/>
                <a:gd name="T10" fmla="*/ 0 w 33"/>
                <a:gd name="T11" fmla="*/ 3 h 53"/>
                <a:gd name="T12" fmla="*/ 1 w 33"/>
                <a:gd name="T13" fmla="*/ 2 h 53"/>
                <a:gd name="T14" fmla="*/ 1 w 33"/>
                <a:gd name="T15" fmla="*/ 1 h 53"/>
                <a:gd name="T16" fmla="*/ 1 w 33"/>
                <a:gd name="T17" fmla="*/ 0 h 53"/>
                <a:gd name="T18" fmla="*/ 3 w 33"/>
                <a:gd name="T19" fmla="*/ 0 h 5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3"/>
                <a:gd name="T31" fmla="*/ 0 h 53"/>
                <a:gd name="T32" fmla="*/ 33 w 33"/>
                <a:gd name="T33" fmla="*/ 53 h 5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3" h="53">
                  <a:moveTo>
                    <a:pt x="33" y="0"/>
                  </a:moveTo>
                  <a:lnTo>
                    <a:pt x="29" y="14"/>
                  </a:lnTo>
                  <a:lnTo>
                    <a:pt x="24" y="28"/>
                  </a:lnTo>
                  <a:lnTo>
                    <a:pt x="17" y="42"/>
                  </a:lnTo>
                  <a:lnTo>
                    <a:pt x="13" y="52"/>
                  </a:lnTo>
                  <a:lnTo>
                    <a:pt x="0" y="53"/>
                  </a:lnTo>
                  <a:lnTo>
                    <a:pt x="4" y="38"/>
                  </a:lnTo>
                  <a:lnTo>
                    <a:pt x="9" y="20"/>
                  </a:lnTo>
                  <a:lnTo>
                    <a:pt x="12" y="2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85" name="Freeform 85"/>
            <p:cNvSpPr>
              <a:spLocks noEditPoints="1"/>
            </p:cNvSpPr>
            <p:nvPr/>
          </p:nvSpPr>
          <p:spPr bwMode="auto">
            <a:xfrm>
              <a:off x="2410" y="1148"/>
              <a:ext cx="46" cy="72"/>
            </a:xfrm>
            <a:custGeom>
              <a:avLst/>
              <a:gdLst>
                <a:gd name="T0" fmla="*/ 2 w 94"/>
                <a:gd name="T1" fmla="*/ 1 h 143"/>
                <a:gd name="T2" fmla="*/ 1 w 94"/>
                <a:gd name="T3" fmla="*/ 1 h 143"/>
                <a:gd name="T4" fmla="*/ 1 w 94"/>
                <a:gd name="T5" fmla="*/ 1 h 143"/>
                <a:gd name="T6" fmla="*/ 1 w 94"/>
                <a:gd name="T7" fmla="*/ 5 h 143"/>
                <a:gd name="T8" fmla="*/ 2 w 94"/>
                <a:gd name="T9" fmla="*/ 5 h 143"/>
                <a:gd name="T10" fmla="*/ 3 w 94"/>
                <a:gd name="T11" fmla="*/ 5 h 143"/>
                <a:gd name="T12" fmla="*/ 3 w 94"/>
                <a:gd name="T13" fmla="*/ 4 h 143"/>
                <a:gd name="T14" fmla="*/ 4 w 94"/>
                <a:gd name="T15" fmla="*/ 4 h 143"/>
                <a:gd name="T16" fmla="*/ 4 w 94"/>
                <a:gd name="T17" fmla="*/ 3 h 143"/>
                <a:gd name="T18" fmla="*/ 4 w 94"/>
                <a:gd name="T19" fmla="*/ 2 h 143"/>
                <a:gd name="T20" fmla="*/ 3 w 94"/>
                <a:gd name="T21" fmla="*/ 2 h 143"/>
                <a:gd name="T22" fmla="*/ 3 w 94"/>
                <a:gd name="T23" fmla="*/ 2 h 143"/>
                <a:gd name="T24" fmla="*/ 2 w 94"/>
                <a:gd name="T25" fmla="*/ 1 h 143"/>
                <a:gd name="T26" fmla="*/ 2 w 94"/>
                <a:gd name="T27" fmla="*/ 1 h 143"/>
                <a:gd name="T28" fmla="*/ 2 w 94"/>
                <a:gd name="T29" fmla="*/ 0 h 143"/>
                <a:gd name="T30" fmla="*/ 3 w 94"/>
                <a:gd name="T31" fmla="*/ 1 h 143"/>
                <a:gd name="T32" fmla="*/ 4 w 94"/>
                <a:gd name="T33" fmla="*/ 1 h 143"/>
                <a:gd name="T34" fmla="*/ 4 w 94"/>
                <a:gd name="T35" fmla="*/ 1 h 143"/>
                <a:gd name="T36" fmla="*/ 5 w 94"/>
                <a:gd name="T37" fmla="*/ 2 h 143"/>
                <a:gd name="T38" fmla="*/ 5 w 94"/>
                <a:gd name="T39" fmla="*/ 2 h 143"/>
                <a:gd name="T40" fmla="*/ 5 w 94"/>
                <a:gd name="T41" fmla="*/ 3 h 143"/>
                <a:gd name="T42" fmla="*/ 5 w 94"/>
                <a:gd name="T43" fmla="*/ 4 h 143"/>
                <a:gd name="T44" fmla="*/ 5 w 94"/>
                <a:gd name="T45" fmla="*/ 4 h 143"/>
                <a:gd name="T46" fmla="*/ 4 w 94"/>
                <a:gd name="T47" fmla="*/ 5 h 143"/>
                <a:gd name="T48" fmla="*/ 3 w 94"/>
                <a:gd name="T49" fmla="*/ 5 h 143"/>
                <a:gd name="T50" fmla="*/ 3 w 94"/>
                <a:gd name="T51" fmla="*/ 5 h 143"/>
                <a:gd name="T52" fmla="*/ 4 w 94"/>
                <a:gd name="T53" fmla="*/ 6 h 143"/>
                <a:gd name="T54" fmla="*/ 4 w 94"/>
                <a:gd name="T55" fmla="*/ 6 h 143"/>
                <a:gd name="T56" fmla="*/ 5 w 94"/>
                <a:gd name="T57" fmla="*/ 7 h 143"/>
                <a:gd name="T58" fmla="*/ 5 w 94"/>
                <a:gd name="T59" fmla="*/ 8 h 143"/>
                <a:gd name="T60" fmla="*/ 5 w 94"/>
                <a:gd name="T61" fmla="*/ 9 h 143"/>
                <a:gd name="T62" fmla="*/ 5 w 94"/>
                <a:gd name="T63" fmla="*/ 9 h 143"/>
                <a:gd name="T64" fmla="*/ 4 w 94"/>
                <a:gd name="T65" fmla="*/ 9 h 143"/>
                <a:gd name="T66" fmla="*/ 4 w 94"/>
                <a:gd name="T67" fmla="*/ 9 h 143"/>
                <a:gd name="T68" fmla="*/ 4 w 94"/>
                <a:gd name="T69" fmla="*/ 8 h 143"/>
                <a:gd name="T70" fmla="*/ 4 w 94"/>
                <a:gd name="T71" fmla="*/ 7 h 143"/>
                <a:gd name="T72" fmla="*/ 3 w 94"/>
                <a:gd name="T73" fmla="*/ 7 h 143"/>
                <a:gd name="T74" fmla="*/ 3 w 94"/>
                <a:gd name="T75" fmla="*/ 6 h 143"/>
                <a:gd name="T76" fmla="*/ 2 w 94"/>
                <a:gd name="T77" fmla="*/ 6 h 143"/>
                <a:gd name="T78" fmla="*/ 2 w 94"/>
                <a:gd name="T79" fmla="*/ 6 h 143"/>
                <a:gd name="T80" fmla="*/ 1 w 94"/>
                <a:gd name="T81" fmla="*/ 6 h 143"/>
                <a:gd name="T82" fmla="*/ 1 w 94"/>
                <a:gd name="T83" fmla="*/ 9 h 143"/>
                <a:gd name="T84" fmla="*/ 0 w 94"/>
                <a:gd name="T85" fmla="*/ 9 h 143"/>
                <a:gd name="T86" fmla="*/ 0 w 94"/>
                <a:gd name="T87" fmla="*/ 1 h 143"/>
                <a:gd name="T88" fmla="*/ 1 w 94"/>
                <a:gd name="T89" fmla="*/ 0 h 143"/>
                <a:gd name="T90" fmla="*/ 2 w 94"/>
                <a:gd name="T91" fmla="*/ 0 h 14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94"/>
                <a:gd name="T139" fmla="*/ 0 h 143"/>
                <a:gd name="T140" fmla="*/ 94 w 94"/>
                <a:gd name="T141" fmla="*/ 143 h 143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94" h="143">
                  <a:moveTo>
                    <a:pt x="37" y="14"/>
                  </a:moveTo>
                  <a:lnTo>
                    <a:pt x="26" y="14"/>
                  </a:lnTo>
                  <a:lnTo>
                    <a:pt x="19" y="15"/>
                  </a:lnTo>
                  <a:lnTo>
                    <a:pt x="19" y="68"/>
                  </a:lnTo>
                  <a:lnTo>
                    <a:pt x="38" y="68"/>
                  </a:lnTo>
                  <a:lnTo>
                    <a:pt x="51" y="65"/>
                  </a:lnTo>
                  <a:lnTo>
                    <a:pt x="62" y="60"/>
                  </a:lnTo>
                  <a:lnTo>
                    <a:pt x="68" y="51"/>
                  </a:lnTo>
                  <a:lnTo>
                    <a:pt x="70" y="41"/>
                  </a:lnTo>
                  <a:lnTo>
                    <a:pt x="68" y="31"/>
                  </a:lnTo>
                  <a:lnTo>
                    <a:pt x="64" y="24"/>
                  </a:lnTo>
                  <a:lnTo>
                    <a:pt x="57" y="18"/>
                  </a:lnTo>
                  <a:lnTo>
                    <a:pt x="48" y="15"/>
                  </a:lnTo>
                  <a:lnTo>
                    <a:pt x="37" y="14"/>
                  </a:lnTo>
                  <a:close/>
                  <a:moveTo>
                    <a:pt x="36" y="0"/>
                  </a:moveTo>
                  <a:lnTo>
                    <a:pt x="53" y="1"/>
                  </a:lnTo>
                  <a:lnTo>
                    <a:pt x="67" y="4"/>
                  </a:lnTo>
                  <a:lnTo>
                    <a:pt x="77" y="11"/>
                  </a:lnTo>
                  <a:lnTo>
                    <a:pt x="83" y="18"/>
                  </a:lnTo>
                  <a:lnTo>
                    <a:pt x="87" y="28"/>
                  </a:lnTo>
                  <a:lnTo>
                    <a:pt x="88" y="39"/>
                  </a:lnTo>
                  <a:lnTo>
                    <a:pt x="86" y="51"/>
                  </a:lnTo>
                  <a:lnTo>
                    <a:pt x="81" y="61"/>
                  </a:lnTo>
                  <a:lnTo>
                    <a:pt x="72" y="70"/>
                  </a:lnTo>
                  <a:lnTo>
                    <a:pt x="62" y="75"/>
                  </a:lnTo>
                  <a:lnTo>
                    <a:pt x="71" y="82"/>
                  </a:lnTo>
                  <a:lnTo>
                    <a:pt x="78" y="91"/>
                  </a:lnTo>
                  <a:lnTo>
                    <a:pt x="82" y="104"/>
                  </a:lnTo>
                  <a:lnTo>
                    <a:pt x="86" y="123"/>
                  </a:lnTo>
                  <a:lnTo>
                    <a:pt x="91" y="135"/>
                  </a:lnTo>
                  <a:lnTo>
                    <a:pt x="94" y="143"/>
                  </a:lnTo>
                  <a:lnTo>
                    <a:pt x="74" y="143"/>
                  </a:lnTo>
                  <a:lnTo>
                    <a:pt x="71" y="137"/>
                  </a:lnTo>
                  <a:lnTo>
                    <a:pt x="68" y="125"/>
                  </a:lnTo>
                  <a:lnTo>
                    <a:pt x="65" y="110"/>
                  </a:lnTo>
                  <a:lnTo>
                    <a:pt x="60" y="97"/>
                  </a:lnTo>
                  <a:lnTo>
                    <a:pt x="55" y="88"/>
                  </a:lnTo>
                  <a:lnTo>
                    <a:pt x="48" y="84"/>
                  </a:lnTo>
                  <a:lnTo>
                    <a:pt x="36" y="82"/>
                  </a:lnTo>
                  <a:lnTo>
                    <a:pt x="19" y="82"/>
                  </a:lnTo>
                  <a:lnTo>
                    <a:pt x="19" y="143"/>
                  </a:lnTo>
                  <a:lnTo>
                    <a:pt x="0" y="143"/>
                  </a:lnTo>
                  <a:lnTo>
                    <a:pt x="0" y="2"/>
                  </a:lnTo>
                  <a:lnTo>
                    <a:pt x="16" y="0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86" name="Freeform 86"/>
            <p:cNvSpPr>
              <a:spLocks/>
            </p:cNvSpPr>
            <p:nvPr/>
          </p:nvSpPr>
          <p:spPr bwMode="auto">
            <a:xfrm>
              <a:off x="2461" y="1196"/>
              <a:ext cx="22" cy="35"/>
            </a:xfrm>
            <a:custGeom>
              <a:avLst/>
              <a:gdLst>
                <a:gd name="T0" fmla="*/ 2 w 43"/>
                <a:gd name="T1" fmla="*/ 0 h 70"/>
                <a:gd name="T2" fmla="*/ 2 w 43"/>
                <a:gd name="T3" fmla="*/ 1 h 70"/>
                <a:gd name="T4" fmla="*/ 3 w 43"/>
                <a:gd name="T5" fmla="*/ 1 h 70"/>
                <a:gd name="T6" fmla="*/ 3 w 43"/>
                <a:gd name="T7" fmla="*/ 1 h 70"/>
                <a:gd name="T8" fmla="*/ 3 w 43"/>
                <a:gd name="T9" fmla="*/ 1 h 70"/>
                <a:gd name="T10" fmla="*/ 3 w 43"/>
                <a:gd name="T11" fmla="*/ 2 h 70"/>
                <a:gd name="T12" fmla="*/ 2 w 43"/>
                <a:gd name="T13" fmla="*/ 2 h 70"/>
                <a:gd name="T14" fmla="*/ 2 w 43"/>
                <a:gd name="T15" fmla="*/ 3 h 70"/>
                <a:gd name="T16" fmla="*/ 1 w 43"/>
                <a:gd name="T17" fmla="*/ 3 h 70"/>
                <a:gd name="T18" fmla="*/ 1 w 43"/>
                <a:gd name="T19" fmla="*/ 3 h 70"/>
                <a:gd name="T20" fmla="*/ 3 w 43"/>
                <a:gd name="T21" fmla="*/ 3 h 70"/>
                <a:gd name="T22" fmla="*/ 3 w 43"/>
                <a:gd name="T23" fmla="*/ 4 h 70"/>
                <a:gd name="T24" fmla="*/ 0 w 43"/>
                <a:gd name="T25" fmla="*/ 4 h 70"/>
                <a:gd name="T26" fmla="*/ 0 w 43"/>
                <a:gd name="T27" fmla="*/ 4 h 70"/>
                <a:gd name="T28" fmla="*/ 1 w 43"/>
                <a:gd name="T29" fmla="*/ 3 h 70"/>
                <a:gd name="T30" fmla="*/ 2 w 43"/>
                <a:gd name="T31" fmla="*/ 2 h 70"/>
                <a:gd name="T32" fmla="*/ 2 w 43"/>
                <a:gd name="T33" fmla="*/ 2 h 70"/>
                <a:gd name="T34" fmla="*/ 2 w 43"/>
                <a:gd name="T35" fmla="*/ 1 h 70"/>
                <a:gd name="T36" fmla="*/ 2 w 43"/>
                <a:gd name="T37" fmla="*/ 1 h 70"/>
                <a:gd name="T38" fmla="*/ 2 w 43"/>
                <a:gd name="T39" fmla="*/ 1 h 70"/>
                <a:gd name="T40" fmla="*/ 2 w 43"/>
                <a:gd name="T41" fmla="*/ 1 h 70"/>
                <a:gd name="T42" fmla="*/ 2 w 43"/>
                <a:gd name="T43" fmla="*/ 1 h 70"/>
                <a:gd name="T44" fmla="*/ 2 w 43"/>
                <a:gd name="T45" fmla="*/ 1 h 70"/>
                <a:gd name="T46" fmla="*/ 2 w 43"/>
                <a:gd name="T47" fmla="*/ 1 h 70"/>
                <a:gd name="T48" fmla="*/ 2 w 43"/>
                <a:gd name="T49" fmla="*/ 1 h 70"/>
                <a:gd name="T50" fmla="*/ 2 w 43"/>
                <a:gd name="T51" fmla="*/ 1 h 70"/>
                <a:gd name="T52" fmla="*/ 1 w 43"/>
                <a:gd name="T53" fmla="*/ 1 h 70"/>
                <a:gd name="T54" fmla="*/ 1 w 43"/>
                <a:gd name="T55" fmla="*/ 1 h 70"/>
                <a:gd name="T56" fmla="*/ 1 w 43"/>
                <a:gd name="T57" fmla="*/ 1 h 70"/>
                <a:gd name="T58" fmla="*/ 1 w 43"/>
                <a:gd name="T59" fmla="*/ 1 h 70"/>
                <a:gd name="T60" fmla="*/ 1 w 43"/>
                <a:gd name="T61" fmla="*/ 1 h 70"/>
                <a:gd name="T62" fmla="*/ 1 w 43"/>
                <a:gd name="T63" fmla="*/ 1 h 70"/>
                <a:gd name="T64" fmla="*/ 2 w 43"/>
                <a:gd name="T65" fmla="*/ 0 h 7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3"/>
                <a:gd name="T100" fmla="*/ 0 h 70"/>
                <a:gd name="T101" fmla="*/ 43 w 43"/>
                <a:gd name="T102" fmla="*/ 70 h 7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3" h="70">
                  <a:moveTo>
                    <a:pt x="20" y="0"/>
                  </a:moveTo>
                  <a:lnTo>
                    <a:pt x="30" y="2"/>
                  </a:lnTo>
                  <a:lnTo>
                    <a:pt x="36" y="6"/>
                  </a:lnTo>
                  <a:lnTo>
                    <a:pt x="40" y="12"/>
                  </a:lnTo>
                  <a:lnTo>
                    <a:pt x="42" y="20"/>
                  </a:lnTo>
                  <a:lnTo>
                    <a:pt x="38" y="32"/>
                  </a:lnTo>
                  <a:lnTo>
                    <a:pt x="31" y="44"/>
                  </a:lnTo>
                  <a:lnTo>
                    <a:pt x="18" y="57"/>
                  </a:lnTo>
                  <a:lnTo>
                    <a:pt x="12" y="62"/>
                  </a:lnTo>
                  <a:lnTo>
                    <a:pt x="43" y="62"/>
                  </a:lnTo>
                  <a:lnTo>
                    <a:pt x="43" y="70"/>
                  </a:lnTo>
                  <a:lnTo>
                    <a:pt x="0" y="70"/>
                  </a:lnTo>
                  <a:lnTo>
                    <a:pt x="0" y="64"/>
                  </a:lnTo>
                  <a:lnTo>
                    <a:pt x="6" y="57"/>
                  </a:lnTo>
                  <a:lnTo>
                    <a:pt x="18" y="46"/>
                  </a:lnTo>
                  <a:lnTo>
                    <a:pt x="25" y="36"/>
                  </a:lnTo>
                  <a:lnTo>
                    <a:pt x="31" y="29"/>
                  </a:lnTo>
                  <a:lnTo>
                    <a:pt x="32" y="21"/>
                  </a:lnTo>
                  <a:lnTo>
                    <a:pt x="32" y="18"/>
                  </a:lnTo>
                  <a:lnTo>
                    <a:pt x="31" y="15"/>
                  </a:lnTo>
                  <a:lnTo>
                    <a:pt x="30" y="12"/>
                  </a:lnTo>
                  <a:lnTo>
                    <a:pt x="29" y="10"/>
                  </a:lnTo>
                  <a:lnTo>
                    <a:pt x="25" y="9"/>
                  </a:lnTo>
                  <a:lnTo>
                    <a:pt x="22" y="8"/>
                  </a:lnTo>
                  <a:lnTo>
                    <a:pt x="19" y="7"/>
                  </a:lnTo>
                  <a:lnTo>
                    <a:pt x="14" y="8"/>
                  </a:lnTo>
                  <a:lnTo>
                    <a:pt x="10" y="9"/>
                  </a:lnTo>
                  <a:lnTo>
                    <a:pt x="7" y="11"/>
                  </a:lnTo>
                  <a:lnTo>
                    <a:pt x="4" y="14"/>
                  </a:lnTo>
                  <a:lnTo>
                    <a:pt x="1" y="7"/>
                  </a:lnTo>
                  <a:lnTo>
                    <a:pt x="9" y="2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87" name="Freeform 87"/>
            <p:cNvSpPr>
              <a:spLocks noEditPoints="1"/>
            </p:cNvSpPr>
            <p:nvPr/>
          </p:nvSpPr>
          <p:spPr bwMode="auto">
            <a:xfrm>
              <a:off x="2488" y="1205"/>
              <a:ext cx="20" cy="26"/>
            </a:xfrm>
            <a:custGeom>
              <a:avLst/>
              <a:gdLst>
                <a:gd name="T0" fmla="*/ 2 w 41"/>
                <a:gd name="T1" fmla="*/ 1 h 53"/>
                <a:gd name="T2" fmla="*/ 1 w 41"/>
                <a:gd name="T3" fmla="*/ 1 h 53"/>
                <a:gd name="T4" fmla="*/ 1 w 41"/>
                <a:gd name="T5" fmla="*/ 1 h 53"/>
                <a:gd name="T6" fmla="*/ 0 w 41"/>
                <a:gd name="T7" fmla="*/ 1 h 53"/>
                <a:gd name="T8" fmla="*/ 0 w 41"/>
                <a:gd name="T9" fmla="*/ 2 h 53"/>
                <a:gd name="T10" fmla="*/ 0 w 41"/>
                <a:gd name="T11" fmla="*/ 2 h 53"/>
                <a:gd name="T12" fmla="*/ 0 w 41"/>
                <a:gd name="T13" fmla="*/ 2 h 53"/>
                <a:gd name="T14" fmla="*/ 0 w 41"/>
                <a:gd name="T15" fmla="*/ 2 h 53"/>
                <a:gd name="T16" fmla="*/ 0 w 41"/>
                <a:gd name="T17" fmla="*/ 2 h 53"/>
                <a:gd name="T18" fmla="*/ 1 w 41"/>
                <a:gd name="T19" fmla="*/ 2 h 53"/>
                <a:gd name="T20" fmla="*/ 1 w 41"/>
                <a:gd name="T21" fmla="*/ 2 h 53"/>
                <a:gd name="T22" fmla="*/ 1 w 41"/>
                <a:gd name="T23" fmla="*/ 2 h 53"/>
                <a:gd name="T24" fmla="*/ 1 w 41"/>
                <a:gd name="T25" fmla="*/ 2 h 53"/>
                <a:gd name="T26" fmla="*/ 1 w 41"/>
                <a:gd name="T27" fmla="*/ 2 h 53"/>
                <a:gd name="T28" fmla="*/ 2 w 41"/>
                <a:gd name="T29" fmla="*/ 2 h 53"/>
                <a:gd name="T30" fmla="*/ 2 w 41"/>
                <a:gd name="T31" fmla="*/ 2 h 53"/>
                <a:gd name="T32" fmla="*/ 2 w 41"/>
                <a:gd name="T33" fmla="*/ 1 h 53"/>
                <a:gd name="T34" fmla="*/ 1 w 41"/>
                <a:gd name="T35" fmla="*/ 0 h 53"/>
                <a:gd name="T36" fmla="*/ 1 w 41"/>
                <a:gd name="T37" fmla="*/ 0 h 53"/>
                <a:gd name="T38" fmla="*/ 2 w 41"/>
                <a:gd name="T39" fmla="*/ 0 h 53"/>
                <a:gd name="T40" fmla="*/ 2 w 41"/>
                <a:gd name="T41" fmla="*/ 0 h 53"/>
                <a:gd name="T42" fmla="*/ 2 w 41"/>
                <a:gd name="T43" fmla="*/ 1 h 53"/>
                <a:gd name="T44" fmla="*/ 2 w 41"/>
                <a:gd name="T45" fmla="*/ 2 h 53"/>
                <a:gd name="T46" fmla="*/ 2 w 41"/>
                <a:gd name="T47" fmla="*/ 2 h 53"/>
                <a:gd name="T48" fmla="*/ 2 w 41"/>
                <a:gd name="T49" fmla="*/ 3 h 53"/>
                <a:gd name="T50" fmla="*/ 2 w 41"/>
                <a:gd name="T51" fmla="*/ 3 h 53"/>
                <a:gd name="T52" fmla="*/ 2 w 41"/>
                <a:gd name="T53" fmla="*/ 2 h 53"/>
                <a:gd name="T54" fmla="*/ 2 w 41"/>
                <a:gd name="T55" fmla="*/ 2 h 53"/>
                <a:gd name="T56" fmla="*/ 1 w 41"/>
                <a:gd name="T57" fmla="*/ 3 h 53"/>
                <a:gd name="T58" fmla="*/ 1 w 41"/>
                <a:gd name="T59" fmla="*/ 3 h 53"/>
                <a:gd name="T60" fmla="*/ 1 w 41"/>
                <a:gd name="T61" fmla="*/ 3 h 53"/>
                <a:gd name="T62" fmla="*/ 1 w 41"/>
                <a:gd name="T63" fmla="*/ 3 h 53"/>
                <a:gd name="T64" fmla="*/ 0 w 41"/>
                <a:gd name="T65" fmla="*/ 3 h 53"/>
                <a:gd name="T66" fmla="*/ 0 w 41"/>
                <a:gd name="T67" fmla="*/ 3 h 53"/>
                <a:gd name="T68" fmla="*/ 0 w 41"/>
                <a:gd name="T69" fmla="*/ 3 h 53"/>
                <a:gd name="T70" fmla="*/ 0 w 41"/>
                <a:gd name="T71" fmla="*/ 2 h 53"/>
                <a:gd name="T72" fmla="*/ 0 w 41"/>
                <a:gd name="T73" fmla="*/ 2 h 53"/>
                <a:gd name="T74" fmla="*/ 0 w 41"/>
                <a:gd name="T75" fmla="*/ 2 h 53"/>
                <a:gd name="T76" fmla="*/ 0 w 41"/>
                <a:gd name="T77" fmla="*/ 1 h 53"/>
                <a:gd name="T78" fmla="*/ 0 w 41"/>
                <a:gd name="T79" fmla="*/ 1 h 53"/>
                <a:gd name="T80" fmla="*/ 1 w 41"/>
                <a:gd name="T81" fmla="*/ 1 h 53"/>
                <a:gd name="T82" fmla="*/ 2 w 41"/>
                <a:gd name="T83" fmla="*/ 1 h 53"/>
                <a:gd name="T84" fmla="*/ 2 w 41"/>
                <a:gd name="T85" fmla="*/ 1 h 53"/>
                <a:gd name="T86" fmla="*/ 2 w 41"/>
                <a:gd name="T87" fmla="*/ 1 h 53"/>
                <a:gd name="T88" fmla="*/ 1 w 41"/>
                <a:gd name="T89" fmla="*/ 0 h 53"/>
                <a:gd name="T90" fmla="*/ 1 w 41"/>
                <a:gd name="T91" fmla="*/ 0 h 53"/>
                <a:gd name="T92" fmla="*/ 1 w 41"/>
                <a:gd name="T93" fmla="*/ 0 h 53"/>
                <a:gd name="T94" fmla="*/ 1 w 41"/>
                <a:gd name="T95" fmla="*/ 0 h 53"/>
                <a:gd name="T96" fmla="*/ 1 w 41"/>
                <a:gd name="T97" fmla="*/ 0 h 53"/>
                <a:gd name="T98" fmla="*/ 1 w 41"/>
                <a:gd name="T99" fmla="*/ 0 h 53"/>
                <a:gd name="T100" fmla="*/ 0 w 41"/>
                <a:gd name="T101" fmla="*/ 0 h 53"/>
                <a:gd name="T102" fmla="*/ 0 w 41"/>
                <a:gd name="T103" fmla="*/ 0 h 53"/>
                <a:gd name="T104" fmla="*/ 0 w 41"/>
                <a:gd name="T105" fmla="*/ 0 h 53"/>
                <a:gd name="T106" fmla="*/ 0 w 41"/>
                <a:gd name="T107" fmla="*/ 0 h 53"/>
                <a:gd name="T108" fmla="*/ 0 w 41"/>
                <a:gd name="T109" fmla="*/ 0 h 53"/>
                <a:gd name="T110" fmla="*/ 0 w 41"/>
                <a:gd name="T111" fmla="*/ 0 h 53"/>
                <a:gd name="T112" fmla="*/ 1 w 41"/>
                <a:gd name="T113" fmla="*/ 0 h 5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41"/>
                <a:gd name="T172" fmla="*/ 0 h 53"/>
                <a:gd name="T173" fmla="*/ 41 w 41"/>
                <a:gd name="T174" fmla="*/ 53 h 5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41" h="53">
                  <a:moveTo>
                    <a:pt x="32" y="26"/>
                  </a:moveTo>
                  <a:lnTo>
                    <a:pt x="24" y="26"/>
                  </a:lnTo>
                  <a:lnTo>
                    <a:pt x="16" y="28"/>
                  </a:lnTo>
                  <a:lnTo>
                    <a:pt x="12" y="31"/>
                  </a:lnTo>
                  <a:lnTo>
                    <a:pt x="10" y="38"/>
                  </a:lnTo>
                  <a:lnTo>
                    <a:pt x="10" y="41"/>
                  </a:lnTo>
                  <a:lnTo>
                    <a:pt x="11" y="43"/>
                  </a:lnTo>
                  <a:lnTo>
                    <a:pt x="13" y="45"/>
                  </a:lnTo>
                  <a:lnTo>
                    <a:pt x="15" y="46"/>
                  </a:lnTo>
                  <a:lnTo>
                    <a:pt x="19" y="46"/>
                  </a:lnTo>
                  <a:lnTo>
                    <a:pt x="22" y="45"/>
                  </a:lnTo>
                  <a:lnTo>
                    <a:pt x="25" y="44"/>
                  </a:lnTo>
                  <a:lnTo>
                    <a:pt x="28" y="42"/>
                  </a:lnTo>
                  <a:lnTo>
                    <a:pt x="29" y="40"/>
                  </a:lnTo>
                  <a:lnTo>
                    <a:pt x="32" y="38"/>
                  </a:lnTo>
                  <a:lnTo>
                    <a:pt x="32" y="34"/>
                  </a:lnTo>
                  <a:lnTo>
                    <a:pt x="32" y="26"/>
                  </a:lnTo>
                  <a:close/>
                  <a:moveTo>
                    <a:pt x="21" y="0"/>
                  </a:moveTo>
                  <a:lnTo>
                    <a:pt x="30" y="1"/>
                  </a:lnTo>
                  <a:lnTo>
                    <a:pt x="37" y="6"/>
                  </a:lnTo>
                  <a:lnTo>
                    <a:pt x="40" y="13"/>
                  </a:lnTo>
                  <a:lnTo>
                    <a:pt x="40" y="20"/>
                  </a:lnTo>
                  <a:lnTo>
                    <a:pt x="40" y="40"/>
                  </a:lnTo>
                  <a:lnTo>
                    <a:pt x="41" y="46"/>
                  </a:lnTo>
                  <a:lnTo>
                    <a:pt x="41" y="52"/>
                  </a:lnTo>
                  <a:lnTo>
                    <a:pt x="33" y="52"/>
                  </a:lnTo>
                  <a:lnTo>
                    <a:pt x="33" y="45"/>
                  </a:lnTo>
                  <a:lnTo>
                    <a:pt x="32" y="45"/>
                  </a:lnTo>
                  <a:lnTo>
                    <a:pt x="29" y="48"/>
                  </a:lnTo>
                  <a:lnTo>
                    <a:pt x="26" y="50"/>
                  </a:lnTo>
                  <a:lnTo>
                    <a:pt x="21" y="53"/>
                  </a:lnTo>
                  <a:lnTo>
                    <a:pt x="16" y="53"/>
                  </a:lnTo>
                  <a:lnTo>
                    <a:pt x="11" y="53"/>
                  </a:lnTo>
                  <a:lnTo>
                    <a:pt x="8" y="50"/>
                  </a:lnTo>
                  <a:lnTo>
                    <a:pt x="5" y="48"/>
                  </a:lnTo>
                  <a:lnTo>
                    <a:pt x="2" y="45"/>
                  </a:lnTo>
                  <a:lnTo>
                    <a:pt x="1" y="42"/>
                  </a:lnTo>
                  <a:lnTo>
                    <a:pt x="0" y="39"/>
                  </a:lnTo>
                  <a:lnTo>
                    <a:pt x="2" y="30"/>
                  </a:lnTo>
                  <a:lnTo>
                    <a:pt x="9" y="24"/>
                  </a:lnTo>
                  <a:lnTo>
                    <a:pt x="19" y="20"/>
                  </a:lnTo>
                  <a:lnTo>
                    <a:pt x="32" y="19"/>
                  </a:lnTo>
                  <a:lnTo>
                    <a:pt x="32" y="18"/>
                  </a:lnTo>
                  <a:lnTo>
                    <a:pt x="32" y="16"/>
                  </a:lnTo>
                  <a:lnTo>
                    <a:pt x="30" y="14"/>
                  </a:lnTo>
                  <a:lnTo>
                    <a:pt x="30" y="12"/>
                  </a:lnTo>
                  <a:lnTo>
                    <a:pt x="28" y="10"/>
                  </a:lnTo>
                  <a:lnTo>
                    <a:pt x="26" y="7"/>
                  </a:lnTo>
                  <a:lnTo>
                    <a:pt x="24" y="6"/>
                  </a:lnTo>
                  <a:lnTo>
                    <a:pt x="20" y="6"/>
                  </a:lnTo>
                  <a:lnTo>
                    <a:pt x="14" y="6"/>
                  </a:lnTo>
                  <a:lnTo>
                    <a:pt x="10" y="8"/>
                  </a:lnTo>
                  <a:lnTo>
                    <a:pt x="6" y="10"/>
                  </a:lnTo>
                  <a:lnTo>
                    <a:pt x="4" y="4"/>
                  </a:lnTo>
                  <a:lnTo>
                    <a:pt x="9" y="1"/>
                  </a:lnTo>
                  <a:lnTo>
                    <a:pt x="14" y="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88" name="Rectangle 88"/>
            <p:cNvSpPr>
              <a:spLocks noChangeArrowheads="1"/>
            </p:cNvSpPr>
            <p:nvPr/>
          </p:nvSpPr>
          <p:spPr bwMode="auto">
            <a:xfrm>
              <a:off x="3790" y="976"/>
              <a:ext cx="193" cy="15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2800"/>
            </a:p>
          </p:txBody>
        </p:sp>
        <p:sp>
          <p:nvSpPr>
            <p:cNvPr id="89" name="Line 89"/>
            <p:cNvSpPr>
              <a:spLocks noChangeShapeType="1"/>
            </p:cNvSpPr>
            <p:nvPr/>
          </p:nvSpPr>
          <p:spPr bwMode="auto">
            <a:xfrm>
              <a:off x="3983" y="976"/>
              <a:ext cx="1" cy="1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90" name="Line 90"/>
            <p:cNvSpPr>
              <a:spLocks noChangeShapeType="1"/>
            </p:cNvSpPr>
            <p:nvPr/>
          </p:nvSpPr>
          <p:spPr bwMode="auto">
            <a:xfrm flipH="1">
              <a:off x="3790" y="991"/>
              <a:ext cx="193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91" name="Line 91"/>
            <p:cNvSpPr>
              <a:spLocks noChangeShapeType="1"/>
            </p:cNvSpPr>
            <p:nvPr/>
          </p:nvSpPr>
          <p:spPr bwMode="auto">
            <a:xfrm flipV="1">
              <a:off x="3790" y="976"/>
              <a:ext cx="1" cy="1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92" name="Line 92"/>
            <p:cNvSpPr>
              <a:spLocks noChangeShapeType="1"/>
            </p:cNvSpPr>
            <p:nvPr/>
          </p:nvSpPr>
          <p:spPr bwMode="auto">
            <a:xfrm>
              <a:off x="3790" y="976"/>
              <a:ext cx="193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93" name="Freeform 93"/>
            <p:cNvSpPr>
              <a:spLocks/>
            </p:cNvSpPr>
            <p:nvPr/>
          </p:nvSpPr>
          <p:spPr bwMode="auto">
            <a:xfrm>
              <a:off x="3652" y="907"/>
              <a:ext cx="133" cy="150"/>
            </a:xfrm>
            <a:custGeom>
              <a:avLst/>
              <a:gdLst>
                <a:gd name="T0" fmla="*/ 17 w 264"/>
                <a:gd name="T1" fmla="*/ 0 h 302"/>
                <a:gd name="T2" fmla="*/ 17 w 264"/>
                <a:gd name="T3" fmla="*/ 9 h 302"/>
                <a:gd name="T4" fmla="*/ 17 w 264"/>
                <a:gd name="T5" fmla="*/ 18 h 302"/>
                <a:gd name="T6" fmla="*/ 9 w 264"/>
                <a:gd name="T7" fmla="*/ 14 h 302"/>
                <a:gd name="T8" fmla="*/ 0 w 264"/>
                <a:gd name="T9" fmla="*/ 9 h 302"/>
                <a:gd name="T10" fmla="*/ 9 w 264"/>
                <a:gd name="T11" fmla="*/ 4 h 302"/>
                <a:gd name="T12" fmla="*/ 17 w 264"/>
                <a:gd name="T13" fmla="*/ 0 h 30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64"/>
                <a:gd name="T22" fmla="*/ 0 h 302"/>
                <a:gd name="T23" fmla="*/ 264 w 264"/>
                <a:gd name="T24" fmla="*/ 302 h 30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64" h="302">
                  <a:moveTo>
                    <a:pt x="264" y="0"/>
                  </a:moveTo>
                  <a:lnTo>
                    <a:pt x="263" y="151"/>
                  </a:lnTo>
                  <a:lnTo>
                    <a:pt x="263" y="302"/>
                  </a:lnTo>
                  <a:lnTo>
                    <a:pt x="131" y="227"/>
                  </a:lnTo>
                  <a:lnTo>
                    <a:pt x="0" y="150"/>
                  </a:lnTo>
                  <a:lnTo>
                    <a:pt x="132" y="76"/>
                  </a:lnTo>
                  <a:lnTo>
                    <a:pt x="26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94" name="Line 94"/>
            <p:cNvSpPr>
              <a:spLocks noChangeShapeType="1"/>
            </p:cNvSpPr>
            <p:nvPr/>
          </p:nvSpPr>
          <p:spPr bwMode="auto">
            <a:xfrm>
              <a:off x="3652" y="982"/>
              <a:ext cx="66" cy="3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95" name="Line 95"/>
            <p:cNvSpPr>
              <a:spLocks noChangeShapeType="1"/>
            </p:cNvSpPr>
            <p:nvPr/>
          </p:nvSpPr>
          <p:spPr bwMode="auto">
            <a:xfrm>
              <a:off x="3718" y="1020"/>
              <a:ext cx="66" cy="37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96" name="Line 96"/>
            <p:cNvSpPr>
              <a:spLocks noChangeShapeType="1"/>
            </p:cNvSpPr>
            <p:nvPr/>
          </p:nvSpPr>
          <p:spPr bwMode="auto">
            <a:xfrm flipV="1">
              <a:off x="3784" y="982"/>
              <a:ext cx="1" cy="7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97" name="Line 97"/>
            <p:cNvSpPr>
              <a:spLocks noChangeShapeType="1"/>
            </p:cNvSpPr>
            <p:nvPr/>
          </p:nvSpPr>
          <p:spPr bwMode="auto">
            <a:xfrm flipV="1">
              <a:off x="3784" y="907"/>
              <a:ext cx="1" cy="7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98" name="Line 98"/>
            <p:cNvSpPr>
              <a:spLocks noChangeShapeType="1"/>
            </p:cNvSpPr>
            <p:nvPr/>
          </p:nvSpPr>
          <p:spPr bwMode="auto">
            <a:xfrm flipH="1">
              <a:off x="3718" y="907"/>
              <a:ext cx="67" cy="37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99" name="Line 99"/>
            <p:cNvSpPr>
              <a:spLocks noChangeShapeType="1"/>
            </p:cNvSpPr>
            <p:nvPr/>
          </p:nvSpPr>
          <p:spPr bwMode="auto">
            <a:xfrm flipH="1">
              <a:off x="3652" y="944"/>
              <a:ext cx="66" cy="3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100" name="Freeform 100"/>
            <p:cNvSpPr>
              <a:spLocks noEditPoints="1"/>
            </p:cNvSpPr>
            <p:nvPr/>
          </p:nvSpPr>
          <p:spPr bwMode="auto">
            <a:xfrm>
              <a:off x="2605" y="1073"/>
              <a:ext cx="62" cy="93"/>
            </a:xfrm>
            <a:custGeom>
              <a:avLst/>
              <a:gdLst>
                <a:gd name="T0" fmla="*/ 4 w 124"/>
                <a:gd name="T1" fmla="*/ 1 h 186"/>
                <a:gd name="T2" fmla="*/ 4 w 124"/>
                <a:gd name="T3" fmla="*/ 1 h 186"/>
                <a:gd name="T4" fmla="*/ 3 w 124"/>
                <a:gd name="T5" fmla="*/ 1 h 186"/>
                <a:gd name="T6" fmla="*/ 2 w 124"/>
                <a:gd name="T7" fmla="*/ 3 h 186"/>
                <a:gd name="T8" fmla="*/ 2 w 124"/>
                <a:gd name="T9" fmla="*/ 3 h 186"/>
                <a:gd name="T10" fmla="*/ 2 w 124"/>
                <a:gd name="T11" fmla="*/ 3 h 186"/>
                <a:gd name="T12" fmla="*/ 2 w 124"/>
                <a:gd name="T13" fmla="*/ 3 h 186"/>
                <a:gd name="T14" fmla="*/ 2 w 124"/>
                <a:gd name="T15" fmla="*/ 5 h 186"/>
                <a:gd name="T16" fmla="*/ 2 w 124"/>
                <a:gd name="T17" fmla="*/ 6 h 186"/>
                <a:gd name="T18" fmla="*/ 2 w 124"/>
                <a:gd name="T19" fmla="*/ 6 h 186"/>
                <a:gd name="T20" fmla="*/ 2 w 124"/>
                <a:gd name="T21" fmla="*/ 6 h 186"/>
                <a:gd name="T22" fmla="*/ 3 w 124"/>
                <a:gd name="T23" fmla="*/ 6 h 186"/>
                <a:gd name="T24" fmla="*/ 3 w 124"/>
                <a:gd name="T25" fmla="*/ 7 h 186"/>
                <a:gd name="T26" fmla="*/ 4 w 124"/>
                <a:gd name="T27" fmla="*/ 7 h 186"/>
                <a:gd name="T28" fmla="*/ 5 w 124"/>
                <a:gd name="T29" fmla="*/ 7 h 186"/>
                <a:gd name="T30" fmla="*/ 6 w 124"/>
                <a:gd name="T31" fmla="*/ 6 h 186"/>
                <a:gd name="T32" fmla="*/ 6 w 124"/>
                <a:gd name="T33" fmla="*/ 6 h 186"/>
                <a:gd name="T34" fmla="*/ 7 w 124"/>
                <a:gd name="T35" fmla="*/ 6 h 186"/>
                <a:gd name="T36" fmla="*/ 7 w 124"/>
                <a:gd name="T37" fmla="*/ 5 h 186"/>
                <a:gd name="T38" fmla="*/ 7 w 124"/>
                <a:gd name="T39" fmla="*/ 3 h 186"/>
                <a:gd name="T40" fmla="*/ 6 w 124"/>
                <a:gd name="T41" fmla="*/ 3 h 186"/>
                <a:gd name="T42" fmla="*/ 6 w 124"/>
                <a:gd name="T43" fmla="*/ 1 h 186"/>
                <a:gd name="T44" fmla="*/ 5 w 124"/>
                <a:gd name="T45" fmla="*/ 1 h 186"/>
                <a:gd name="T46" fmla="*/ 4 w 124"/>
                <a:gd name="T47" fmla="*/ 1 h 186"/>
                <a:gd name="T48" fmla="*/ 5 w 124"/>
                <a:gd name="T49" fmla="*/ 0 h 186"/>
                <a:gd name="T50" fmla="*/ 6 w 124"/>
                <a:gd name="T51" fmla="*/ 1 h 186"/>
                <a:gd name="T52" fmla="*/ 7 w 124"/>
                <a:gd name="T53" fmla="*/ 1 h 186"/>
                <a:gd name="T54" fmla="*/ 7 w 124"/>
                <a:gd name="T55" fmla="*/ 1 h 186"/>
                <a:gd name="T56" fmla="*/ 8 w 124"/>
                <a:gd name="T57" fmla="*/ 1 h 186"/>
                <a:gd name="T58" fmla="*/ 8 w 124"/>
                <a:gd name="T59" fmla="*/ 3 h 186"/>
                <a:gd name="T60" fmla="*/ 8 w 124"/>
                <a:gd name="T61" fmla="*/ 5 h 186"/>
                <a:gd name="T62" fmla="*/ 8 w 124"/>
                <a:gd name="T63" fmla="*/ 6 h 186"/>
                <a:gd name="T64" fmla="*/ 8 w 124"/>
                <a:gd name="T65" fmla="*/ 6 h 186"/>
                <a:gd name="T66" fmla="*/ 7 w 124"/>
                <a:gd name="T67" fmla="*/ 7 h 186"/>
                <a:gd name="T68" fmla="*/ 7 w 124"/>
                <a:gd name="T69" fmla="*/ 7 h 186"/>
                <a:gd name="T70" fmla="*/ 6 w 124"/>
                <a:gd name="T71" fmla="*/ 9 h 186"/>
                <a:gd name="T72" fmla="*/ 5 w 124"/>
                <a:gd name="T73" fmla="*/ 9 h 186"/>
                <a:gd name="T74" fmla="*/ 5 w 124"/>
                <a:gd name="T75" fmla="*/ 9 h 186"/>
                <a:gd name="T76" fmla="*/ 3 w 124"/>
                <a:gd name="T77" fmla="*/ 9 h 186"/>
                <a:gd name="T78" fmla="*/ 3 w 124"/>
                <a:gd name="T79" fmla="*/ 7 h 186"/>
                <a:gd name="T80" fmla="*/ 2 w 124"/>
                <a:gd name="T81" fmla="*/ 7 h 186"/>
                <a:gd name="T82" fmla="*/ 2 w 124"/>
                <a:gd name="T83" fmla="*/ 7 h 186"/>
                <a:gd name="T84" fmla="*/ 2 w 124"/>
                <a:gd name="T85" fmla="*/ 12 h 186"/>
                <a:gd name="T86" fmla="*/ 1 w 124"/>
                <a:gd name="T87" fmla="*/ 12 h 186"/>
                <a:gd name="T88" fmla="*/ 1 w 124"/>
                <a:gd name="T89" fmla="*/ 3 h 186"/>
                <a:gd name="T90" fmla="*/ 0 w 124"/>
                <a:gd name="T91" fmla="*/ 1 h 186"/>
                <a:gd name="T92" fmla="*/ 0 w 124"/>
                <a:gd name="T93" fmla="*/ 1 h 186"/>
                <a:gd name="T94" fmla="*/ 2 w 124"/>
                <a:gd name="T95" fmla="*/ 1 h 186"/>
                <a:gd name="T96" fmla="*/ 2 w 124"/>
                <a:gd name="T97" fmla="*/ 1 h 186"/>
                <a:gd name="T98" fmla="*/ 2 w 124"/>
                <a:gd name="T99" fmla="*/ 1 h 186"/>
                <a:gd name="T100" fmla="*/ 2 w 124"/>
                <a:gd name="T101" fmla="*/ 1 h 186"/>
                <a:gd name="T102" fmla="*/ 3 w 124"/>
                <a:gd name="T103" fmla="*/ 1 h 186"/>
                <a:gd name="T104" fmla="*/ 4 w 124"/>
                <a:gd name="T105" fmla="*/ 1 h 186"/>
                <a:gd name="T106" fmla="*/ 5 w 124"/>
                <a:gd name="T107" fmla="*/ 0 h 18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24"/>
                <a:gd name="T163" fmla="*/ 0 h 186"/>
                <a:gd name="T164" fmla="*/ 124 w 124"/>
                <a:gd name="T165" fmla="*/ 186 h 18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24" h="186">
                  <a:moveTo>
                    <a:pt x="61" y="18"/>
                  </a:moveTo>
                  <a:lnTo>
                    <a:pt x="49" y="21"/>
                  </a:lnTo>
                  <a:lnTo>
                    <a:pt x="39" y="27"/>
                  </a:lnTo>
                  <a:lnTo>
                    <a:pt x="31" y="36"/>
                  </a:lnTo>
                  <a:lnTo>
                    <a:pt x="26" y="47"/>
                  </a:lnTo>
                  <a:lnTo>
                    <a:pt x="25" y="53"/>
                  </a:lnTo>
                  <a:lnTo>
                    <a:pt x="24" y="57"/>
                  </a:lnTo>
                  <a:lnTo>
                    <a:pt x="24" y="80"/>
                  </a:lnTo>
                  <a:lnTo>
                    <a:pt x="25" y="85"/>
                  </a:lnTo>
                  <a:lnTo>
                    <a:pt x="25" y="89"/>
                  </a:lnTo>
                  <a:lnTo>
                    <a:pt x="30" y="101"/>
                  </a:lnTo>
                  <a:lnTo>
                    <a:pt x="38" y="110"/>
                  </a:lnTo>
                  <a:lnTo>
                    <a:pt x="48" y="115"/>
                  </a:lnTo>
                  <a:lnTo>
                    <a:pt x="60" y="117"/>
                  </a:lnTo>
                  <a:lnTo>
                    <a:pt x="74" y="115"/>
                  </a:lnTo>
                  <a:lnTo>
                    <a:pt x="85" y="108"/>
                  </a:lnTo>
                  <a:lnTo>
                    <a:pt x="94" y="98"/>
                  </a:lnTo>
                  <a:lnTo>
                    <a:pt x="98" y="84"/>
                  </a:lnTo>
                  <a:lnTo>
                    <a:pt x="100" y="67"/>
                  </a:lnTo>
                  <a:lnTo>
                    <a:pt x="99" y="52"/>
                  </a:lnTo>
                  <a:lnTo>
                    <a:pt x="94" y="39"/>
                  </a:lnTo>
                  <a:lnTo>
                    <a:pt x="86" y="28"/>
                  </a:lnTo>
                  <a:lnTo>
                    <a:pt x="75" y="22"/>
                  </a:lnTo>
                  <a:lnTo>
                    <a:pt x="61" y="18"/>
                  </a:lnTo>
                  <a:close/>
                  <a:moveTo>
                    <a:pt x="69" y="0"/>
                  </a:moveTo>
                  <a:lnTo>
                    <a:pt x="84" y="2"/>
                  </a:lnTo>
                  <a:lnTo>
                    <a:pt x="97" y="9"/>
                  </a:lnTo>
                  <a:lnTo>
                    <a:pt x="109" y="18"/>
                  </a:lnTo>
                  <a:lnTo>
                    <a:pt x="117" y="31"/>
                  </a:lnTo>
                  <a:lnTo>
                    <a:pt x="123" y="47"/>
                  </a:lnTo>
                  <a:lnTo>
                    <a:pt x="124" y="66"/>
                  </a:lnTo>
                  <a:lnTo>
                    <a:pt x="123" y="84"/>
                  </a:lnTo>
                  <a:lnTo>
                    <a:pt x="117" y="100"/>
                  </a:lnTo>
                  <a:lnTo>
                    <a:pt x="111" y="113"/>
                  </a:lnTo>
                  <a:lnTo>
                    <a:pt x="101" y="123"/>
                  </a:lnTo>
                  <a:lnTo>
                    <a:pt x="89" y="130"/>
                  </a:lnTo>
                  <a:lnTo>
                    <a:pt x="77" y="135"/>
                  </a:lnTo>
                  <a:lnTo>
                    <a:pt x="65" y="136"/>
                  </a:lnTo>
                  <a:lnTo>
                    <a:pt x="48" y="134"/>
                  </a:lnTo>
                  <a:lnTo>
                    <a:pt x="34" y="126"/>
                  </a:lnTo>
                  <a:lnTo>
                    <a:pt x="25" y="115"/>
                  </a:lnTo>
                  <a:lnTo>
                    <a:pt x="24" y="115"/>
                  </a:lnTo>
                  <a:lnTo>
                    <a:pt x="24" y="186"/>
                  </a:lnTo>
                  <a:lnTo>
                    <a:pt x="1" y="186"/>
                  </a:lnTo>
                  <a:lnTo>
                    <a:pt x="1" y="45"/>
                  </a:lnTo>
                  <a:lnTo>
                    <a:pt x="0" y="23"/>
                  </a:lnTo>
                  <a:lnTo>
                    <a:pt x="0" y="2"/>
                  </a:lnTo>
                  <a:lnTo>
                    <a:pt x="20" y="2"/>
                  </a:lnTo>
                  <a:lnTo>
                    <a:pt x="21" y="25"/>
                  </a:lnTo>
                  <a:lnTo>
                    <a:pt x="23" y="25"/>
                  </a:lnTo>
                  <a:lnTo>
                    <a:pt x="31" y="14"/>
                  </a:lnTo>
                  <a:lnTo>
                    <a:pt x="41" y="7"/>
                  </a:lnTo>
                  <a:lnTo>
                    <a:pt x="54" y="2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101" name="Freeform 101"/>
            <p:cNvSpPr>
              <a:spLocks noEditPoints="1"/>
            </p:cNvSpPr>
            <p:nvPr/>
          </p:nvSpPr>
          <p:spPr bwMode="auto">
            <a:xfrm>
              <a:off x="2677" y="1073"/>
              <a:ext cx="64" cy="68"/>
            </a:xfrm>
            <a:custGeom>
              <a:avLst/>
              <a:gdLst>
                <a:gd name="T0" fmla="*/ 4 w 127"/>
                <a:gd name="T1" fmla="*/ 1 h 136"/>
                <a:gd name="T2" fmla="*/ 4 w 127"/>
                <a:gd name="T3" fmla="*/ 1 h 136"/>
                <a:gd name="T4" fmla="*/ 3 w 127"/>
                <a:gd name="T5" fmla="*/ 1 h 136"/>
                <a:gd name="T6" fmla="*/ 3 w 127"/>
                <a:gd name="T7" fmla="*/ 2 h 136"/>
                <a:gd name="T8" fmla="*/ 2 w 127"/>
                <a:gd name="T9" fmla="*/ 2 h 136"/>
                <a:gd name="T10" fmla="*/ 2 w 127"/>
                <a:gd name="T11" fmla="*/ 3 h 136"/>
                <a:gd name="T12" fmla="*/ 2 w 127"/>
                <a:gd name="T13" fmla="*/ 4 h 136"/>
                <a:gd name="T14" fmla="*/ 2 w 127"/>
                <a:gd name="T15" fmla="*/ 5 h 136"/>
                <a:gd name="T16" fmla="*/ 2 w 127"/>
                <a:gd name="T17" fmla="*/ 6 h 136"/>
                <a:gd name="T18" fmla="*/ 3 w 127"/>
                <a:gd name="T19" fmla="*/ 6 h 136"/>
                <a:gd name="T20" fmla="*/ 4 w 127"/>
                <a:gd name="T21" fmla="*/ 7 h 136"/>
                <a:gd name="T22" fmla="*/ 4 w 127"/>
                <a:gd name="T23" fmla="*/ 7 h 136"/>
                <a:gd name="T24" fmla="*/ 5 w 127"/>
                <a:gd name="T25" fmla="*/ 7 h 136"/>
                <a:gd name="T26" fmla="*/ 6 w 127"/>
                <a:gd name="T27" fmla="*/ 6 h 136"/>
                <a:gd name="T28" fmla="*/ 6 w 127"/>
                <a:gd name="T29" fmla="*/ 6 h 136"/>
                <a:gd name="T30" fmla="*/ 7 w 127"/>
                <a:gd name="T31" fmla="*/ 5 h 136"/>
                <a:gd name="T32" fmla="*/ 7 w 127"/>
                <a:gd name="T33" fmla="*/ 4 h 136"/>
                <a:gd name="T34" fmla="*/ 7 w 127"/>
                <a:gd name="T35" fmla="*/ 3 h 136"/>
                <a:gd name="T36" fmla="*/ 7 w 127"/>
                <a:gd name="T37" fmla="*/ 2 h 136"/>
                <a:gd name="T38" fmla="*/ 6 w 127"/>
                <a:gd name="T39" fmla="*/ 2 h 136"/>
                <a:gd name="T40" fmla="*/ 6 w 127"/>
                <a:gd name="T41" fmla="*/ 1 h 136"/>
                <a:gd name="T42" fmla="*/ 5 w 127"/>
                <a:gd name="T43" fmla="*/ 1 h 136"/>
                <a:gd name="T44" fmla="*/ 4 w 127"/>
                <a:gd name="T45" fmla="*/ 1 h 136"/>
                <a:gd name="T46" fmla="*/ 5 w 127"/>
                <a:gd name="T47" fmla="*/ 0 h 136"/>
                <a:gd name="T48" fmla="*/ 6 w 127"/>
                <a:gd name="T49" fmla="*/ 1 h 136"/>
                <a:gd name="T50" fmla="*/ 7 w 127"/>
                <a:gd name="T51" fmla="*/ 1 h 136"/>
                <a:gd name="T52" fmla="*/ 7 w 127"/>
                <a:gd name="T53" fmla="*/ 1 h 136"/>
                <a:gd name="T54" fmla="*/ 8 w 127"/>
                <a:gd name="T55" fmla="*/ 2 h 136"/>
                <a:gd name="T56" fmla="*/ 8 w 127"/>
                <a:gd name="T57" fmla="*/ 3 h 136"/>
                <a:gd name="T58" fmla="*/ 8 w 127"/>
                <a:gd name="T59" fmla="*/ 4 h 136"/>
                <a:gd name="T60" fmla="*/ 8 w 127"/>
                <a:gd name="T61" fmla="*/ 5 h 136"/>
                <a:gd name="T62" fmla="*/ 8 w 127"/>
                <a:gd name="T63" fmla="*/ 6 h 136"/>
                <a:gd name="T64" fmla="*/ 7 w 127"/>
                <a:gd name="T65" fmla="*/ 7 h 136"/>
                <a:gd name="T66" fmla="*/ 7 w 127"/>
                <a:gd name="T67" fmla="*/ 7 h 136"/>
                <a:gd name="T68" fmla="*/ 6 w 127"/>
                <a:gd name="T69" fmla="*/ 9 h 136"/>
                <a:gd name="T70" fmla="*/ 5 w 127"/>
                <a:gd name="T71" fmla="*/ 9 h 136"/>
                <a:gd name="T72" fmla="*/ 4 w 127"/>
                <a:gd name="T73" fmla="*/ 9 h 136"/>
                <a:gd name="T74" fmla="*/ 3 w 127"/>
                <a:gd name="T75" fmla="*/ 9 h 136"/>
                <a:gd name="T76" fmla="*/ 2 w 127"/>
                <a:gd name="T77" fmla="*/ 8 h 136"/>
                <a:gd name="T78" fmla="*/ 2 w 127"/>
                <a:gd name="T79" fmla="*/ 7 h 136"/>
                <a:gd name="T80" fmla="*/ 1 w 127"/>
                <a:gd name="T81" fmla="*/ 6 h 136"/>
                <a:gd name="T82" fmla="*/ 1 w 127"/>
                <a:gd name="T83" fmla="*/ 5 h 136"/>
                <a:gd name="T84" fmla="*/ 0 w 127"/>
                <a:gd name="T85" fmla="*/ 4 h 136"/>
                <a:gd name="T86" fmla="*/ 1 w 127"/>
                <a:gd name="T87" fmla="*/ 3 h 136"/>
                <a:gd name="T88" fmla="*/ 1 w 127"/>
                <a:gd name="T89" fmla="*/ 1 h 136"/>
                <a:gd name="T90" fmla="*/ 2 w 127"/>
                <a:gd name="T91" fmla="*/ 1 h 136"/>
                <a:gd name="T92" fmla="*/ 2 w 127"/>
                <a:gd name="T93" fmla="*/ 1 h 136"/>
                <a:gd name="T94" fmla="*/ 3 w 127"/>
                <a:gd name="T95" fmla="*/ 1 h 136"/>
                <a:gd name="T96" fmla="*/ 5 w 127"/>
                <a:gd name="T97" fmla="*/ 0 h 1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27"/>
                <a:gd name="T148" fmla="*/ 0 h 136"/>
                <a:gd name="T149" fmla="*/ 127 w 127"/>
                <a:gd name="T150" fmla="*/ 136 h 1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27" h="136">
                  <a:moveTo>
                    <a:pt x="64" y="17"/>
                  </a:moveTo>
                  <a:lnTo>
                    <a:pt x="52" y="19"/>
                  </a:lnTo>
                  <a:lnTo>
                    <a:pt x="41" y="26"/>
                  </a:lnTo>
                  <a:lnTo>
                    <a:pt x="34" y="33"/>
                  </a:lnTo>
                  <a:lnTo>
                    <a:pt x="28" y="44"/>
                  </a:lnTo>
                  <a:lnTo>
                    <a:pt x="25" y="56"/>
                  </a:lnTo>
                  <a:lnTo>
                    <a:pt x="25" y="68"/>
                  </a:lnTo>
                  <a:lnTo>
                    <a:pt x="26" y="84"/>
                  </a:lnTo>
                  <a:lnTo>
                    <a:pt x="31" y="98"/>
                  </a:lnTo>
                  <a:lnTo>
                    <a:pt x="40" y="109"/>
                  </a:lnTo>
                  <a:lnTo>
                    <a:pt x="51" y="115"/>
                  </a:lnTo>
                  <a:lnTo>
                    <a:pt x="64" y="119"/>
                  </a:lnTo>
                  <a:lnTo>
                    <a:pt x="77" y="115"/>
                  </a:lnTo>
                  <a:lnTo>
                    <a:pt x="87" y="109"/>
                  </a:lnTo>
                  <a:lnTo>
                    <a:pt x="96" y="98"/>
                  </a:lnTo>
                  <a:lnTo>
                    <a:pt x="101" y="84"/>
                  </a:lnTo>
                  <a:lnTo>
                    <a:pt x="103" y="68"/>
                  </a:lnTo>
                  <a:lnTo>
                    <a:pt x="102" y="56"/>
                  </a:lnTo>
                  <a:lnTo>
                    <a:pt x="99" y="45"/>
                  </a:lnTo>
                  <a:lnTo>
                    <a:pt x="94" y="35"/>
                  </a:lnTo>
                  <a:lnTo>
                    <a:pt x="86" y="26"/>
                  </a:lnTo>
                  <a:lnTo>
                    <a:pt x="77" y="19"/>
                  </a:lnTo>
                  <a:lnTo>
                    <a:pt x="64" y="17"/>
                  </a:lnTo>
                  <a:close/>
                  <a:moveTo>
                    <a:pt x="65" y="0"/>
                  </a:moveTo>
                  <a:lnTo>
                    <a:pt x="82" y="2"/>
                  </a:lnTo>
                  <a:lnTo>
                    <a:pt x="98" y="9"/>
                  </a:lnTo>
                  <a:lnTo>
                    <a:pt x="110" y="18"/>
                  </a:lnTo>
                  <a:lnTo>
                    <a:pt x="120" y="32"/>
                  </a:lnTo>
                  <a:lnTo>
                    <a:pt x="125" y="49"/>
                  </a:lnTo>
                  <a:lnTo>
                    <a:pt x="127" y="67"/>
                  </a:lnTo>
                  <a:lnTo>
                    <a:pt x="125" y="86"/>
                  </a:lnTo>
                  <a:lnTo>
                    <a:pt x="120" y="101"/>
                  </a:lnTo>
                  <a:lnTo>
                    <a:pt x="112" y="114"/>
                  </a:lnTo>
                  <a:lnTo>
                    <a:pt x="101" y="124"/>
                  </a:lnTo>
                  <a:lnTo>
                    <a:pt x="90" y="130"/>
                  </a:lnTo>
                  <a:lnTo>
                    <a:pt x="76" y="135"/>
                  </a:lnTo>
                  <a:lnTo>
                    <a:pt x="63" y="136"/>
                  </a:lnTo>
                  <a:lnTo>
                    <a:pt x="45" y="134"/>
                  </a:lnTo>
                  <a:lnTo>
                    <a:pt x="31" y="128"/>
                  </a:lnTo>
                  <a:lnTo>
                    <a:pt x="18" y="117"/>
                  </a:lnTo>
                  <a:lnTo>
                    <a:pt x="9" y="105"/>
                  </a:lnTo>
                  <a:lnTo>
                    <a:pt x="2" y="88"/>
                  </a:lnTo>
                  <a:lnTo>
                    <a:pt x="0" y="69"/>
                  </a:lnTo>
                  <a:lnTo>
                    <a:pt x="2" y="49"/>
                  </a:lnTo>
                  <a:lnTo>
                    <a:pt x="9" y="31"/>
                  </a:lnTo>
                  <a:lnTo>
                    <a:pt x="20" y="18"/>
                  </a:lnTo>
                  <a:lnTo>
                    <a:pt x="32" y="9"/>
                  </a:lnTo>
                  <a:lnTo>
                    <a:pt x="48" y="2"/>
                  </a:lnTo>
                  <a:lnTo>
                    <a:pt x="6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102" name="Freeform 102"/>
            <p:cNvSpPr>
              <a:spLocks noEditPoints="1"/>
            </p:cNvSpPr>
            <p:nvPr/>
          </p:nvSpPr>
          <p:spPr bwMode="auto">
            <a:xfrm>
              <a:off x="2751" y="1073"/>
              <a:ext cx="63" cy="68"/>
            </a:xfrm>
            <a:custGeom>
              <a:avLst/>
              <a:gdLst>
                <a:gd name="T0" fmla="*/ 4 w 127"/>
                <a:gd name="T1" fmla="*/ 1 h 136"/>
                <a:gd name="T2" fmla="*/ 3 w 127"/>
                <a:gd name="T3" fmla="*/ 1 h 136"/>
                <a:gd name="T4" fmla="*/ 2 w 127"/>
                <a:gd name="T5" fmla="*/ 1 h 136"/>
                <a:gd name="T6" fmla="*/ 2 w 127"/>
                <a:gd name="T7" fmla="*/ 2 h 136"/>
                <a:gd name="T8" fmla="*/ 1 w 127"/>
                <a:gd name="T9" fmla="*/ 2 h 136"/>
                <a:gd name="T10" fmla="*/ 1 w 127"/>
                <a:gd name="T11" fmla="*/ 3 h 136"/>
                <a:gd name="T12" fmla="*/ 1 w 127"/>
                <a:gd name="T13" fmla="*/ 4 h 136"/>
                <a:gd name="T14" fmla="*/ 1 w 127"/>
                <a:gd name="T15" fmla="*/ 5 h 136"/>
                <a:gd name="T16" fmla="*/ 1 w 127"/>
                <a:gd name="T17" fmla="*/ 6 h 136"/>
                <a:gd name="T18" fmla="*/ 2 w 127"/>
                <a:gd name="T19" fmla="*/ 6 h 136"/>
                <a:gd name="T20" fmla="*/ 3 w 127"/>
                <a:gd name="T21" fmla="*/ 7 h 136"/>
                <a:gd name="T22" fmla="*/ 3 w 127"/>
                <a:gd name="T23" fmla="*/ 7 h 136"/>
                <a:gd name="T24" fmla="*/ 4 w 127"/>
                <a:gd name="T25" fmla="*/ 7 h 136"/>
                <a:gd name="T26" fmla="*/ 5 w 127"/>
                <a:gd name="T27" fmla="*/ 6 h 136"/>
                <a:gd name="T28" fmla="*/ 5 w 127"/>
                <a:gd name="T29" fmla="*/ 6 h 136"/>
                <a:gd name="T30" fmla="*/ 6 w 127"/>
                <a:gd name="T31" fmla="*/ 5 h 136"/>
                <a:gd name="T32" fmla="*/ 6 w 127"/>
                <a:gd name="T33" fmla="*/ 4 h 136"/>
                <a:gd name="T34" fmla="*/ 6 w 127"/>
                <a:gd name="T35" fmla="*/ 3 h 136"/>
                <a:gd name="T36" fmla="*/ 6 w 127"/>
                <a:gd name="T37" fmla="*/ 2 h 136"/>
                <a:gd name="T38" fmla="*/ 5 w 127"/>
                <a:gd name="T39" fmla="*/ 2 h 136"/>
                <a:gd name="T40" fmla="*/ 5 w 127"/>
                <a:gd name="T41" fmla="*/ 1 h 136"/>
                <a:gd name="T42" fmla="*/ 4 w 127"/>
                <a:gd name="T43" fmla="*/ 1 h 136"/>
                <a:gd name="T44" fmla="*/ 4 w 127"/>
                <a:gd name="T45" fmla="*/ 1 h 136"/>
                <a:gd name="T46" fmla="*/ 4 w 127"/>
                <a:gd name="T47" fmla="*/ 0 h 136"/>
                <a:gd name="T48" fmla="*/ 5 w 127"/>
                <a:gd name="T49" fmla="*/ 1 h 136"/>
                <a:gd name="T50" fmla="*/ 6 w 127"/>
                <a:gd name="T51" fmla="*/ 1 h 136"/>
                <a:gd name="T52" fmla="*/ 6 w 127"/>
                <a:gd name="T53" fmla="*/ 1 h 136"/>
                <a:gd name="T54" fmla="*/ 7 w 127"/>
                <a:gd name="T55" fmla="*/ 2 h 136"/>
                <a:gd name="T56" fmla="*/ 7 w 127"/>
                <a:gd name="T57" fmla="*/ 3 h 136"/>
                <a:gd name="T58" fmla="*/ 7 w 127"/>
                <a:gd name="T59" fmla="*/ 4 h 136"/>
                <a:gd name="T60" fmla="*/ 7 w 127"/>
                <a:gd name="T61" fmla="*/ 5 h 136"/>
                <a:gd name="T62" fmla="*/ 7 w 127"/>
                <a:gd name="T63" fmla="*/ 6 h 136"/>
                <a:gd name="T64" fmla="*/ 7 w 127"/>
                <a:gd name="T65" fmla="*/ 7 h 136"/>
                <a:gd name="T66" fmla="*/ 6 w 127"/>
                <a:gd name="T67" fmla="*/ 7 h 136"/>
                <a:gd name="T68" fmla="*/ 5 w 127"/>
                <a:gd name="T69" fmla="*/ 9 h 136"/>
                <a:gd name="T70" fmla="*/ 4 w 127"/>
                <a:gd name="T71" fmla="*/ 9 h 136"/>
                <a:gd name="T72" fmla="*/ 3 w 127"/>
                <a:gd name="T73" fmla="*/ 9 h 136"/>
                <a:gd name="T74" fmla="*/ 2 w 127"/>
                <a:gd name="T75" fmla="*/ 9 h 136"/>
                <a:gd name="T76" fmla="*/ 1 w 127"/>
                <a:gd name="T77" fmla="*/ 8 h 136"/>
                <a:gd name="T78" fmla="*/ 1 w 127"/>
                <a:gd name="T79" fmla="*/ 7 h 136"/>
                <a:gd name="T80" fmla="*/ 0 w 127"/>
                <a:gd name="T81" fmla="*/ 6 h 136"/>
                <a:gd name="T82" fmla="*/ 0 w 127"/>
                <a:gd name="T83" fmla="*/ 5 h 136"/>
                <a:gd name="T84" fmla="*/ 0 w 127"/>
                <a:gd name="T85" fmla="*/ 4 h 136"/>
                <a:gd name="T86" fmla="*/ 0 w 127"/>
                <a:gd name="T87" fmla="*/ 3 h 136"/>
                <a:gd name="T88" fmla="*/ 0 w 127"/>
                <a:gd name="T89" fmla="*/ 1 h 136"/>
                <a:gd name="T90" fmla="*/ 1 w 127"/>
                <a:gd name="T91" fmla="*/ 1 h 136"/>
                <a:gd name="T92" fmla="*/ 2 w 127"/>
                <a:gd name="T93" fmla="*/ 1 h 136"/>
                <a:gd name="T94" fmla="*/ 2 w 127"/>
                <a:gd name="T95" fmla="*/ 1 h 136"/>
                <a:gd name="T96" fmla="*/ 4 w 127"/>
                <a:gd name="T97" fmla="*/ 0 h 1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27"/>
                <a:gd name="T148" fmla="*/ 0 h 136"/>
                <a:gd name="T149" fmla="*/ 127 w 127"/>
                <a:gd name="T150" fmla="*/ 136 h 1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27" h="136">
                  <a:moveTo>
                    <a:pt x="64" y="17"/>
                  </a:moveTo>
                  <a:lnTo>
                    <a:pt x="51" y="19"/>
                  </a:lnTo>
                  <a:lnTo>
                    <a:pt x="42" y="26"/>
                  </a:lnTo>
                  <a:lnTo>
                    <a:pt x="34" y="33"/>
                  </a:lnTo>
                  <a:lnTo>
                    <a:pt x="29" y="44"/>
                  </a:lnTo>
                  <a:lnTo>
                    <a:pt x="25" y="56"/>
                  </a:lnTo>
                  <a:lnTo>
                    <a:pt x="24" y="68"/>
                  </a:lnTo>
                  <a:lnTo>
                    <a:pt x="25" y="84"/>
                  </a:lnTo>
                  <a:lnTo>
                    <a:pt x="31" y="98"/>
                  </a:lnTo>
                  <a:lnTo>
                    <a:pt x="39" y="109"/>
                  </a:lnTo>
                  <a:lnTo>
                    <a:pt x="50" y="115"/>
                  </a:lnTo>
                  <a:lnTo>
                    <a:pt x="63" y="119"/>
                  </a:lnTo>
                  <a:lnTo>
                    <a:pt x="76" y="115"/>
                  </a:lnTo>
                  <a:lnTo>
                    <a:pt x="87" y="109"/>
                  </a:lnTo>
                  <a:lnTo>
                    <a:pt x="95" y="98"/>
                  </a:lnTo>
                  <a:lnTo>
                    <a:pt x="101" y="84"/>
                  </a:lnTo>
                  <a:lnTo>
                    <a:pt x="103" y="68"/>
                  </a:lnTo>
                  <a:lnTo>
                    <a:pt x="102" y="56"/>
                  </a:lnTo>
                  <a:lnTo>
                    <a:pt x="99" y="45"/>
                  </a:lnTo>
                  <a:lnTo>
                    <a:pt x="93" y="35"/>
                  </a:lnTo>
                  <a:lnTo>
                    <a:pt x="87" y="26"/>
                  </a:lnTo>
                  <a:lnTo>
                    <a:pt x="76" y="19"/>
                  </a:lnTo>
                  <a:lnTo>
                    <a:pt x="64" y="17"/>
                  </a:lnTo>
                  <a:close/>
                  <a:moveTo>
                    <a:pt x="64" y="0"/>
                  </a:moveTo>
                  <a:lnTo>
                    <a:pt x="83" y="2"/>
                  </a:lnTo>
                  <a:lnTo>
                    <a:pt x="98" y="9"/>
                  </a:lnTo>
                  <a:lnTo>
                    <a:pt x="109" y="18"/>
                  </a:lnTo>
                  <a:lnTo>
                    <a:pt x="119" y="32"/>
                  </a:lnTo>
                  <a:lnTo>
                    <a:pt x="124" y="49"/>
                  </a:lnTo>
                  <a:lnTo>
                    <a:pt x="127" y="67"/>
                  </a:lnTo>
                  <a:lnTo>
                    <a:pt x="126" y="86"/>
                  </a:lnTo>
                  <a:lnTo>
                    <a:pt x="119" y="101"/>
                  </a:lnTo>
                  <a:lnTo>
                    <a:pt x="112" y="114"/>
                  </a:lnTo>
                  <a:lnTo>
                    <a:pt x="101" y="124"/>
                  </a:lnTo>
                  <a:lnTo>
                    <a:pt x="89" y="130"/>
                  </a:lnTo>
                  <a:lnTo>
                    <a:pt x="76" y="135"/>
                  </a:lnTo>
                  <a:lnTo>
                    <a:pt x="62" y="136"/>
                  </a:lnTo>
                  <a:lnTo>
                    <a:pt x="46" y="134"/>
                  </a:lnTo>
                  <a:lnTo>
                    <a:pt x="31" y="128"/>
                  </a:lnTo>
                  <a:lnTo>
                    <a:pt x="18" y="117"/>
                  </a:lnTo>
                  <a:lnTo>
                    <a:pt x="8" y="105"/>
                  </a:lnTo>
                  <a:lnTo>
                    <a:pt x="2" y="88"/>
                  </a:lnTo>
                  <a:lnTo>
                    <a:pt x="0" y="69"/>
                  </a:lnTo>
                  <a:lnTo>
                    <a:pt x="2" y="49"/>
                  </a:lnTo>
                  <a:lnTo>
                    <a:pt x="8" y="31"/>
                  </a:lnTo>
                  <a:lnTo>
                    <a:pt x="19" y="18"/>
                  </a:lnTo>
                  <a:lnTo>
                    <a:pt x="32" y="9"/>
                  </a:lnTo>
                  <a:lnTo>
                    <a:pt x="47" y="2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103" name="Rectangle 103"/>
            <p:cNvSpPr>
              <a:spLocks noChangeArrowheads="1"/>
            </p:cNvSpPr>
            <p:nvPr/>
          </p:nvSpPr>
          <p:spPr bwMode="auto">
            <a:xfrm>
              <a:off x="2829" y="1044"/>
              <a:ext cx="12" cy="95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2800"/>
            </a:p>
          </p:txBody>
        </p:sp>
        <p:sp>
          <p:nvSpPr>
            <p:cNvPr id="104" name="Freeform 104"/>
            <p:cNvSpPr>
              <a:spLocks noEditPoints="1"/>
            </p:cNvSpPr>
            <p:nvPr/>
          </p:nvSpPr>
          <p:spPr bwMode="auto">
            <a:xfrm>
              <a:off x="2884" y="1073"/>
              <a:ext cx="52" cy="68"/>
            </a:xfrm>
            <a:custGeom>
              <a:avLst/>
              <a:gdLst>
                <a:gd name="T0" fmla="*/ 5 w 104"/>
                <a:gd name="T1" fmla="*/ 4 h 136"/>
                <a:gd name="T2" fmla="*/ 5 w 104"/>
                <a:gd name="T3" fmla="*/ 4 h 136"/>
                <a:gd name="T4" fmla="*/ 3 w 104"/>
                <a:gd name="T5" fmla="*/ 4 h 136"/>
                <a:gd name="T6" fmla="*/ 3 w 104"/>
                <a:gd name="T7" fmla="*/ 4 h 136"/>
                <a:gd name="T8" fmla="*/ 2 w 104"/>
                <a:gd name="T9" fmla="*/ 4 h 136"/>
                <a:gd name="T10" fmla="*/ 2 w 104"/>
                <a:gd name="T11" fmla="*/ 5 h 136"/>
                <a:gd name="T12" fmla="*/ 2 w 104"/>
                <a:gd name="T13" fmla="*/ 6 h 136"/>
                <a:gd name="T14" fmla="*/ 2 w 104"/>
                <a:gd name="T15" fmla="*/ 6 h 136"/>
                <a:gd name="T16" fmla="*/ 2 w 104"/>
                <a:gd name="T17" fmla="*/ 7 h 136"/>
                <a:gd name="T18" fmla="*/ 3 w 104"/>
                <a:gd name="T19" fmla="*/ 7 h 136"/>
                <a:gd name="T20" fmla="*/ 3 w 104"/>
                <a:gd name="T21" fmla="*/ 7 h 136"/>
                <a:gd name="T22" fmla="*/ 3 w 104"/>
                <a:gd name="T23" fmla="*/ 7 h 136"/>
                <a:gd name="T24" fmla="*/ 5 w 104"/>
                <a:gd name="T25" fmla="*/ 7 h 136"/>
                <a:gd name="T26" fmla="*/ 5 w 104"/>
                <a:gd name="T27" fmla="*/ 6 h 136"/>
                <a:gd name="T28" fmla="*/ 5 w 104"/>
                <a:gd name="T29" fmla="*/ 6 h 136"/>
                <a:gd name="T30" fmla="*/ 5 w 104"/>
                <a:gd name="T31" fmla="*/ 5 h 136"/>
                <a:gd name="T32" fmla="*/ 5 w 104"/>
                <a:gd name="T33" fmla="*/ 5 h 136"/>
                <a:gd name="T34" fmla="*/ 5 w 104"/>
                <a:gd name="T35" fmla="*/ 4 h 136"/>
                <a:gd name="T36" fmla="*/ 3 w 104"/>
                <a:gd name="T37" fmla="*/ 0 h 136"/>
                <a:gd name="T38" fmla="*/ 5 w 104"/>
                <a:gd name="T39" fmla="*/ 1 h 136"/>
                <a:gd name="T40" fmla="*/ 5 w 104"/>
                <a:gd name="T41" fmla="*/ 1 h 136"/>
                <a:gd name="T42" fmla="*/ 6 w 104"/>
                <a:gd name="T43" fmla="*/ 1 h 136"/>
                <a:gd name="T44" fmla="*/ 6 w 104"/>
                <a:gd name="T45" fmla="*/ 1 h 136"/>
                <a:gd name="T46" fmla="*/ 7 w 104"/>
                <a:gd name="T47" fmla="*/ 1 h 136"/>
                <a:gd name="T48" fmla="*/ 7 w 104"/>
                <a:gd name="T49" fmla="*/ 2 h 136"/>
                <a:gd name="T50" fmla="*/ 7 w 104"/>
                <a:gd name="T51" fmla="*/ 3 h 136"/>
                <a:gd name="T52" fmla="*/ 7 w 104"/>
                <a:gd name="T53" fmla="*/ 6 h 136"/>
                <a:gd name="T54" fmla="*/ 7 w 104"/>
                <a:gd name="T55" fmla="*/ 7 h 136"/>
                <a:gd name="T56" fmla="*/ 7 w 104"/>
                <a:gd name="T57" fmla="*/ 9 h 136"/>
                <a:gd name="T58" fmla="*/ 6 w 104"/>
                <a:gd name="T59" fmla="*/ 9 h 136"/>
                <a:gd name="T60" fmla="*/ 5 w 104"/>
                <a:gd name="T61" fmla="*/ 7 h 136"/>
                <a:gd name="T62" fmla="*/ 5 w 104"/>
                <a:gd name="T63" fmla="*/ 7 h 136"/>
                <a:gd name="T64" fmla="*/ 5 w 104"/>
                <a:gd name="T65" fmla="*/ 7 h 136"/>
                <a:gd name="T66" fmla="*/ 4 w 104"/>
                <a:gd name="T67" fmla="*/ 9 h 136"/>
                <a:gd name="T68" fmla="*/ 3 w 104"/>
                <a:gd name="T69" fmla="*/ 9 h 136"/>
                <a:gd name="T70" fmla="*/ 3 w 104"/>
                <a:gd name="T71" fmla="*/ 9 h 136"/>
                <a:gd name="T72" fmla="*/ 2 w 104"/>
                <a:gd name="T73" fmla="*/ 9 h 136"/>
                <a:gd name="T74" fmla="*/ 1 w 104"/>
                <a:gd name="T75" fmla="*/ 8 h 136"/>
                <a:gd name="T76" fmla="*/ 1 w 104"/>
                <a:gd name="T77" fmla="*/ 7 h 136"/>
                <a:gd name="T78" fmla="*/ 1 w 104"/>
                <a:gd name="T79" fmla="*/ 6 h 136"/>
                <a:gd name="T80" fmla="*/ 0 w 104"/>
                <a:gd name="T81" fmla="*/ 6 h 136"/>
                <a:gd name="T82" fmla="*/ 1 w 104"/>
                <a:gd name="T83" fmla="*/ 5 h 136"/>
                <a:gd name="T84" fmla="*/ 1 w 104"/>
                <a:gd name="T85" fmla="*/ 4 h 136"/>
                <a:gd name="T86" fmla="*/ 2 w 104"/>
                <a:gd name="T87" fmla="*/ 3 h 136"/>
                <a:gd name="T88" fmla="*/ 3 w 104"/>
                <a:gd name="T89" fmla="*/ 3 h 136"/>
                <a:gd name="T90" fmla="*/ 3 w 104"/>
                <a:gd name="T91" fmla="*/ 3 h 136"/>
                <a:gd name="T92" fmla="*/ 5 w 104"/>
                <a:gd name="T93" fmla="*/ 3 h 136"/>
                <a:gd name="T94" fmla="*/ 5 w 104"/>
                <a:gd name="T95" fmla="*/ 2 h 136"/>
                <a:gd name="T96" fmla="*/ 5 w 104"/>
                <a:gd name="T97" fmla="*/ 2 h 136"/>
                <a:gd name="T98" fmla="*/ 5 w 104"/>
                <a:gd name="T99" fmla="*/ 2 h 136"/>
                <a:gd name="T100" fmla="*/ 5 w 104"/>
                <a:gd name="T101" fmla="*/ 1 h 136"/>
                <a:gd name="T102" fmla="*/ 5 w 104"/>
                <a:gd name="T103" fmla="*/ 1 h 136"/>
                <a:gd name="T104" fmla="*/ 3 w 104"/>
                <a:gd name="T105" fmla="*/ 1 h 136"/>
                <a:gd name="T106" fmla="*/ 3 w 104"/>
                <a:gd name="T107" fmla="*/ 1 h 136"/>
                <a:gd name="T108" fmla="*/ 3 w 104"/>
                <a:gd name="T109" fmla="*/ 1 h 136"/>
                <a:gd name="T110" fmla="*/ 2 w 104"/>
                <a:gd name="T111" fmla="*/ 1 h 136"/>
                <a:gd name="T112" fmla="*/ 1 w 104"/>
                <a:gd name="T113" fmla="*/ 1 h 136"/>
                <a:gd name="T114" fmla="*/ 1 w 104"/>
                <a:gd name="T115" fmla="*/ 1 h 136"/>
                <a:gd name="T116" fmla="*/ 2 w 104"/>
                <a:gd name="T117" fmla="*/ 1 h 136"/>
                <a:gd name="T118" fmla="*/ 3 w 104"/>
                <a:gd name="T119" fmla="*/ 1 h 136"/>
                <a:gd name="T120" fmla="*/ 3 w 104"/>
                <a:gd name="T121" fmla="*/ 0 h 1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04"/>
                <a:gd name="T184" fmla="*/ 0 h 136"/>
                <a:gd name="T185" fmla="*/ 104 w 104"/>
                <a:gd name="T186" fmla="*/ 136 h 1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04" h="136">
                  <a:moveTo>
                    <a:pt x="79" y="67"/>
                  </a:moveTo>
                  <a:lnTo>
                    <a:pt x="66" y="67"/>
                  </a:lnTo>
                  <a:lnTo>
                    <a:pt x="53" y="68"/>
                  </a:lnTo>
                  <a:lnTo>
                    <a:pt x="42" y="71"/>
                  </a:lnTo>
                  <a:lnTo>
                    <a:pt x="32" y="77"/>
                  </a:lnTo>
                  <a:lnTo>
                    <a:pt x="26" y="85"/>
                  </a:lnTo>
                  <a:lnTo>
                    <a:pt x="23" y="96"/>
                  </a:lnTo>
                  <a:lnTo>
                    <a:pt x="25" y="106"/>
                  </a:lnTo>
                  <a:lnTo>
                    <a:pt x="31" y="113"/>
                  </a:lnTo>
                  <a:lnTo>
                    <a:pt x="37" y="117"/>
                  </a:lnTo>
                  <a:lnTo>
                    <a:pt x="46" y="119"/>
                  </a:lnTo>
                  <a:lnTo>
                    <a:pt x="58" y="116"/>
                  </a:lnTo>
                  <a:lnTo>
                    <a:pt x="67" y="112"/>
                  </a:lnTo>
                  <a:lnTo>
                    <a:pt x="74" y="105"/>
                  </a:lnTo>
                  <a:lnTo>
                    <a:pt x="78" y="97"/>
                  </a:lnTo>
                  <a:lnTo>
                    <a:pt x="78" y="93"/>
                  </a:lnTo>
                  <a:lnTo>
                    <a:pt x="79" y="89"/>
                  </a:lnTo>
                  <a:lnTo>
                    <a:pt x="79" y="67"/>
                  </a:lnTo>
                  <a:close/>
                  <a:moveTo>
                    <a:pt x="52" y="0"/>
                  </a:moveTo>
                  <a:lnTo>
                    <a:pt x="67" y="1"/>
                  </a:lnTo>
                  <a:lnTo>
                    <a:pt x="79" y="7"/>
                  </a:lnTo>
                  <a:lnTo>
                    <a:pt x="89" y="13"/>
                  </a:lnTo>
                  <a:lnTo>
                    <a:pt x="94" y="22"/>
                  </a:lnTo>
                  <a:lnTo>
                    <a:pt x="99" y="31"/>
                  </a:lnTo>
                  <a:lnTo>
                    <a:pt x="101" y="42"/>
                  </a:lnTo>
                  <a:lnTo>
                    <a:pt x="102" y="53"/>
                  </a:lnTo>
                  <a:lnTo>
                    <a:pt x="102" y="101"/>
                  </a:lnTo>
                  <a:lnTo>
                    <a:pt x="102" y="119"/>
                  </a:lnTo>
                  <a:lnTo>
                    <a:pt x="104" y="133"/>
                  </a:lnTo>
                  <a:lnTo>
                    <a:pt x="82" y="133"/>
                  </a:lnTo>
                  <a:lnTo>
                    <a:pt x="80" y="116"/>
                  </a:lnTo>
                  <a:lnTo>
                    <a:pt x="79" y="116"/>
                  </a:lnTo>
                  <a:lnTo>
                    <a:pt x="73" y="124"/>
                  </a:lnTo>
                  <a:lnTo>
                    <a:pt x="64" y="130"/>
                  </a:lnTo>
                  <a:lnTo>
                    <a:pt x="53" y="135"/>
                  </a:lnTo>
                  <a:lnTo>
                    <a:pt x="39" y="136"/>
                  </a:lnTo>
                  <a:lnTo>
                    <a:pt x="25" y="134"/>
                  </a:lnTo>
                  <a:lnTo>
                    <a:pt x="15" y="128"/>
                  </a:lnTo>
                  <a:lnTo>
                    <a:pt x="6" y="120"/>
                  </a:lnTo>
                  <a:lnTo>
                    <a:pt x="2" y="110"/>
                  </a:lnTo>
                  <a:lnTo>
                    <a:pt x="0" y="98"/>
                  </a:lnTo>
                  <a:lnTo>
                    <a:pt x="3" y="84"/>
                  </a:lnTo>
                  <a:lnTo>
                    <a:pt x="9" y="72"/>
                  </a:lnTo>
                  <a:lnTo>
                    <a:pt x="20" y="63"/>
                  </a:lnTo>
                  <a:lnTo>
                    <a:pt x="36" y="56"/>
                  </a:lnTo>
                  <a:lnTo>
                    <a:pt x="56" y="52"/>
                  </a:lnTo>
                  <a:lnTo>
                    <a:pt x="78" y="50"/>
                  </a:lnTo>
                  <a:lnTo>
                    <a:pt x="78" y="47"/>
                  </a:lnTo>
                  <a:lnTo>
                    <a:pt x="78" y="42"/>
                  </a:lnTo>
                  <a:lnTo>
                    <a:pt x="77" y="35"/>
                  </a:lnTo>
                  <a:lnTo>
                    <a:pt x="74" y="28"/>
                  </a:lnTo>
                  <a:lnTo>
                    <a:pt x="68" y="23"/>
                  </a:lnTo>
                  <a:lnTo>
                    <a:pt x="60" y="19"/>
                  </a:lnTo>
                  <a:lnTo>
                    <a:pt x="49" y="17"/>
                  </a:lnTo>
                  <a:lnTo>
                    <a:pt x="36" y="18"/>
                  </a:lnTo>
                  <a:lnTo>
                    <a:pt x="24" y="22"/>
                  </a:lnTo>
                  <a:lnTo>
                    <a:pt x="15" y="27"/>
                  </a:lnTo>
                  <a:lnTo>
                    <a:pt x="9" y="11"/>
                  </a:lnTo>
                  <a:lnTo>
                    <a:pt x="21" y="5"/>
                  </a:lnTo>
                  <a:lnTo>
                    <a:pt x="36" y="1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105" name="Freeform 105"/>
            <p:cNvSpPr>
              <a:spLocks noEditPoints="1"/>
            </p:cNvSpPr>
            <p:nvPr/>
          </p:nvSpPr>
          <p:spPr bwMode="auto">
            <a:xfrm>
              <a:off x="3859" y="832"/>
              <a:ext cx="47" cy="72"/>
            </a:xfrm>
            <a:custGeom>
              <a:avLst/>
              <a:gdLst>
                <a:gd name="T0" fmla="*/ 3 w 94"/>
                <a:gd name="T1" fmla="*/ 1 h 144"/>
                <a:gd name="T2" fmla="*/ 1 w 94"/>
                <a:gd name="T3" fmla="*/ 1 h 144"/>
                <a:gd name="T4" fmla="*/ 1 w 94"/>
                <a:gd name="T5" fmla="*/ 1 h 144"/>
                <a:gd name="T6" fmla="*/ 1 w 94"/>
                <a:gd name="T7" fmla="*/ 5 h 144"/>
                <a:gd name="T8" fmla="*/ 3 w 94"/>
                <a:gd name="T9" fmla="*/ 5 h 144"/>
                <a:gd name="T10" fmla="*/ 3 w 94"/>
                <a:gd name="T11" fmla="*/ 5 h 144"/>
                <a:gd name="T12" fmla="*/ 3 w 94"/>
                <a:gd name="T13" fmla="*/ 3 h 144"/>
                <a:gd name="T14" fmla="*/ 5 w 94"/>
                <a:gd name="T15" fmla="*/ 3 h 144"/>
                <a:gd name="T16" fmla="*/ 5 w 94"/>
                <a:gd name="T17" fmla="*/ 2 h 144"/>
                <a:gd name="T18" fmla="*/ 5 w 94"/>
                <a:gd name="T19" fmla="*/ 1 h 144"/>
                <a:gd name="T20" fmla="*/ 3 w 94"/>
                <a:gd name="T21" fmla="*/ 1 h 144"/>
                <a:gd name="T22" fmla="*/ 3 w 94"/>
                <a:gd name="T23" fmla="*/ 1 h 144"/>
                <a:gd name="T24" fmla="*/ 3 w 94"/>
                <a:gd name="T25" fmla="*/ 1 h 144"/>
                <a:gd name="T26" fmla="*/ 3 w 94"/>
                <a:gd name="T27" fmla="*/ 1 h 144"/>
                <a:gd name="T28" fmla="*/ 3 w 94"/>
                <a:gd name="T29" fmla="*/ 0 h 144"/>
                <a:gd name="T30" fmla="*/ 3 w 94"/>
                <a:gd name="T31" fmla="*/ 1 h 144"/>
                <a:gd name="T32" fmla="*/ 5 w 94"/>
                <a:gd name="T33" fmla="*/ 1 h 144"/>
                <a:gd name="T34" fmla="*/ 5 w 94"/>
                <a:gd name="T35" fmla="*/ 1 h 144"/>
                <a:gd name="T36" fmla="*/ 6 w 94"/>
                <a:gd name="T37" fmla="*/ 1 h 144"/>
                <a:gd name="T38" fmla="*/ 6 w 94"/>
                <a:gd name="T39" fmla="*/ 1 h 144"/>
                <a:gd name="T40" fmla="*/ 6 w 94"/>
                <a:gd name="T41" fmla="*/ 2 h 144"/>
                <a:gd name="T42" fmla="*/ 6 w 94"/>
                <a:gd name="T43" fmla="*/ 3 h 144"/>
                <a:gd name="T44" fmla="*/ 6 w 94"/>
                <a:gd name="T45" fmla="*/ 3 h 144"/>
                <a:gd name="T46" fmla="*/ 5 w 94"/>
                <a:gd name="T47" fmla="*/ 5 h 144"/>
                <a:gd name="T48" fmla="*/ 3 w 94"/>
                <a:gd name="T49" fmla="*/ 5 h 144"/>
                <a:gd name="T50" fmla="*/ 3 w 94"/>
                <a:gd name="T51" fmla="*/ 5 h 144"/>
                <a:gd name="T52" fmla="*/ 5 w 94"/>
                <a:gd name="T53" fmla="*/ 5 h 144"/>
                <a:gd name="T54" fmla="*/ 5 w 94"/>
                <a:gd name="T55" fmla="*/ 5 h 144"/>
                <a:gd name="T56" fmla="*/ 6 w 94"/>
                <a:gd name="T57" fmla="*/ 6 h 144"/>
                <a:gd name="T58" fmla="*/ 6 w 94"/>
                <a:gd name="T59" fmla="*/ 7 h 144"/>
                <a:gd name="T60" fmla="*/ 6 w 94"/>
                <a:gd name="T61" fmla="*/ 9 h 144"/>
                <a:gd name="T62" fmla="*/ 6 w 94"/>
                <a:gd name="T63" fmla="*/ 9 h 144"/>
                <a:gd name="T64" fmla="*/ 5 w 94"/>
                <a:gd name="T65" fmla="*/ 9 h 144"/>
                <a:gd name="T66" fmla="*/ 5 w 94"/>
                <a:gd name="T67" fmla="*/ 9 h 144"/>
                <a:gd name="T68" fmla="*/ 5 w 94"/>
                <a:gd name="T69" fmla="*/ 7 h 144"/>
                <a:gd name="T70" fmla="*/ 5 w 94"/>
                <a:gd name="T71" fmla="*/ 6 h 144"/>
                <a:gd name="T72" fmla="*/ 3 w 94"/>
                <a:gd name="T73" fmla="*/ 6 h 144"/>
                <a:gd name="T74" fmla="*/ 3 w 94"/>
                <a:gd name="T75" fmla="*/ 5 h 144"/>
                <a:gd name="T76" fmla="*/ 3 w 94"/>
                <a:gd name="T77" fmla="*/ 5 h 144"/>
                <a:gd name="T78" fmla="*/ 3 w 94"/>
                <a:gd name="T79" fmla="*/ 5 h 144"/>
                <a:gd name="T80" fmla="*/ 1 w 94"/>
                <a:gd name="T81" fmla="*/ 5 h 144"/>
                <a:gd name="T82" fmla="*/ 1 w 94"/>
                <a:gd name="T83" fmla="*/ 9 h 144"/>
                <a:gd name="T84" fmla="*/ 0 w 94"/>
                <a:gd name="T85" fmla="*/ 9 h 144"/>
                <a:gd name="T86" fmla="*/ 0 w 94"/>
                <a:gd name="T87" fmla="*/ 1 h 144"/>
                <a:gd name="T88" fmla="*/ 1 w 94"/>
                <a:gd name="T89" fmla="*/ 1 h 144"/>
                <a:gd name="T90" fmla="*/ 3 w 94"/>
                <a:gd name="T91" fmla="*/ 0 h 14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94"/>
                <a:gd name="T139" fmla="*/ 0 h 144"/>
                <a:gd name="T140" fmla="*/ 94 w 94"/>
                <a:gd name="T141" fmla="*/ 144 h 14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94" h="144">
                  <a:moveTo>
                    <a:pt x="37" y="14"/>
                  </a:moveTo>
                  <a:lnTo>
                    <a:pt x="26" y="15"/>
                  </a:lnTo>
                  <a:lnTo>
                    <a:pt x="18" y="16"/>
                  </a:lnTo>
                  <a:lnTo>
                    <a:pt x="18" y="68"/>
                  </a:lnTo>
                  <a:lnTo>
                    <a:pt x="38" y="68"/>
                  </a:lnTo>
                  <a:lnTo>
                    <a:pt x="51" y="65"/>
                  </a:lnTo>
                  <a:lnTo>
                    <a:pt x="61" y="60"/>
                  </a:lnTo>
                  <a:lnTo>
                    <a:pt x="68" y="51"/>
                  </a:lnTo>
                  <a:lnTo>
                    <a:pt x="70" y="41"/>
                  </a:lnTo>
                  <a:lnTo>
                    <a:pt x="69" y="31"/>
                  </a:lnTo>
                  <a:lnTo>
                    <a:pt x="63" y="24"/>
                  </a:lnTo>
                  <a:lnTo>
                    <a:pt x="57" y="18"/>
                  </a:lnTo>
                  <a:lnTo>
                    <a:pt x="48" y="15"/>
                  </a:lnTo>
                  <a:lnTo>
                    <a:pt x="37" y="14"/>
                  </a:lnTo>
                  <a:close/>
                  <a:moveTo>
                    <a:pt x="35" y="0"/>
                  </a:moveTo>
                  <a:lnTo>
                    <a:pt x="54" y="1"/>
                  </a:lnTo>
                  <a:lnTo>
                    <a:pt x="67" y="5"/>
                  </a:lnTo>
                  <a:lnTo>
                    <a:pt x="77" y="12"/>
                  </a:lnTo>
                  <a:lnTo>
                    <a:pt x="83" y="19"/>
                  </a:lnTo>
                  <a:lnTo>
                    <a:pt x="87" y="28"/>
                  </a:lnTo>
                  <a:lnTo>
                    <a:pt x="88" y="39"/>
                  </a:lnTo>
                  <a:lnTo>
                    <a:pt x="86" y="51"/>
                  </a:lnTo>
                  <a:lnTo>
                    <a:pt x="81" y="62"/>
                  </a:lnTo>
                  <a:lnTo>
                    <a:pt x="72" y="70"/>
                  </a:lnTo>
                  <a:lnTo>
                    <a:pt x="61" y="75"/>
                  </a:lnTo>
                  <a:lnTo>
                    <a:pt x="71" y="82"/>
                  </a:lnTo>
                  <a:lnTo>
                    <a:pt x="77" y="91"/>
                  </a:lnTo>
                  <a:lnTo>
                    <a:pt x="83" y="104"/>
                  </a:lnTo>
                  <a:lnTo>
                    <a:pt x="87" y="123"/>
                  </a:lnTo>
                  <a:lnTo>
                    <a:pt x="90" y="135"/>
                  </a:lnTo>
                  <a:lnTo>
                    <a:pt x="94" y="144"/>
                  </a:lnTo>
                  <a:lnTo>
                    <a:pt x="74" y="144"/>
                  </a:lnTo>
                  <a:lnTo>
                    <a:pt x="72" y="137"/>
                  </a:lnTo>
                  <a:lnTo>
                    <a:pt x="69" y="126"/>
                  </a:lnTo>
                  <a:lnTo>
                    <a:pt x="65" y="110"/>
                  </a:lnTo>
                  <a:lnTo>
                    <a:pt x="61" y="97"/>
                  </a:lnTo>
                  <a:lnTo>
                    <a:pt x="55" y="88"/>
                  </a:lnTo>
                  <a:lnTo>
                    <a:pt x="47" y="84"/>
                  </a:lnTo>
                  <a:lnTo>
                    <a:pt x="37" y="82"/>
                  </a:lnTo>
                  <a:lnTo>
                    <a:pt x="18" y="82"/>
                  </a:lnTo>
                  <a:lnTo>
                    <a:pt x="18" y="144"/>
                  </a:lnTo>
                  <a:lnTo>
                    <a:pt x="0" y="144"/>
                  </a:lnTo>
                  <a:lnTo>
                    <a:pt x="0" y="3"/>
                  </a:lnTo>
                  <a:lnTo>
                    <a:pt x="17" y="1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106" name="Freeform 106"/>
            <p:cNvSpPr>
              <a:spLocks/>
            </p:cNvSpPr>
            <p:nvPr/>
          </p:nvSpPr>
          <p:spPr bwMode="auto">
            <a:xfrm>
              <a:off x="3914" y="880"/>
              <a:ext cx="12" cy="34"/>
            </a:xfrm>
            <a:custGeom>
              <a:avLst/>
              <a:gdLst>
                <a:gd name="T0" fmla="*/ 1 w 22"/>
                <a:gd name="T1" fmla="*/ 0 h 69"/>
                <a:gd name="T2" fmla="*/ 2 w 22"/>
                <a:gd name="T3" fmla="*/ 0 h 69"/>
                <a:gd name="T4" fmla="*/ 2 w 22"/>
                <a:gd name="T5" fmla="*/ 4 h 69"/>
                <a:gd name="T6" fmla="*/ 1 w 22"/>
                <a:gd name="T7" fmla="*/ 4 h 69"/>
                <a:gd name="T8" fmla="*/ 1 w 22"/>
                <a:gd name="T9" fmla="*/ 0 h 69"/>
                <a:gd name="T10" fmla="*/ 1 w 22"/>
                <a:gd name="T11" fmla="*/ 0 h 69"/>
                <a:gd name="T12" fmla="*/ 1 w 22"/>
                <a:gd name="T13" fmla="*/ 0 h 69"/>
                <a:gd name="T14" fmla="*/ 0 w 22"/>
                <a:gd name="T15" fmla="*/ 0 h 69"/>
                <a:gd name="T16" fmla="*/ 1 w 22"/>
                <a:gd name="T17" fmla="*/ 0 h 6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2"/>
                <a:gd name="T28" fmla="*/ 0 h 69"/>
                <a:gd name="T29" fmla="*/ 22 w 22"/>
                <a:gd name="T30" fmla="*/ 69 h 6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2" h="69">
                  <a:moveTo>
                    <a:pt x="15" y="0"/>
                  </a:moveTo>
                  <a:lnTo>
                    <a:pt x="22" y="0"/>
                  </a:lnTo>
                  <a:lnTo>
                    <a:pt x="22" y="69"/>
                  </a:lnTo>
                  <a:lnTo>
                    <a:pt x="14" y="69"/>
                  </a:lnTo>
                  <a:lnTo>
                    <a:pt x="14" y="8"/>
                  </a:lnTo>
                  <a:lnTo>
                    <a:pt x="13" y="8"/>
                  </a:lnTo>
                  <a:lnTo>
                    <a:pt x="1" y="15"/>
                  </a:lnTo>
                  <a:lnTo>
                    <a:pt x="0" y="8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107" name="Freeform 107"/>
            <p:cNvSpPr>
              <a:spLocks noEditPoints="1"/>
            </p:cNvSpPr>
            <p:nvPr/>
          </p:nvSpPr>
          <p:spPr bwMode="auto">
            <a:xfrm>
              <a:off x="3940" y="877"/>
              <a:ext cx="24" cy="38"/>
            </a:xfrm>
            <a:custGeom>
              <a:avLst/>
              <a:gdLst>
                <a:gd name="T0" fmla="*/ 1 w 49"/>
                <a:gd name="T1" fmla="*/ 1 h 78"/>
                <a:gd name="T2" fmla="*/ 1 w 49"/>
                <a:gd name="T3" fmla="*/ 1 h 78"/>
                <a:gd name="T4" fmla="*/ 1 w 49"/>
                <a:gd name="T5" fmla="*/ 2 h 78"/>
                <a:gd name="T6" fmla="*/ 0 w 49"/>
                <a:gd name="T7" fmla="*/ 2 h 78"/>
                <a:gd name="T8" fmla="*/ 0 w 49"/>
                <a:gd name="T9" fmla="*/ 2 h 78"/>
                <a:gd name="T10" fmla="*/ 0 w 49"/>
                <a:gd name="T11" fmla="*/ 2 h 78"/>
                <a:gd name="T12" fmla="*/ 0 w 49"/>
                <a:gd name="T13" fmla="*/ 2 h 78"/>
                <a:gd name="T14" fmla="*/ 0 w 49"/>
                <a:gd name="T15" fmla="*/ 2 h 78"/>
                <a:gd name="T16" fmla="*/ 0 w 49"/>
                <a:gd name="T17" fmla="*/ 3 h 78"/>
                <a:gd name="T18" fmla="*/ 0 w 49"/>
                <a:gd name="T19" fmla="*/ 3 h 78"/>
                <a:gd name="T20" fmla="*/ 0 w 49"/>
                <a:gd name="T21" fmla="*/ 3 h 78"/>
                <a:gd name="T22" fmla="*/ 0 w 49"/>
                <a:gd name="T23" fmla="*/ 4 h 78"/>
                <a:gd name="T24" fmla="*/ 1 w 49"/>
                <a:gd name="T25" fmla="*/ 4 h 78"/>
                <a:gd name="T26" fmla="*/ 1 w 49"/>
                <a:gd name="T27" fmla="*/ 4 h 78"/>
                <a:gd name="T28" fmla="*/ 1 w 49"/>
                <a:gd name="T29" fmla="*/ 4 h 78"/>
                <a:gd name="T30" fmla="*/ 2 w 49"/>
                <a:gd name="T31" fmla="*/ 4 h 78"/>
                <a:gd name="T32" fmla="*/ 2 w 49"/>
                <a:gd name="T33" fmla="*/ 3 h 78"/>
                <a:gd name="T34" fmla="*/ 2 w 49"/>
                <a:gd name="T35" fmla="*/ 3 h 78"/>
                <a:gd name="T36" fmla="*/ 2 w 49"/>
                <a:gd name="T37" fmla="*/ 2 h 78"/>
                <a:gd name="T38" fmla="*/ 2 w 49"/>
                <a:gd name="T39" fmla="*/ 2 h 78"/>
                <a:gd name="T40" fmla="*/ 2 w 49"/>
                <a:gd name="T41" fmla="*/ 2 h 78"/>
                <a:gd name="T42" fmla="*/ 1 w 49"/>
                <a:gd name="T43" fmla="*/ 1 h 78"/>
                <a:gd name="T44" fmla="*/ 0 w 49"/>
                <a:gd name="T45" fmla="*/ 0 h 78"/>
                <a:gd name="T46" fmla="*/ 0 w 49"/>
                <a:gd name="T47" fmla="*/ 0 h 78"/>
                <a:gd name="T48" fmla="*/ 0 w 49"/>
                <a:gd name="T49" fmla="*/ 2 h 78"/>
                <a:gd name="T50" fmla="*/ 0 w 49"/>
                <a:gd name="T51" fmla="*/ 2 h 78"/>
                <a:gd name="T52" fmla="*/ 0 w 49"/>
                <a:gd name="T53" fmla="*/ 1 h 78"/>
                <a:gd name="T54" fmla="*/ 1 w 49"/>
                <a:gd name="T55" fmla="*/ 1 h 78"/>
                <a:gd name="T56" fmla="*/ 1 w 49"/>
                <a:gd name="T57" fmla="*/ 1 h 78"/>
                <a:gd name="T58" fmla="*/ 2 w 49"/>
                <a:gd name="T59" fmla="*/ 1 h 78"/>
                <a:gd name="T60" fmla="*/ 2 w 49"/>
                <a:gd name="T61" fmla="*/ 1 h 78"/>
                <a:gd name="T62" fmla="*/ 3 w 49"/>
                <a:gd name="T63" fmla="*/ 2 h 78"/>
                <a:gd name="T64" fmla="*/ 3 w 49"/>
                <a:gd name="T65" fmla="*/ 3 h 78"/>
                <a:gd name="T66" fmla="*/ 3 w 49"/>
                <a:gd name="T67" fmla="*/ 3 h 78"/>
                <a:gd name="T68" fmla="*/ 2 w 49"/>
                <a:gd name="T69" fmla="*/ 4 h 78"/>
                <a:gd name="T70" fmla="*/ 2 w 49"/>
                <a:gd name="T71" fmla="*/ 4 h 78"/>
                <a:gd name="T72" fmla="*/ 1 w 49"/>
                <a:gd name="T73" fmla="*/ 4 h 78"/>
                <a:gd name="T74" fmla="*/ 1 w 49"/>
                <a:gd name="T75" fmla="*/ 4 h 78"/>
                <a:gd name="T76" fmla="*/ 0 w 49"/>
                <a:gd name="T77" fmla="*/ 4 h 78"/>
                <a:gd name="T78" fmla="*/ 0 w 49"/>
                <a:gd name="T79" fmla="*/ 4 h 78"/>
                <a:gd name="T80" fmla="*/ 0 w 49"/>
                <a:gd name="T81" fmla="*/ 4 h 78"/>
                <a:gd name="T82" fmla="*/ 0 w 49"/>
                <a:gd name="T83" fmla="*/ 4 h 78"/>
                <a:gd name="T84" fmla="*/ 0 w 49"/>
                <a:gd name="T85" fmla="*/ 4 h 78"/>
                <a:gd name="T86" fmla="*/ 0 w 49"/>
                <a:gd name="T87" fmla="*/ 4 h 78"/>
                <a:gd name="T88" fmla="*/ 0 w 49"/>
                <a:gd name="T89" fmla="*/ 4 h 78"/>
                <a:gd name="T90" fmla="*/ 0 w 49"/>
                <a:gd name="T91" fmla="*/ 3 h 78"/>
                <a:gd name="T92" fmla="*/ 0 w 49"/>
                <a:gd name="T93" fmla="*/ 0 h 78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49"/>
                <a:gd name="T142" fmla="*/ 0 h 78"/>
                <a:gd name="T143" fmla="*/ 49 w 49"/>
                <a:gd name="T144" fmla="*/ 78 h 78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49" h="78">
                  <a:moveTo>
                    <a:pt x="24" y="31"/>
                  </a:moveTo>
                  <a:lnTo>
                    <a:pt x="21" y="31"/>
                  </a:lnTo>
                  <a:lnTo>
                    <a:pt x="18" y="32"/>
                  </a:lnTo>
                  <a:lnTo>
                    <a:pt x="14" y="36"/>
                  </a:lnTo>
                  <a:lnTo>
                    <a:pt x="12" y="39"/>
                  </a:lnTo>
                  <a:lnTo>
                    <a:pt x="10" y="42"/>
                  </a:lnTo>
                  <a:lnTo>
                    <a:pt x="10" y="44"/>
                  </a:lnTo>
                  <a:lnTo>
                    <a:pt x="10" y="46"/>
                  </a:lnTo>
                  <a:lnTo>
                    <a:pt x="10" y="55"/>
                  </a:lnTo>
                  <a:lnTo>
                    <a:pt x="10" y="58"/>
                  </a:lnTo>
                  <a:lnTo>
                    <a:pt x="11" y="63"/>
                  </a:lnTo>
                  <a:lnTo>
                    <a:pt x="14" y="66"/>
                  </a:lnTo>
                  <a:lnTo>
                    <a:pt x="16" y="68"/>
                  </a:lnTo>
                  <a:lnTo>
                    <a:pt x="21" y="69"/>
                  </a:lnTo>
                  <a:lnTo>
                    <a:pt x="24" y="70"/>
                  </a:lnTo>
                  <a:lnTo>
                    <a:pt x="33" y="67"/>
                  </a:lnTo>
                  <a:lnTo>
                    <a:pt x="38" y="60"/>
                  </a:lnTo>
                  <a:lnTo>
                    <a:pt x="40" y="50"/>
                  </a:lnTo>
                  <a:lnTo>
                    <a:pt x="39" y="42"/>
                  </a:lnTo>
                  <a:lnTo>
                    <a:pt x="36" y="37"/>
                  </a:lnTo>
                  <a:lnTo>
                    <a:pt x="32" y="32"/>
                  </a:lnTo>
                  <a:lnTo>
                    <a:pt x="24" y="31"/>
                  </a:lnTo>
                  <a:close/>
                  <a:moveTo>
                    <a:pt x="0" y="0"/>
                  </a:moveTo>
                  <a:lnTo>
                    <a:pt x="10" y="0"/>
                  </a:lnTo>
                  <a:lnTo>
                    <a:pt x="10" y="32"/>
                  </a:lnTo>
                  <a:lnTo>
                    <a:pt x="14" y="28"/>
                  </a:lnTo>
                  <a:lnTo>
                    <a:pt x="20" y="25"/>
                  </a:lnTo>
                  <a:lnTo>
                    <a:pt x="27" y="24"/>
                  </a:lnTo>
                  <a:lnTo>
                    <a:pt x="36" y="26"/>
                  </a:lnTo>
                  <a:lnTo>
                    <a:pt x="43" y="30"/>
                  </a:lnTo>
                  <a:lnTo>
                    <a:pt x="48" y="39"/>
                  </a:lnTo>
                  <a:lnTo>
                    <a:pt x="49" y="50"/>
                  </a:lnTo>
                  <a:lnTo>
                    <a:pt x="48" y="62"/>
                  </a:lnTo>
                  <a:lnTo>
                    <a:pt x="42" y="70"/>
                  </a:lnTo>
                  <a:lnTo>
                    <a:pt x="35" y="76"/>
                  </a:lnTo>
                  <a:lnTo>
                    <a:pt x="26" y="78"/>
                  </a:lnTo>
                  <a:lnTo>
                    <a:pt x="20" y="77"/>
                  </a:lnTo>
                  <a:lnTo>
                    <a:pt x="13" y="73"/>
                  </a:lnTo>
                  <a:lnTo>
                    <a:pt x="9" y="68"/>
                  </a:lnTo>
                  <a:lnTo>
                    <a:pt x="8" y="76"/>
                  </a:lnTo>
                  <a:lnTo>
                    <a:pt x="0" y="76"/>
                  </a:lnTo>
                  <a:lnTo>
                    <a:pt x="0" y="72"/>
                  </a:lnTo>
                  <a:lnTo>
                    <a:pt x="0" y="67"/>
                  </a:lnTo>
                  <a:lnTo>
                    <a:pt x="0" y="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108" name="Freeform 108"/>
            <p:cNvSpPr>
              <a:spLocks/>
            </p:cNvSpPr>
            <p:nvPr/>
          </p:nvSpPr>
          <p:spPr bwMode="auto">
            <a:xfrm>
              <a:off x="3757" y="1156"/>
              <a:ext cx="73" cy="56"/>
            </a:xfrm>
            <a:custGeom>
              <a:avLst/>
              <a:gdLst>
                <a:gd name="T0" fmla="*/ 2 w 148"/>
                <a:gd name="T1" fmla="*/ 0 h 113"/>
                <a:gd name="T2" fmla="*/ 1 w 148"/>
                <a:gd name="T3" fmla="*/ 2 h 113"/>
                <a:gd name="T4" fmla="*/ 1 w 148"/>
                <a:gd name="T5" fmla="*/ 4 h 113"/>
                <a:gd name="T6" fmla="*/ 1 w 148"/>
                <a:gd name="T7" fmla="*/ 5 h 113"/>
                <a:gd name="T8" fmla="*/ 2 w 148"/>
                <a:gd name="T9" fmla="*/ 6 h 113"/>
                <a:gd name="T10" fmla="*/ 2 w 148"/>
                <a:gd name="T11" fmla="*/ 6 h 113"/>
                <a:gd name="T12" fmla="*/ 3 w 148"/>
                <a:gd name="T13" fmla="*/ 5 h 113"/>
                <a:gd name="T14" fmla="*/ 3 w 148"/>
                <a:gd name="T15" fmla="*/ 5 h 113"/>
                <a:gd name="T16" fmla="*/ 4 w 148"/>
                <a:gd name="T17" fmla="*/ 4 h 113"/>
                <a:gd name="T18" fmla="*/ 4 w 148"/>
                <a:gd name="T19" fmla="*/ 1 h 113"/>
                <a:gd name="T20" fmla="*/ 5 w 148"/>
                <a:gd name="T21" fmla="*/ 3 h 113"/>
                <a:gd name="T22" fmla="*/ 5 w 148"/>
                <a:gd name="T23" fmla="*/ 5 h 113"/>
                <a:gd name="T24" fmla="*/ 5 w 148"/>
                <a:gd name="T25" fmla="*/ 5 h 113"/>
                <a:gd name="T26" fmla="*/ 6 w 148"/>
                <a:gd name="T27" fmla="*/ 6 h 113"/>
                <a:gd name="T28" fmla="*/ 6 w 148"/>
                <a:gd name="T29" fmla="*/ 6 h 113"/>
                <a:gd name="T30" fmla="*/ 7 w 148"/>
                <a:gd name="T31" fmla="*/ 5 h 113"/>
                <a:gd name="T32" fmla="*/ 7 w 148"/>
                <a:gd name="T33" fmla="*/ 5 h 113"/>
                <a:gd name="T34" fmla="*/ 7 w 148"/>
                <a:gd name="T35" fmla="*/ 3 h 113"/>
                <a:gd name="T36" fmla="*/ 7 w 148"/>
                <a:gd name="T37" fmla="*/ 1 h 113"/>
                <a:gd name="T38" fmla="*/ 8 w 148"/>
                <a:gd name="T39" fmla="*/ 0 h 113"/>
                <a:gd name="T40" fmla="*/ 9 w 148"/>
                <a:gd name="T41" fmla="*/ 2 h 113"/>
                <a:gd name="T42" fmla="*/ 9 w 148"/>
                <a:gd name="T43" fmla="*/ 4 h 113"/>
                <a:gd name="T44" fmla="*/ 8 w 148"/>
                <a:gd name="T45" fmla="*/ 6 h 113"/>
                <a:gd name="T46" fmla="*/ 7 w 148"/>
                <a:gd name="T47" fmla="*/ 6 h 113"/>
                <a:gd name="T48" fmla="*/ 5 w 148"/>
                <a:gd name="T49" fmla="*/ 6 h 113"/>
                <a:gd name="T50" fmla="*/ 4 w 148"/>
                <a:gd name="T51" fmla="*/ 6 h 113"/>
                <a:gd name="T52" fmla="*/ 4 w 148"/>
                <a:gd name="T53" fmla="*/ 6 h 113"/>
                <a:gd name="T54" fmla="*/ 2 w 148"/>
                <a:gd name="T55" fmla="*/ 7 h 113"/>
                <a:gd name="T56" fmla="*/ 1 w 148"/>
                <a:gd name="T57" fmla="*/ 6 h 113"/>
                <a:gd name="T58" fmla="*/ 0 w 148"/>
                <a:gd name="T59" fmla="*/ 5 h 113"/>
                <a:gd name="T60" fmla="*/ 0 w 148"/>
                <a:gd name="T61" fmla="*/ 3 h 113"/>
                <a:gd name="T62" fmla="*/ 0 w 148"/>
                <a:gd name="T63" fmla="*/ 1 h 113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48"/>
                <a:gd name="T97" fmla="*/ 0 h 113"/>
                <a:gd name="T98" fmla="*/ 148 w 148"/>
                <a:gd name="T99" fmla="*/ 113 h 113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48" h="113">
                  <a:moveTo>
                    <a:pt x="16" y="0"/>
                  </a:moveTo>
                  <a:lnTo>
                    <a:pt x="35" y="0"/>
                  </a:lnTo>
                  <a:lnTo>
                    <a:pt x="26" y="21"/>
                  </a:lnTo>
                  <a:lnTo>
                    <a:pt x="21" y="41"/>
                  </a:lnTo>
                  <a:lnTo>
                    <a:pt x="19" y="58"/>
                  </a:lnTo>
                  <a:lnTo>
                    <a:pt x="21" y="74"/>
                  </a:lnTo>
                  <a:lnTo>
                    <a:pt x="25" y="87"/>
                  </a:lnTo>
                  <a:lnTo>
                    <a:pt x="29" y="91"/>
                  </a:lnTo>
                  <a:lnTo>
                    <a:pt x="33" y="95"/>
                  </a:lnTo>
                  <a:lnTo>
                    <a:pt x="38" y="97"/>
                  </a:lnTo>
                  <a:lnTo>
                    <a:pt x="42" y="98"/>
                  </a:lnTo>
                  <a:lnTo>
                    <a:pt x="47" y="97"/>
                  </a:lnTo>
                  <a:lnTo>
                    <a:pt x="51" y="96"/>
                  </a:lnTo>
                  <a:lnTo>
                    <a:pt x="55" y="92"/>
                  </a:lnTo>
                  <a:lnTo>
                    <a:pt x="58" y="89"/>
                  </a:lnTo>
                  <a:lnTo>
                    <a:pt x="61" y="85"/>
                  </a:lnTo>
                  <a:lnTo>
                    <a:pt x="63" y="81"/>
                  </a:lnTo>
                  <a:lnTo>
                    <a:pt x="64" y="72"/>
                  </a:lnTo>
                  <a:lnTo>
                    <a:pt x="65" y="60"/>
                  </a:lnTo>
                  <a:lnTo>
                    <a:pt x="65" y="28"/>
                  </a:lnTo>
                  <a:lnTo>
                    <a:pt x="83" y="28"/>
                  </a:lnTo>
                  <a:lnTo>
                    <a:pt x="83" y="60"/>
                  </a:lnTo>
                  <a:lnTo>
                    <a:pt x="83" y="71"/>
                  </a:lnTo>
                  <a:lnTo>
                    <a:pt x="85" y="81"/>
                  </a:lnTo>
                  <a:lnTo>
                    <a:pt x="86" y="85"/>
                  </a:lnTo>
                  <a:lnTo>
                    <a:pt x="90" y="89"/>
                  </a:lnTo>
                  <a:lnTo>
                    <a:pt x="93" y="92"/>
                  </a:lnTo>
                  <a:lnTo>
                    <a:pt x="97" y="96"/>
                  </a:lnTo>
                  <a:lnTo>
                    <a:pt x="100" y="97"/>
                  </a:lnTo>
                  <a:lnTo>
                    <a:pt x="106" y="98"/>
                  </a:lnTo>
                  <a:lnTo>
                    <a:pt x="110" y="97"/>
                  </a:lnTo>
                  <a:lnTo>
                    <a:pt x="114" y="95"/>
                  </a:lnTo>
                  <a:lnTo>
                    <a:pt x="119" y="91"/>
                  </a:lnTo>
                  <a:lnTo>
                    <a:pt x="122" y="87"/>
                  </a:lnTo>
                  <a:lnTo>
                    <a:pt x="127" y="74"/>
                  </a:lnTo>
                  <a:lnTo>
                    <a:pt x="128" y="58"/>
                  </a:lnTo>
                  <a:lnTo>
                    <a:pt x="127" y="41"/>
                  </a:lnTo>
                  <a:lnTo>
                    <a:pt x="122" y="21"/>
                  </a:lnTo>
                  <a:lnTo>
                    <a:pt x="113" y="0"/>
                  </a:lnTo>
                  <a:lnTo>
                    <a:pt x="132" y="0"/>
                  </a:lnTo>
                  <a:lnTo>
                    <a:pt x="140" y="19"/>
                  </a:lnTo>
                  <a:lnTo>
                    <a:pt x="146" y="38"/>
                  </a:lnTo>
                  <a:lnTo>
                    <a:pt x="148" y="57"/>
                  </a:lnTo>
                  <a:lnTo>
                    <a:pt x="147" y="73"/>
                  </a:lnTo>
                  <a:lnTo>
                    <a:pt x="142" y="87"/>
                  </a:lnTo>
                  <a:lnTo>
                    <a:pt x="136" y="98"/>
                  </a:lnTo>
                  <a:lnTo>
                    <a:pt x="128" y="106"/>
                  </a:lnTo>
                  <a:lnTo>
                    <a:pt x="119" y="111"/>
                  </a:lnTo>
                  <a:lnTo>
                    <a:pt x="108" y="113"/>
                  </a:lnTo>
                  <a:lnTo>
                    <a:pt x="96" y="111"/>
                  </a:lnTo>
                  <a:lnTo>
                    <a:pt x="88" y="106"/>
                  </a:lnTo>
                  <a:lnTo>
                    <a:pt x="80" y="99"/>
                  </a:lnTo>
                  <a:lnTo>
                    <a:pt x="74" y="88"/>
                  </a:lnTo>
                  <a:lnTo>
                    <a:pt x="66" y="101"/>
                  </a:lnTo>
                  <a:lnTo>
                    <a:pt x="54" y="110"/>
                  </a:lnTo>
                  <a:lnTo>
                    <a:pt x="40" y="113"/>
                  </a:lnTo>
                  <a:lnTo>
                    <a:pt x="28" y="111"/>
                  </a:lnTo>
                  <a:lnTo>
                    <a:pt x="19" y="105"/>
                  </a:lnTo>
                  <a:lnTo>
                    <a:pt x="11" y="98"/>
                  </a:lnTo>
                  <a:lnTo>
                    <a:pt x="5" y="86"/>
                  </a:lnTo>
                  <a:lnTo>
                    <a:pt x="1" y="73"/>
                  </a:lnTo>
                  <a:lnTo>
                    <a:pt x="0" y="57"/>
                  </a:lnTo>
                  <a:lnTo>
                    <a:pt x="1" y="38"/>
                  </a:lnTo>
                  <a:lnTo>
                    <a:pt x="7" y="19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109" name="Freeform 109"/>
            <p:cNvSpPr>
              <a:spLocks/>
            </p:cNvSpPr>
            <p:nvPr/>
          </p:nvSpPr>
          <p:spPr bwMode="auto">
            <a:xfrm>
              <a:off x="3840" y="1187"/>
              <a:ext cx="12" cy="35"/>
            </a:xfrm>
            <a:custGeom>
              <a:avLst/>
              <a:gdLst>
                <a:gd name="T0" fmla="*/ 1 w 24"/>
                <a:gd name="T1" fmla="*/ 0 h 69"/>
                <a:gd name="T2" fmla="*/ 2 w 24"/>
                <a:gd name="T3" fmla="*/ 0 h 69"/>
                <a:gd name="T4" fmla="*/ 2 w 24"/>
                <a:gd name="T5" fmla="*/ 5 h 69"/>
                <a:gd name="T6" fmla="*/ 1 w 24"/>
                <a:gd name="T7" fmla="*/ 5 h 69"/>
                <a:gd name="T8" fmla="*/ 1 w 24"/>
                <a:gd name="T9" fmla="*/ 1 h 69"/>
                <a:gd name="T10" fmla="*/ 1 w 24"/>
                <a:gd name="T11" fmla="*/ 1 h 69"/>
                <a:gd name="T12" fmla="*/ 1 w 24"/>
                <a:gd name="T13" fmla="*/ 1 h 69"/>
                <a:gd name="T14" fmla="*/ 0 w 24"/>
                <a:gd name="T15" fmla="*/ 1 h 69"/>
                <a:gd name="T16" fmla="*/ 1 w 24"/>
                <a:gd name="T17" fmla="*/ 0 h 6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4"/>
                <a:gd name="T28" fmla="*/ 0 h 69"/>
                <a:gd name="T29" fmla="*/ 24 w 24"/>
                <a:gd name="T30" fmla="*/ 69 h 6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4" h="69">
                  <a:moveTo>
                    <a:pt x="15" y="0"/>
                  </a:moveTo>
                  <a:lnTo>
                    <a:pt x="24" y="0"/>
                  </a:lnTo>
                  <a:lnTo>
                    <a:pt x="24" y="69"/>
                  </a:lnTo>
                  <a:lnTo>
                    <a:pt x="14" y="69"/>
                  </a:lnTo>
                  <a:lnTo>
                    <a:pt x="14" y="9"/>
                  </a:lnTo>
                  <a:lnTo>
                    <a:pt x="2" y="15"/>
                  </a:lnTo>
                  <a:lnTo>
                    <a:pt x="0" y="9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110" name="Freeform 110"/>
            <p:cNvSpPr>
              <a:spLocks/>
            </p:cNvSpPr>
            <p:nvPr/>
          </p:nvSpPr>
          <p:spPr bwMode="auto">
            <a:xfrm>
              <a:off x="3864" y="1198"/>
              <a:ext cx="16" cy="26"/>
            </a:xfrm>
            <a:custGeom>
              <a:avLst/>
              <a:gdLst>
                <a:gd name="T0" fmla="*/ 2 w 33"/>
                <a:gd name="T1" fmla="*/ 0 h 53"/>
                <a:gd name="T2" fmla="*/ 1 w 33"/>
                <a:gd name="T3" fmla="*/ 0 h 53"/>
                <a:gd name="T4" fmla="*/ 1 w 33"/>
                <a:gd name="T5" fmla="*/ 1 h 53"/>
                <a:gd name="T6" fmla="*/ 1 w 33"/>
                <a:gd name="T7" fmla="*/ 2 h 53"/>
                <a:gd name="T8" fmla="*/ 0 w 33"/>
                <a:gd name="T9" fmla="*/ 3 h 53"/>
                <a:gd name="T10" fmla="*/ 0 w 33"/>
                <a:gd name="T11" fmla="*/ 3 h 53"/>
                <a:gd name="T12" fmla="*/ 0 w 33"/>
                <a:gd name="T13" fmla="*/ 2 h 53"/>
                <a:gd name="T14" fmla="*/ 0 w 33"/>
                <a:gd name="T15" fmla="*/ 1 h 53"/>
                <a:gd name="T16" fmla="*/ 0 w 33"/>
                <a:gd name="T17" fmla="*/ 0 h 53"/>
                <a:gd name="T18" fmla="*/ 2 w 33"/>
                <a:gd name="T19" fmla="*/ 0 h 5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3"/>
                <a:gd name="T31" fmla="*/ 0 h 53"/>
                <a:gd name="T32" fmla="*/ 33 w 33"/>
                <a:gd name="T33" fmla="*/ 53 h 5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3" h="53">
                  <a:moveTo>
                    <a:pt x="33" y="0"/>
                  </a:moveTo>
                  <a:lnTo>
                    <a:pt x="29" y="14"/>
                  </a:lnTo>
                  <a:lnTo>
                    <a:pt x="23" y="28"/>
                  </a:lnTo>
                  <a:lnTo>
                    <a:pt x="18" y="41"/>
                  </a:lnTo>
                  <a:lnTo>
                    <a:pt x="12" y="50"/>
                  </a:lnTo>
                  <a:lnTo>
                    <a:pt x="0" y="53"/>
                  </a:lnTo>
                  <a:lnTo>
                    <a:pt x="4" y="38"/>
                  </a:lnTo>
                  <a:lnTo>
                    <a:pt x="9" y="19"/>
                  </a:lnTo>
                  <a:lnTo>
                    <a:pt x="12" y="2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111" name="Freeform 111"/>
            <p:cNvSpPr>
              <a:spLocks noEditPoints="1"/>
            </p:cNvSpPr>
            <p:nvPr/>
          </p:nvSpPr>
          <p:spPr bwMode="auto">
            <a:xfrm>
              <a:off x="3914" y="1139"/>
              <a:ext cx="47" cy="72"/>
            </a:xfrm>
            <a:custGeom>
              <a:avLst/>
              <a:gdLst>
                <a:gd name="T0" fmla="*/ 3 w 93"/>
                <a:gd name="T1" fmla="*/ 1 h 143"/>
                <a:gd name="T2" fmla="*/ 2 w 93"/>
                <a:gd name="T3" fmla="*/ 1 h 143"/>
                <a:gd name="T4" fmla="*/ 2 w 93"/>
                <a:gd name="T5" fmla="*/ 1 h 143"/>
                <a:gd name="T6" fmla="*/ 2 w 93"/>
                <a:gd name="T7" fmla="*/ 5 h 143"/>
                <a:gd name="T8" fmla="*/ 3 w 93"/>
                <a:gd name="T9" fmla="*/ 5 h 143"/>
                <a:gd name="T10" fmla="*/ 4 w 93"/>
                <a:gd name="T11" fmla="*/ 5 h 143"/>
                <a:gd name="T12" fmla="*/ 4 w 93"/>
                <a:gd name="T13" fmla="*/ 4 h 143"/>
                <a:gd name="T14" fmla="*/ 5 w 93"/>
                <a:gd name="T15" fmla="*/ 4 h 143"/>
                <a:gd name="T16" fmla="*/ 5 w 93"/>
                <a:gd name="T17" fmla="*/ 3 h 143"/>
                <a:gd name="T18" fmla="*/ 5 w 93"/>
                <a:gd name="T19" fmla="*/ 2 h 143"/>
                <a:gd name="T20" fmla="*/ 4 w 93"/>
                <a:gd name="T21" fmla="*/ 2 h 143"/>
                <a:gd name="T22" fmla="*/ 4 w 93"/>
                <a:gd name="T23" fmla="*/ 2 h 143"/>
                <a:gd name="T24" fmla="*/ 3 w 93"/>
                <a:gd name="T25" fmla="*/ 1 h 143"/>
                <a:gd name="T26" fmla="*/ 3 w 93"/>
                <a:gd name="T27" fmla="*/ 1 h 143"/>
                <a:gd name="T28" fmla="*/ 3 w 93"/>
                <a:gd name="T29" fmla="*/ 0 h 143"/>
                <a:gd name="T30" fmla="*/ 4 w 93"/>
                <a:gd name="T31" fmla="*/ 1 h 143"/>
                <a:gd name="T32" fmla="*/ 5 w 93"/>
                <a:gd name="T33" fmla="*/ 1 h 143"/>
                <a:gd name="T34" fmla="*/ 5 w 93"/>
                <a:gd name="T35" fmla="*/ 1 h 143"/>
                <a:gd name="T36" fmla="*/ 6 w 93"/>
                <a:gd name="T37" fmla="*/ 2 h 143"/>
                <a:gd name="T38" fmla="*/ 6 w 93"/>
                <a:gd name="T39" fmla="*/ 2 h 143"/>
                <a:gd name="T40" fmla="*/ 6 w 93"/>
                <a:gd name="T41" fmla="*/ 3 h 143"/>
                <a:gd name="T42" fmla="*/ 6 w 93"/>
                <a:gd name="T43" fmla="*/ 4 h 143"/>
                <a:gd name="T44" fmla="*/ 5 w 93"/>
                <a:gd name="T45" fmla="*/ 4 h 143"/>
                <a:gd name="T46" fmla="*/ 5 w 93"/>
                <a:gd name="T47" fmla="*/ 5 h 143"/>
                <a:gd name="T48" fmla="*/ 4 w 93"/>
                <a:gd name="T49" fmla="*/ 5 h 143"/>
                <a:gd name="T50" fmla="*/ 4 w 93"/>
                <a:gd name="T51" fmla="*/ 5 h 143"/>
                <a:gd name="T52" fmla="*/ 5 w 93"/>
                <a:gd name="T53" fmla="*/ 6 h 143"/>
                <a:gd name="T54" fmla="*/ 5 w 93"/>
                <a:gd name="T55" fmla="*/ 6 h 143"/>
                <a:gd name="T56" fmla="*/ 6 w 93"/>
                <a:gd name="T57" fmla="*/ 7 h 143"/>
                <a:gd name="T58" fmla="*/ 6 w 93"/>
                <a:gd name="T59" fmla="*/ 8 h 143"/>
                <a:gd name="T60" fmla="*/ 6 w 93"/>
                <a:gd name="T61" fmla="*/ 9 h 143"/>
                <a:gd name="T62" fmla="*/ 6 w 93"/>
                <a:gd name="T63" fmla="*/ 9 h 143"/>
                <a:gd name="T64" fmla="*/ 5 w 93"/>
                <a:gd name="T65" fmla="*/ 9 h 143"/>
                <a:gd name="T66" fmla="*/ 5 w 93"/>
                <a:gd name="T67" fmla="*/ 9 h 143"/>
                <a:gd name="T68" fmla="*/ 5 w 93"/>
                <a:gd name="T69" fmla="*/ 8 h 143"/>
                <a:gd name="T70" fmla="*/ 5 w 93"/>
                <a:gd name="T71" fmla="*/ 7 h 143"/>
                <a:gd name="T72" fmla="*/ 4 w 93"/>
                <a:gd name="T73" fmla="*/ 6 h 143"/>
                <a:gd name="T74" fmla="*/ 4 w 93"/>
                <a:gd name="T75" fmla="*/ 6 h 143"/>
                <a:gd name="T76" fmla="*/ 3 w 93"/>
                <a:gd name="T77" fmla="*/ 6 h 143"/>
                <a:gd name="T78" fmla="*/ 3 w 93"/>
                <a:gd name="T79" fmla="*/ 6 h 143"/>
                <a:gd name="T80" fmla="*/ 2 w 93"/>
                <a:gd name="T81" fmla="*/ 6 h 143"/>
                <a:gd name="T82" fmla="*/ 2 w 93"/>
                <a:gd name="T83" fmla="*/ 9 h 143"/>
                <a:gd name="T84" fmla="*/ 0 w 93"/>
                <a:gd name="T85" fmla="*/ 9 h 143"/>
                <a:gd name="T86" fmla="*/ 0 w 93"/>
                <a:gd name="T87" fmla="*/ 1 h 143"/>
                <a:gd name="T88" fmla="*/ 2 w 93"/>
                <a:gd name="T89" fmla="*/ 0 h 143"/>
                <a:gd name="T90" fmla="*/ 3 w 93"/>
                <a:gd name="T91" fmla="*/ 0 h 14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93"/>
                <a:gd name="T139" fmla="*/ 0 h 143"/>
                <a:gd name="T140" fmla="*/ 93 w 93"/>
                <a:gd name="T141" fmla="*/ 143 h 143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93" h="143">
                  <a:moveTo>
                    <a:pt x="36" y="14"/>
                  </a:moveTo>
                  <a:lnTo>
                    <a:pt x="26" y="14"/>
                  </a:lnTo>
                  <a:lnTo>
                    <a:pt x="19" y="15"/>
                  </a:lnTo>
                  <a:lnTo>
                    <a:pt x="19" y="67"/>
                  </a:lnTo>
                  <a:lnTo>
                    <a:pt x="37" y="67"/>
                  </a:lnTo>
                  <a:lnTo>
                    <a:pt x="51" y="65"/>
                  </a:lnTo>
                  <a:lnTo>
                    <a:pt x="61" y="60"/>
                  </a:lnTo>
                  <a:lnTo>
                    <a:pt x="68" y="51"/>
                  </a:lnTo>
                  <a:lnTo>
                    <a:pt x="70" y="40"/>
                  </a:lnTo>
                  <a:lnTo>
                    <a:pt x="69" y="30"/>
                  </a:lnTo>
                  <a:lnTo>
                    <a:pt x="64" y="22"/>
                  </a:lnTo>
                  <a:lnTo>
                    <a:pt x="57" y="18"/>
                  </a:lnTo>
                  <a:lnTo>
                    <a:pt x="48" y="15"/>
                  </a:lnTo>
                  <a:lnTo>
                    <a:pt x="36" y="14"/>
                  </a:lnTo>
                  <a:close/>
                  <a:moveTo>
                    <a:pt x="35" y="0"/>
                  </a:moveTo>
                  <a:lnTo>
                    <a:pt x="54" y="1"/>
                  </a:lnTo>
                  <a:lnTo>
                    <a:pt x="66" y="4"/>
                  </a:lnTo>
                  <a:lnTo>
                    <a:pt x="77" y="10"/>
                  </a:lnTo>
                  <a:lnTo>
                    <a:pt x="83" y="18"/>
                  </a:lnTo>
                  <a:lnTo>
                    <a:pt x="87" y="28"/>
                  </a:lnTo>
                  <a:lnTo>
                    <a:pt x="88" y="38"/>
                  </a:lnTo>
                  <a:lnTo>
                    <a:pt x="86" y="51"/>
                  </a:lnTo>
                  <a:lnTo>
                    <a:pt x="80" y="61"/>
                  </a:lnTo>
                  <a:lnTo>
                    <a:pt x="72" y="69"/>
                  </a:lnTo>
                  <a:lnTo>
                    <a:pt x="61" y="75"/>
                  </a:lnTo>
                  <a:lnTo>
                    <a:pt x="71" y="81"/>
                  </a:lnTo>
                  <a:lnTo>
                    <a:pt x="78" y="91"/>
                  </a:lnTo>
                  <a:lnTo>
                    <a:pt x="83" y="104"/>
                  </a:lnTo>
                  <a:lnTo>
                    <a:pt x="87" y="121"/>
                  </a:lnTo>
                  <a:lnTo>
                    <a:pt x="90" y="135"/>
                  </a:lnTo>
                  <a:lnTo>
                    <a:pt x="93" y="143"/>
                  </a:lnTo>
                  <a:lnTo>
                    <a:pt x="74" y="143"/>
                  </a:lnTo>
                  <a:lnTo>
                    <a:pt x="72" y="136"/>
                  </a:lnTo>
                  <a:lnTo>
                    <a:pt x="69" y="124"/>
                  </a:lnTo>
                  <a:lnTo>
                    <a:pt x="65" y="109"/>
                  </a:lnTo>
                  <a:lnTo>
                    <a:pt x="61" y="96"/>
                  </a:lnTo>
                  <a:lnTo>
                    <a:pt x="55" y="88"/>
                  </a:lnTo>
                  <a:lnTo>
                    <a:pt x="47" y="83"/>
                  </a:lnTo>
                  <a:lnTo>
                    <a:pt x="36" y="81"/>
                  </a:lnTo>
                  <a:lnTo>
                    <a:pt x="19" y="81"/>
                  </a:lnTo>
                  <a:lnTo>
                    <a:pt x="19" y="143"/>
                  </a:lnTo>
                  <a:lnTo>
                    <a:pt x="0" y="143"/>
                  </a:lnTo>
                  <a:lnTo>
                    <a:pt x="0" y="2"/>
                  </a:lnTo>
                  <a:lnTo>
                    <a:pt x="17" y="0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112" name="Freeform 112"/>
            <p:cNvSpPr>
              <a:spLocks/>
            </p:cNvSpPr>
            <p:nvPr/>
          </p:nvSpPr>
          <p:spPr bwMode="auto">
            <a:xfrm>
              <a:off x="3966" y="1187"/>
              <a:ext cx="22" cy="35"/>
            </a:xfrm>
            <a:custGeom>
              <a:avLst/>
              <a:gdLst>
                <a:gd name="T0" fmla="*/ 1 w 44"/>
                <a:gd name="T1" fmla="*/ 0 h 70"/>
                <a:gd name="T2" fmla="*/ 1 w 44"/>
                <a:gd name="T3" fmla="*/ 1 h 70"/>
                <a:gd name="T4" fmla="*/ 3 w 44"/>
                <a:gd name="T5" fmla="*/ 1 h 70"/>
                <a:gd name="T6" fmla="*/ 3 w 44"/>
                <a:gd name="T7" fmla="*/ 1 h 70"/>
                <a:gd name="T8" fmla="*/ 3 w 44"/>
                <a:gd name="T9" fmla="*/ 1 h 70"/>
                <a:gd name="T10" fmla="*/ 3 w 44"/>
                <a:gd name="T11" fmla="*/ 2 h 70"/>
                <a:gd name="T12" fmla="*/ 1 w 44"/>
                <a:gd name="T13" fmla="*/ 2 h 70"/>
                <a:gd name="T14" fmla="*/ 1 w 44"/>
                <a:gd name="T15" fmla="*/ 3 h 70"/>
                <a:gd name="T16" fmla="*/ 1 w 44"/>
                <a:gd name="T17" fmla="*/ 3 h 70"/>
                <a:gd name="T18" fmla="*/ 1 w 44"/>
                <a:gd name="T19" fmla="*/ 3 h 70"/>
                <a:gd name="T20" fmla="*/ 3 w 44"/>
                <a:gd name="T21" fmla="*/ 3 h 70"/>
                <a:gd name="T22" fmla="*/ 3 w 44"/>
                <a:gd name="T23" fmla="*/ 4 h 70"/>
                <a:gd name="T24" fmla="*/ 0 w 44"/>
                <a:gd name="T25" fmla="*/ 4 h 70"/>
                <a:gd name="T26" fmla="*/ 0 w 44"/>
                <a:gd name="T27" fmla="*/ 4 h 70"/>
                <a:gd name="T28" fmla="*/ 1 w 44"/>
                <a:gd name="T29" fmla="*/ 3 h 70"/>
                <a:gd name="T30" fmla="*/ 1 w 44"/>
                <a:gd name="T31" fmla="*/ 2 h 70"/>
                <a:gd name="T32" fmla="*/ 1 w 44"/>
                <a:gd name="T33" fmla="*/ 2 h 70"/>
                <a:gd name="T34" fmla="*/ 1 w 44"/>
                <a:gd name="T35" fmla="*/ 1 h 70"/>
                <a:gd name="T36" fmla="*/ 3 w 44"/>
                <a:gd name="T37" fmla="*/ 1 h 70"/>
                <a:gd name="T38" fmla="*/ 2 w 44"/>
                <a:gd name="T39" fmla="*/ 1 h 70"/>
                <a:gd name="T40" fmla="*/ 2 w 44"/>
                <a:gd name="T41" fmla="*/ 1 h 70"/>
                <a:gd name="T42" fmla="*/ 1 w 44"/>
                <a:gd name="T43" fmla="*/ 1 h 70"/>
                <a:gd name="T44" fmla="*/ 1 w 44"/>
                <a:gd name="T45" fmla="*/ 1 h 70"/>
                <a:gd name="T46" fmla="*/ 1 w 44"/>
                <a:gd name="T47" fmla="*/ 1 h 70"/>
                <a:gd name="T48" fmla="*/ 1 w 44"/>
                <a:gd name="T49" fmla="*/ 1 h 70"/>
                <a:gd name="T50" fmla="*/ 1 w 44"/>
                <a:gd name="T51" fmla="*/ 1 h 70"/>
                <a:gd name="T52" fmla="*/ 1 w 44"/>
                <a:gd name="T53" fmla="*/ 1 h 70"/>
                <a:gd name="T54" fmla="*/ 1 w 44"/>
                <a:gd name="T55" fmla="*/ 1 h 70"/>
                <a:gd name="T56" fmla="*/ 1 w 44"/>
                <a:gd name="T57" fmla="*/ 1 h 70"/>
                <a:gd name="T58" fmla="*/ 1 w 44"/>
                <a:gd name="T59" fmla="*/ 1 h 70"/>
                <a:gd name="T60" fmla="*/ 1 w 44"/>
                <a:gd name="T61" fmla="*/ 1 h 70"/>
                <a:gd name="T62" fmla="*/ 1 w 44"/>
                <a:gd name="T63" fmla="*/ 1 h 70"/>
                <a:gd name="T64" fmla="*/ 1 w 44"/>
                <a:gd name="T65" fmla="*/ 0 h 7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4"/>
                <a:gd name="T100" fmla="*/ 0 h 70"/>
                <a:gd name="T101" fmla="*/ 44 w 44"/>
                <a:gd name="T102" fmla="*/ 70 h 7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4" h="70">
                  <a:moveTo>
                    <a:pt x="22" y="0"/>
                  </a:moveTo>
                  <a:lnTo>
                    <a:pt x="31" y="2"/>
                  </a:lnTo>
                  <a:lnTo>
                    <a:pt x="38" y="7"/>
                  </a:lnTo>
                  <a:lnTo>
                    <a:pt x="41" y="13"/>
                  </a:lnTo>
                  <a:lnTo>
                    <a:pt x="42" y="21"/>
                  </a:lnTo>
                  <a:lnTo>
                    <a:pt x="40" y="33"/>
                  </a:lnTo>
                  <a:lnTo>
                    <a:pt x="31" y="44"/>
                  </a:lnTo>
                  <a:lnTo>
                    <a:pt x="18" y="57"/>
                  </a:lnTo>
                  <a:lnTo>
                    <a:pt x="13" y="63"/>
                  </a:lnTo>
                  <a:lnTo>
                    <a:pt x="44" y="63"/>
                  </a:lnTo>
                  <a:lnTo>
                    <a:pt x="44" y="70"/>
                  </a:lnTo>
                  <a:lnTo>
                    <a:pt x="0" y="70"/>
                  </a:lnTo>
                  <a:lnTo>
                    <a:pt x="0" y="65"/>
                  </a:lnTo>
                  <a:lnTo>
                    <a:pt x="8" y="57"/>
                  </a:lnTo>
                  <a:lnTo>
                    <a:pt x="18" y="47"/>
                  </a:lnTo>
                  <a:lnTo>
                    <a:pt x="27" y="37"/>
                  </a:lnTo>
                  <a:lnTo>
                    <a:pt x="31" y="29"/>
                  </a:lnTo>
                  <a:lnTo>
                    <a:pt x="33" y="22"/>
                  </a:lnTo>
                  <a:lnTo>
                    <a:pt x="32" y="19"/>
                  </a:lnTo>
                  <a:lnTo>
                    <a:pt x="32" y="15"/>
                  </a:lnTo>
                  <a:lnTo>
                    <a:pt x="31" y="13"/>
                  </a:lnTo>
                  <a:lnTo>
                    <a:pt x="29" y="11"/>
                  </a:lnTo>
                  <a:lnTo>
                    <a:pt x="27" y="9"/>
                  </a:lnTo>
                  <a:lnTo>
                    <a:pt x="24" y="9"/>
                  </a:lnTo>
                  <a:lnTo>
                    <a:pt x="19" y="8"/>
                  </a:lnTo>
                  <a:lnTo>
                    <a:pt x="15" y="9"/>
                  </a:lnTo>
                  <a:lnTo>
                    <a:pt x="11" y="10"/>
                  </a:lnTo>
                  <a:lnTo>
                    <a:pt x="8" y="12"/>
                  </a:lnTo>
                  <a:lnTo>
                    <a:pt x="4" y="14"/>
                  </a:lnTo>
                  <a:lnTo>
                    <a:pt x="2" y="7"/>
                  </a:lnTo>
                  <a:lnTo>
                    <a:pt x="10" y="2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113" name="Freeform 113"/>
            <p:cNvSpPr>
              <a:spLocks noEditPoints="1"/>
            </p:cNvSpPr>
            <p:nvPr/>
          </p:nvSpPr>
          <p:spPr bwMode="auto">
            <a:xfrm>
              <a:off x="3995" y="1184"/>
              <a:ext cx="24" cy="38"/>
            </a:xfrm>
            <a:custGeom>
              <a:avLst/>
              <a:gdLst>
                <a:gd name="T0" fmla="*/ 1 w 50"/>
                <a:gd name="T1" fmla="*/ 1 h 76"/>
                <a:gd name="T2" fmla="*/ 1 w 50"/>
                <a:gd name="T3" fmla="*/ 1 h 76"/>
                <a:gd name="T4" fmla="*/ 1 w 50"/>
                <a:gd name="T5" fmla="*/ 2 h 76"/>
                <a:gd name="T6" fmla="*/ 0 w 50"/>
                <a:gd name="T7" fmla="*/ 2 h 76"/>
                <a:gd name="T8" fmla="*/ 0 w 50"/>
                <a:gd name="T9" fmla="*/ 2 h 76"/>
                <a:gd name="T10" fmla="*/ 0 w 50"/>
                <a:gd name="T11" fmla="*/ 2 h 76"/>
                <a:gd name="T12" fmla="*/ 0 w 50"/>
                <a:gd name="T13" fmla="*/ 2 h 76"/>
                <a:gd name="T14" fmla="*/ 0 w 50"/>
                <a:gd name="T15" fmla="*/ 2 h 76"/>
                <a:gd name="T16" fmla="*/ 0 w 50"/>
                <a:gd name="T17" fmla="*/ 3 h 76"/>
                <a:gd name="T18" fmla="*/ 0 w 50"/>
                <a:gd name="T19" fmla="*/ 3 h 76"/>
                <a:gd name="T20" fmla="*/ 0 w 50"/>
                <a:gd name="T21" fmla="*/ 3 h 76"/>
                <a:gd name="T22" fmla="*/ 0 w 50"/>
                <a:gd name="T23" fmla="*/ 4 h 76"/>
                <a:gd name="T24" fmla="*/ 1 w 50"/>
                <a:gd name="T25" fmla="*/ 5 h 76"/>
                <a:gd name="T26" fmla="*/ 1 w 50"/>
                <a:gd name="T27" fmla="*/ 5 h 76"/>
                <a:gd name="T28" fmla="*/ 1 w 50"/>
                <a:gd name="T29" fmla="*/ 5 h 76"/>
                <a:gd name="T30" fmla="*/ 1 w 50"/>
                <a:gd name="T31" fmla="*/ 5 h 76"/>
                <a:gd name="T32" fmla="*/ 2 w 50"/>
                <a:gd name="T33" fmla="*/ 3 h 76"/>
                <a:gd name="T34" fmla="*/ 2 w 50"/>
                <a:gd name="T35" fmla="*/ 3 h 76"/>
                <a:gd name="T36" fmla="*/ 2 w 50"/>
                <a:gd name="T37" fmla="*/ 2 h 76"/>
                <a:gd name="T38" fmla="*/ 2 w 50"/>
                <a:gd name="T39" fmla="*/ 2 h 76"/>
                <a:gd name="T40" fmla="*/ 1 w 50"/>
                <a:gd name="T41" fmla="*/ 2 h 76"/>
                <a:gd name="T42" fmla="*/ 1 w 50"/>
                <a:gd name="T43" fmla="*/ 1 h 76"/>
                <a:gd name="T44" fmla="*/ 0 w 50"/>
                <a:gd name="T45" fmla="*/ 0 h 76"/>
                <a:gd name="T46" fmla="*/ 0 w 50"/>
                <a:gd name="T47" fmla="*/ 0 h 76"/>
                <a:gd name="T48" fmla="*/ 0 w 50"/>
                <a:gd name="T49" fmla="*/ 2 h 76"/>
                <a:gd name="T50" fmla="*/ 0 w 50"/>
                <a:gd name="T51" fmla="*/ 2 h 76"/>
                <a:gd name="T52" fmla="*/ 0 w 50"/>
                <a:gd name="T53" fmla="*/ 1 h 76"/>
                <a:gd name="T54" fmla="*/ 1 w 50"/>
                <a:gd name="T55" fmla="*/ 1 h 76"/>
                <a:gd name="T56" fmla="*/ 1 w 50"/>
                <a:gd name="T57" fmla="*/ 1 h 76"/>
                <a:gd name="T58" fmla="*/ 2 w 50"/>
                <a:gd name="T59" fmla="*/ 1 h 76"/>
                <a:gd name="T60" fmla="*/ 2 w 50"/>
                <a:gd name="T61" fmla="*/ 1 h 76"/>
                <a:gd name="T62" fmla="*/ 2 w 50"/>
                <a:gd name="T63" fmla="*/ 2 h 76"/>
                <a:gd name="T64" fmla="*/ 3 w 50"/>
                <a:gd name="T65" fmla="*/ 3 h 76"/>
                <a:gd name="T66" fmla="*/ 2 w 50"/>
                <a:gd name="T67" fmla="*/ 3 h 76"/>
                <a:gd name="T68" fmla="*/ 2 w 50"/>
                <a:gd name="T69" fmla="*/ 5 h 76"/>
                <a:gd name="T70" fmla="*/ 2 w 50"/>
                <a:gd name="T71" fmla="*/ 5 h 76"/>
                <a:gd name="T72" fmla="*/ 1 w 50"/>
                <a:gd name="T73" fmla="*/ 5 h 76"/>
                <a:gd name="T74" fmla="*/ 1 w 50"/>
                <a:gd name="T75" fmla="*/ 5 h 76"/>
                <a:gd name="T76" fmla="*/ 0 w 50"/>
                <a:gd name="T77" fmla="*/ 5 h 76"/>
                <a:gd name="T78" fmla="*/ 0 w 50"/>
                <a:gd name="T79" fmla="*/ 5 h 76"/>
                <a:gd name="T80" fmla="*/ 0 w 50"/>
                <a:gd name="T81" fmla="*/ 5 h 76"/>
                <a:gd name="T82" fmla="*/ 0 w 50"/>
                <a:gd name="T83" fmla="*/ 5 h 76"/>
                <a:gd name="T84" fmla="*/ 0 w 50"/>
                <a:gd name="T85" fmla="*/ 5 h 76"/>
                <a:gd name="T86" fmla="*/ 0 w 50"/>
                <a:gd name="T87" fmla="*/ 5 h 76"/>
                <a:gd name="T88" fmla="*/ 0 w 50"/>
                <a:gd name="T89" fmla="*/ 5 h 76"/>
                <a:gd name="T90" fmla="*/ 0 w 50"/>
                <a:gd name="T91" fmla="*/ 3 h 76"/>
                <a:gd name="T92" fmla="*/ 0 w 50"/>
                <a:gd name="T93" fmla="*/ 0 h 7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50"/>
                <a:gd name="T142" fmla="*/ 0 h 76"/>
                <a:gd name="T143" fmla="*/ 50 w 50"/>
                <a:gd name="T144" fmla="*/ 76 h 7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50" h="76">
                  <a:moveTo>
                    <a:pt x="24" y="30"/>
                  </a:moveTo>
                  <a:lnTo>
                    <a:pt x="21" y="31"/>
                  </a:lnTo>
                  <a:lnTo>
                    <a:pt x="17" y="32"/>
                  </a:lnTo>
                  <a:lnTo>
                    <a:pt x="14" y="34"/>
                  </a:lnTo>
                  <a:lnTo>
                    <a:pt x="12" y="38"/>
                  </a:lnTo>
                  <a:lnTo>
                    <a:pt x="10" y="42"/>
                  </a:lnTo>
                  <a:lnTo>
                    <a:pt x="10" y="44"/>
                  </a:lnTo>
                  <a:lnTo>
                    <a:pt x="10" y="46"/>
                  </a:lnTo>
                  <a:lnTo>
                    <a:pt x="10" y="55"/>
                  </a:lnTo>
                  <a:lnTo>
                    <a:pt x="10" y="58"/>
                  </a:lnTo>
                  <a:lnTo>
                    <a:pt x="12" y="62"/>
                  </a:lnTo>
                  <a:lnTo>
                    <a:pt x="14" y="64"/>
                  </a:lnTo>
                  <a:lnTo>
                    <a:pt x="16" y="67"/>
                  </a:lnTo>
                  <a:lnTo>
                    <a:pt x="21" y="69"/>
                  </a:lnTo>
                  <a:lnTo>
                    <a:pt x="24" y="69"/>
                  </a:lnTo>
                  <a:lnTo>
                    <a:pt x="32" y="67"/>
                  </a:lnTo>
                  <a:lnTo>
                    <a:pt x="38" y="60"/>
                  </a:lnTo>
                  <a:lnTo>
                    <a:pt x="40" y="49"/>
                  </a:lnTo>
                  <a:lnTo>
                    <a:pt x="39" y="42"/>
                  </a:lnTo>
                  <a:lnTo>
                    <a:pt x="36" y="36"/>
                  </a:lnTo>
                  <a:lnTo>
                    <a:pt x="31" y="32"/>
                  </a:lnTo>
                  <a:lnTo>
                    <a:pt x="24" y="30"/>
                  </a:lnTo>
                  <a:close/>
                  <a:moveTo>
                    <a:pt x="0" y="0"/>
                  </a:moveTo>
                  <a:lnTo>
                    <a:pt x="10" y="0"/>
                  </a:lnTo>
                  <a:lnTo>
                    <a:pt x="10" y="32"/>
                  </a:lnTo>
                  <a:lnTo>
                    <a:pt x="14" y="27"/>
                  </a:lnTo>
                  <a:lnTo>
                    <a:pt x="19" y="24"/>
                  </a:lnTo>
                  <a:lnTo>
                    <a:pt x="27" y="22"/>
                  </a:lnTo>
                  <a:lnTo>
                    <a:pt x="36" y="25"/>
                  </a:lnTo>
                  <a:lnTo>
                    <a:pt x="43" y="30"/>
                  </a:lnTo>
                  <a:lnTo>
                    <a:pt x="47" y="39"/>
                  </a:lnTo>
                  <a:lnTo>
                    <a:pt x="50" y="49"/>
                  </a:lnTo>
                  <a:lnTo>
                    <a:pt x="47" y="61"/>
                  </a:lnTo>
                  <a:lnTo>
                    <a:pt x="42" y="70"/>
                  </a:lnTo>
                  <a:lnTo>
                    <a:pt x="35" y="75"/>
                  </a:lnTo>
                  <a:lnTo>
                    <a:pt x="26" y="76"/>
                  </a:lnTo>
                  <a:lnTo>
                    <a:pt x="19" y="75"/>
                  </a:lnTo>
                  <a:lnTo>
                    <a:pt x="13" y="72"/>
                  </a:lnTo>
                  <a:lnTo>
                    <a:pt x="9" y="67"/>
                  </a:lnTo>
                  <a:lnTo>
                    <a:pt x="8" y="75"/>
                  </a:lnTo>
                  <a:lnTo>
                    <a:pt x="0" y="75"/>
                  </a:lnTo>
                  <a:lnTo>
                    <a:pt x="0" y="71"/>
                  </a:lnTo>
                  <a:lnTo>
                    <a:pt x="0" y="67"/>
                  </a:lnTo>
                  <a:lnTo>
                    <a:pt x="0" y="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114" name="Freeform 114"/>
            <p:cNvSpPr>
              <a:spLocks noEditPoints="1"/>
            </p:cNvSpPr>
            <p:nvPr/>
          </p:nvSpPr>
          <p:spPr bwMode="auto">
            <a:xfrm>
              <a:off x="3294" y="1076"/>
              <a:ext cx="62" cy="93"/>
            </a:xfrm>
            <a:custGeom>
              <a:avLst/>
              <a:gdLst>
                <a:gd name="T0" fmla="*/ 4 w 124"/>
                <a:gd name="T1" fmla="*/ 1 h 186"/>
                <a:gd name="T2" fmla="*/ 4 w 124"/>
                <a:gd name="T3" fmla="*/ 1 h 186"/>
                <a:gd name="T4" fmla="*/ 3 w 124"/>
                <a:gd name="T5" fmla="*/ 1 h 186"/>
                <a:gd name="T6" fmla="*/ 2 w 124"/>
                <a:gd name="T7" fmla="*/ 3 h 186"/>
                <a:gd name="T8" fmla="*/ 2 w 124"/>
                <a:gd name="T9" fmla="*/ 3 h 186"/>
                <a:gd name="T10" fmla="*/ 2 w 124"/>
                <a:gd name="T11" fmla="*/ 3 h 186"/>
                <a:gd name="T12" fmla="*/ 2 w 124"/>
                <a:gd name="T13" fmla="*/ 3 h 186"/>
                <a:gd name="T14" fmla="*/ 2 w 124"/>
                <a:gd name="T15" fmla="*/ 5 h 186"/>
                <a:gd name="T16" fmla="*/ 2 w 124"/>
                <a:gd name="T17" fmla="*/ 6 h 186"/>
                <a:gd name="T18" fmla="*/ 2 w 124"/>
                <a:gd name="T19" fmla="*/ 6 h 186"/>
                <a:gd name="T20" fmla="*/ 2 w 124"/>
                <a:gd name="T21" fmla="*/ 6 h 186"/>
                <a:gd name="T22" fmla="*/ 3 w 124"/>
                <a:gd name="T23" fmla="*/ 6 h 186"/>
                <a:gd name="T24" fmla="*/ 3 w 124"/>
                <a:gd name="T25" fmla="*/ 7 h 186"/>
                <a:gd name="T26" fmla="*/ 4 w 124"/>
                <a:gd name="T27" fmla="*/ 7 h 186"/>
                <a:gd name="T28" fmla="*/ 5 w 124"/>
                <a:gd name="T29" fmla="*/ 7 h 186"/>
                <a:gd name="T30" fmla="*/ 6 w 124"/>
                <a:gd name="T31" fmla="*/ 6 h 186"/>
                <a:gd name="T32" fmla="*/ 6 w 124"/>
                <a:gd name="T33" fmla="*/ 6 h 186"/>
                <a:gd name="T34" fmla="*/ 7 w 124"/>
                <a:gd name="T35" fmla="*/ 6 h 186"/>
                <a:gd name="T36" fmla="*/ 7 w 124"/>
                <a:gd name="T37" fmla="*/ 5 h 186"/>
                <a:gd name="T38" fmla="*/ 7 w 124"/>
                <a:gd name="T39" fmla="*/ 3 h 186"/>
                <a:gd name="T40" fmla="*/ 6 w 124"/>
                <a:gd name="T41" fmla="*/ 3 h 186"/>
                <a:gd name="T42" fmla="*/ 6 w 124"/>
                <a:gd name="T43" fmla="*/ 1 h 186"/>
                <a:gd name="T44" fmla="*/ 5 w 124"/>
                <a:gd name="T45" fmla="*/ 1 h 186"/>
                <a:gd name="T46" fmla="*/ 4 w 124"/>
                <a:gd name="T47" fmla="*/ 1 h 186"/>
                <a:gd name="T48" fmla="*/ 5 w 124"/>
                <a:gd name="T49" fmla="*/ 0 h 186"/>
                <a:gd name="T50" fmla="*/ 6 w 124"/>
                <a:gd name="T51" fmla="*/ 1 h 186"/>
                <a:gd name="T52" fmla="*/ 7 w 124"/>
                <a:gd name="T53" fmla="*/ 1 h 186"/>
                <a:gd name="T54" fmla="*/ 7 w 124"/>
                <a:gd name="T55" fmla="*/ 1 h 186"/>
                <a:gd name="T56" fmla="*/ 8 w 124"/>
                <a:gd name="T57" fmla="*/ 1 h 186"/>
                <a:gd name="T58" fmla="*/ 8 w 124"/>
                <a:gd name="T59" fmla="*/ 3 h 186"/>
                <a:gd name="T60" fmla="*/ 8 w 124"/>
                <a:gd name="T61" fmla="*/ 5 h 186"/>
                <a:gd name="T62" fmla="*/ 8 w 124"/>
                <a:gd name="T63" fmla="*/ 6 h 186"/>
                <a:gd name="T64" fmla="*/ 8 w 124"/>
                <a:gd name="T65" fmla="*/ 6 h 186"/>
                <a:gd name="T66" fmla="*/ 7 w 124"/>
                <a:gd name="T67" fmla="*/ 7 h 186"/>
                <a:gd name="T68" fmla="*/ 7 w 124"/>
                <a:gd name="T69" fmla="*/ 7 h 186"/>
                <a:gd name="T70" fmla="*/ 6 w 124"/>
                <a:gd name="T71" fmla="*/ 9 h 186"/>
                <a:gd name="T72" fmla="*/ 5 w 124"/>
                <a:gd name="T73" fmla="*/ 9 h 186"/>
                <a:gd name="T74" fmla="*/ 4 w 124"/>
                <a:gd name="T75" fmla="*/ 9 h 186"/>
                <a:gd name="T76" fmla="*/ 3 w 124"/>
                <a:gd name="T77" fmla="*/ 9 h 186"/>
                <a:gd name="T78" fmla="*/ 3 w 124"/>
                <a:gd name="T79" fmla="*/ 7 h 186"/>
                <a:gd name="T80" fmla="*/ 2 w 124"/>
                <a:gd name="T81" fmla="*/ 7 h 186"/>
                <a:gd name="T82" fmla="*/ 2 w 124"/>
                <a:gd name="T83" fmla="*/ 7 h 186"/>
                <a:gd name="T84" fmla="*/ 2 w 124"/>
                <a:gd name="T85" fmla="*/ 12 h 186"/>
                <a:gd name="T86" fmla="*/ 1 w 124"/>
                <a:gd name="T87" fmla="*/ 12 h 186"/>
                <a:gd name="T88" fmla="*/ 1 w 124"/>
                <a:gd name="T89" fmla="*/ 3 h 186"/>
                <a:gd name="T90" fmla="*/ 0 w 124"/>
                <a:gd name="T91" fmla="*/ 1 h 186"/>
                <a:gd name="T92" fmla="*/ 0 w 124"/>
                <a:gd name="T93" fmla="*/ 1 h 186"/>
                <a:gd name="T94" fmla="*/ 2 w 124"/>
                <a:gd name="T95" fmla="*/ 1 h 186"/>
                <a:gd name="T96" fmla="*/ 2 w 124"/>
                <a:gd name="T97" fmla="*/ 1 h 186"/>
                <a:gd name="T98" fmla="*/ 2 w 124"/>
                <a:gd name="T99" fmla="*/ 1 h 186"/>
                <a:gd name="T100" fmla="*/ 2 w 124"/>
                <a:gd name="T101" fmla="*/ 1 h 186"/>
                <a:gd name="T102" fmla="*/ 3 w 124"/>
                <a:gd name="T103" fmla="*/ 1 h 186"/>
                <a:gd name="T104" fmla="*/ 4 w 124"/>
                <a:gd name="T105" fmla="*/ 1 h 186"/>
                <a:gd name="T106" fmla="*/ 5 w 124"/>
                <a:gd name="T107" fmla="*/ 0 h 18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24"/>
                <a:gd name="T163" fmla="*/ 0 h 186"/>
                <a:gd name="T164" fmla="*/ 124 w 124"/>
                <a:gd name="T165" fmla="*/ 186 h 18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24" h="186">
                  <a:moveTo>
                    <a:pt x="61" y="19"/>
                  </a:moveTo>
                  <a:lnTo>
                    <a:pt x="49" y="20"/>
                  </a:lnTo>
                  <a:lnTo>
                    <a:pt x="39" y="26"/>
                  </a:lnTo>
                  <a:lnTo>
                    <a:pt x="31" y="35"/>
                  </a:lnTo>
                  <a:lnTo>
                    <a:pt x="26" y="47"/>
                  </a:lnTo>
                  <a:lnTo>
                    <a:pt x="25" y="52"/>
                  </a:lnTo>
                  <a:lnTo>
                    <a:pt x="23" y="57"/>
                  </a:lnTo>
                  <a:lnTo>
                    <a:pt x="23" y="79"/>
                  </a:lnTo>
                  <a:lnTo>
                    <a:pt x="25" y="85"/>
                  </a:lnTo>
                  <a:lnTo>
                    <a:pt x="25" y="89"/>
                  </a:lnTo>
                  <a:lnTo>
                    <a:pt x="30" y="101"/>
                  </a:lnTo>
                  <a:lnTo>
                    <a:pt x="37" y="109"/>
                  </a:lnTo>
                  <a:lnTo>
                    <a:pt x="48" y="115"/>
                  </a:lnTo>
                  <a:lnTo>
                    <a:pt x="60" y="117"/>
                  </a:lnTo>
                  <a:lnTo>
                    <a:pt x="74" y="115"/>
                  </a:lnTo>
                  <a:lnTo>
                    <a:pt x="85" y="107"/>
                  </a:lnTo>
                  <a:lnTo>
                    <a:pt x="93" y="98"/>
                  </a:lnTo>
                  <a:lnTo>
                    <a:pt x="98" y="84"/>
                  </a:lnTo>
                  <a:lnTo>
                    <a:pt x="100" y="66"/>
                  </a:lnTo>
                  <a:lnTo>
                    <a:pt x="99" y="51"/>
                  </a:lnTo>
                  <a:lnTo>
                    <a:pt x="93" y="38"/>
                  </a:lnTo>
                  <a:lnTo>
                    <a:pt x="86" y="28"/>
                  </a:lnTo>
                  <a:lnTo>
                    <a:pt x="75" y="21"/>
                  </a:lnTo>
                  <a:lnTo>
                    <a:pt x="61" y="19"/>
                  </a:lnTo>
                  <a:close/>
                  <a:moveTo>
                    <a:pt x="69" y="0"/>
                  </a:moveTo>
                  <a:lnTo>
                    <a:pt x="84" y="2"/>
                  </a:lnTo>
                  <a:lnTo>
                    <a:pt x="97" y="8"/>
                  </a:lnTo>
                  <a:lnTo>
                    <a:pt x="108" y="18"/>
                  </a:lnTo>
                  <a:lnTo>
                    <a:pt x="116" y="31"/>
                  </a:lnTo>
                  <a:lnTo>
                    <a:pt x="121" y="47"/>
                  </a:lnTo>
                  <a:lnTo>
                    <a:pt x="124" y="65"/>
                  </a:lnTo>
                  <a:lnTo>
                    <a:pt x="122" y="85"/>
                  </a:lnTo>
                  <a:lnTo>
                    <a:pt x="117" y="100"/>
                  </a:lnTo>
                  <a:lnTo>
                    <a:pt x="111" y="113"/>
                  </a:lnTo>
                  <a:lnTo>
                    <a:pt x="101" y="122"/>
                  </a:lnTo>
                  <a:lnTo>
                    <a:pt x="89" y="130"/>
                  </a:lnTo>
                  <a:lnTo>
                    <a:pt x="77" y="134"/>
                  </a:lnTo>
                  <a:lnTo>
                    <a:pt x="64" y="135"/>
                  </a:lnTo>
                  <a:lnTo>
                    <a:pt x="48" y="133"/>
                  </a:lnTo>
                  <a:lnTo>
                    <a:pt x="34" y="126"/>
                  </a:lnTo>
                  <a:lnTo>
                    <a:pt x="25" y="115"/>
                  </a:lnTo>
                  <a:lnTo>
                    <a:pt x="23" y="115"/>
                  </a:lnTo>
                  <a:lnTo>
                    <a:pt x="23" y="186"/>
                  </a:lnTo>
                  <a:lnTo>
                    <a:pt x="1" y="186"/>
                  </a:lnTo>
                  <a:lnTo>
                    <a:pt x="1" y="45"/>
                  </a:lnTo>
                  <a:lnTo>
                    <a:pt x="0" y="22"/>
                  </a:lnTo>
                  <a:lnTo>
                    <a:pt x="0" y="3"/>
                  </a:lnTo>
                  <a:lnTo>
                    <a:pt x="20" y="3"/>
                  </a:lnTo>
                  <a:lnTo>
                    <a:pt x="21" y="24"/>
                  </a:lnTo>
                  <a:lnTo>
                    <a:pt x="22" y="24"/>
                  </a:lnTo>
                  <a:lnTo>
                    <a:pt x="30" y="14"/>
                  </a:lnTo>
                  <a:lnTo>
                    <a:pt x="41" y="6"/>
                  </a:lnTo>
                  <a:lnTo>
                    <a:pt x="54" y="2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115" name="Freeform 115"/>
            <p:cNvSpPr>
              <a:spLocks noEditPoints="1"/>
            </p:cNvSpPr>
            <p:nvPr/>
          </p:nvSpPr>
          <p:spPr bwMode="auto">
            <a:xfrm>
              <a:off x="3366" y="1076"/>
              <a:ext cx="64" cy="68"/>
            </a:xfrm>
            <a:custGeom>
              <a:avLst/>
              <a:gdLst>
                <a:gd name="T0" fmla="*/ 4 w 127"/>
                <a:gd name="T1" fmla="*/ 2 h 135"/>
                <a:gd name="T2" fmla="*/ 4 w 127"/>
                <a:gd name="T3" fmla="*/ 2 h 135"/>
                <a:gd name="T4" fmla="*/ 3 w 127"/>
                <a:gd name="T5" fmla="*/ 2 h 135"/>
                <a:gd name="T6" fmla="*/ 3 w 127"/>
                <a:gd name="T7" fmla="*/ 3 h 135"/>
                <a:gd name="T8" fmla="*/ 2 w 127"/>
                <a:gd name="T9" fmla="*/ 3 h 135"/>
                <a:gd name="T10" fmla="*/ 2 w 127"/>
                <a:gd name="T11" fmla="*/ 4 h 135"/>
                <a:gd name="T12" fmla="*/ 2 w 127"/>
                <a:gd name="T13" fmla="*/ 5 h 135"/>
                <a:gd name="T14" fmla="*/ 2 w 127"/>
                <a:gd name="T15" fmla="*/ 6 h 135"/>
                <a:gd name="T16" fmla="*/ 2 w 127"/>
                <a:gd name="T17" fmla="*/ 7 h 135"/>
                <a:gd name="T18" fmla="*/ 3 w 127"/>
                <a:gd name="T19" fmla="*/ 7 h 135"/>
                <a:gd name="T20" fmla="*/ 4 w 127"/>
                <a:gd name="T21" fmla="*/ 8 h 135"/>
                <a:gd name="T22" fmla="*/ 4 w 127"/>
                <a:gd name="T23" fmla="*/ 8 h 135"/>
                <a:gd name="T24" fmla="*/ 5 w 127"/>
                <a:gd name="T25" fmla="*/ 8 h 135"/>
                <a:gd name="T26" fmla="*/ 6 w 127"/>
                <a:gd name="T27" fmla="*/ 7 h 135"/>
                <a:gd name="T28" fmla="*/ 6 w 127"/>
                <a:gd name="T29" fmla="*/ 7 h 135"/>
                <a:gd name="T30" fmla="*/ 7 w 127"/>
                <a:gd name="T31" fmla="*/ 6 h 135"/>
                <a:gd name="T32" fmla="*/ 7 w 127"/>
                <a:gd name="T33" fmla="*/ 5 h 135"/>
                <a:gd name="T34" fmla="*/ 7 w 127"/>
                <a:gd name="T35" fmla="*/ 4 h 135"/>
                <a:gd name="T36" fmla="*/ 7 w 127"/>
                <a:gd name="T37" fmla="*/ 3 h 135"/>
                <a:gd name="T38" fmla="*/ 6 w 127"/>
                <a:gd name="T39" fmla="*/ 3 h 135"/>
                <a:gd name="T40" fmla="*/ 6 w 127"/>
                <a:gd name="T41" fmla="*/ 2 h 135"/>
                <a:gd name="T42" fmla="*/ 5 w 127"/>
                <a:gd name="T43" fmla="*/ 2 h 135"/>
                <a:gd name="T44" fmla="*/ 4 w 127"/>
                <a:gd name="T45" fmla="*/ 2 h 135"/>
                <a:gd name="T46" fmla="*/ 5 w 127"/>
                <a:gd name="T47" fmla="*/ 0 h 135"/>
                <a:gd name="T48" fmla="*/ 6 w 127"/>
                <a:gd name="T49" fmla="*/ 1 h 135"/>
                <a:gd name="T50" fmla="*/ 7 w 127"/>
                <a:gd name="T51" fmla="*/ 1 h 135"/>
                <a:gd name="T52" fmla="*/ 7 w 127"/>
                <a:gd name="T53" fmla="*/ 2 h 135"/>
                <a:gd name="T54" fmla="*/ 8 w 127"/>
                <a:gd name="T55" fmla="*/ 2 h 135"/>
                <a:gd name="T56" fmla="*/ 8 w 127"/>
                <a:gd name="T57" fmla="*/ 3 h 135"/>
                <a:gd name="T58" fmla="*/ 8 w 127"/>
                <a:gd name="T59" fmla="*/ 5 h 135"/>
                <a:gd name="T60" fmla="*/ 8 w 127"/>
                <a:gd name="T61" fmla="*/ 6 h 135"/>
                <a:gd name="T62" fmla="*/ 8 w 127"/>
                <a:gd name="T63" fmla="*/ 7 h 135"/>
                <a:gd name="T64" fmla="*/ 7 w 127"/>
                <a:gd name="T65" fmla="*/ 8 h 135"/>
                <a:gd name="T66" fmla="*/ 7 w 127"/>
                <a:gd name="T67" fmla="*/ 8 h 135"/>
                <a:gd name="T68" fmla="*/ 6 w 127"/>
                <a:gd name="T69" fmla="*/ 9 h 135"/>
                <a:gd name="T70" fmla="*/ 5 w 127"/>
                <a:gd name="T71" fmla="*/ 9 h 135"/>
                <a:gd name="T72" fmla="*/ 4 w 127"/>
                <a:gd name="T73" fmla="*/ 9 h 135"/>
                <a:gd name="T74" fmla="*/ 3 w 127"/>
                <a:gd name="T75" fmla="*/ 9 h 135"/>
                <a:gd name="T76" fmla="*/ 2 w 127"/>
                <a:gd name="T77" fmla="*/ 8 h 135"/>
                <a:gd name="T78" fmla="*/ 2 w 127"/>
                <a:gd name="T79" fmla="*/ 8 h 135"/>
                <a:gd name="T80" fmla="*/ 1 w 127"/>
                <a:gd name="T81" fmla="*/ 7 h 135"/>
                <a:gd name="T82" fmla="*/ 1 w 127"/>
                <a:gd name="T83" fmla="*/ 6 h 135"/>
                <a:gd name="T84" fmla="*/ 0 w 127"/>
                <a:gd name="T85" fmla="*/ 5 h 135"/>
                <a:gd name="T86" fmla="*/ 1 w 127"/>
                <a:gd name="T87" fmla="*/ 3 h 135"/>
                <a:gd name="T88" fmla="*/ 1 w 127"/>
                <a:gd name="T89" fmla="*/ 2 h 135"/>
                <a:gd name="T90" fmla="*/ 2 w 127"/>
                <a:gd name="T91" fmla="*/ 2 h 135"/>
                <a:gd name="T92" fmla="*/ 2 w 127"/>
                <a:gd name="T93" fmla="*/ 1 h 135"/>
                <a:gd name="T94" fmla="*/ 3 w 127"/>
                <a:gd name="T95" fmla="*/ 1 h 135"/>
                <a:gd name="T96" fmla="*/ 5 w 127"/>
                <a:gd name="T97" fmla="*/ 0 h 135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27"/>
                <a:gd name="T148" fmla="*/ 0 h 135"/>
                <a:gd name="T149" fmla="*/ 127 w 127"/>
                <a:gd name="T150" fmla="*/ 135 h 135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27" h="135">
                  <a:moveTo>
                    <a:pt x="63" y="18"/>
                  </a:moveTo>
                  <a:lnTo>
                    <a:pt x="52" y="19"/>
                  </a:lnTo>
                  <a:lnTo>
                    <a:pt x="41" y="25"/>
                  </a:lnTo>
                  <a:lnTo>
                    <a:pt x="33" y="33"/>
                  </a:lnTo>
                  <a:lnTo>
                    <a:pt x="28" y="44"/>
                  </a:lnTo>
                  <a:lnTo>
                    <a:pt x="25" y="56"/>
                  </a:lnTo>
                  <a:lnTo>
                    <a:pt x="24" y="67"/>
                  </a:lnTo>
                  <a:lnTo>
                    <a:pt x="26" y="84"/>
                  </a:lnTo>
                  <a:lnTo>
                    <a:pt x="31" y="98"/>
                  </a:lnTo>
                  <a:lnTo>
                    <a:pt x="40" y="108"/>
                  </a:lnTo>
                  <a:lnTo>
                    <a:pt x="51" y="115"/>
                  </a:lnTo>
                  <a:lnTo>
                    <a:pt x="63" y="118"/>
                  </a:lnTo>
                  <a:lnTo>
                    <a:pt x="76" y="115"/>
                  </a:lnTo>
                  <a:lnTo>
                    <a:pt x="87" y="108"/>
                  </a:lnTo>
                  <a:lnTo>
                    <a:pt x="96" y="98"/>
                  </a:lnTo>
                  <a:lnTo>
                    <a:pt x="101" y="84"/>
                  </a:lnTo>
                  <a:lnTo>
                    <a:pt x="103" y="67"/>
                  </a:lnTo>
                  <a:lnTo>
                    <a:pt x="102" y="56"/>
                  </a:lnTo>
                  <a:lnTo>
                    <a:pt x="99" y="45"/>
                  </a:lnTo>
                  <a:lnTo>
                    <a:pt x="94" y="34"/>
                  </a:lnTo>
                  <a:lnTo>
                    <a:pt x="86" y="25"/>
                  </a:lnTo>
                  <a:lnTo>
                    <a:pt x="76" y="20"/>
                  </a:lnTo>
                  <a:lnTo>
                    <a:pt x="63" y="18"/>
                  </a:lnTo>
                  <a:close/>
                  <a:moveTo>
                    <a:pt x="65" y="0"/>
                  </a:moveTo>
                  <a:lnTo>
                    <a:pt x="82" y="2"/>
                  </a:lnTo>
                  <a:lnTo>
                    <a:pt x="97" y="8"/>
                  </a:lnTo>
                  <a:lnTo>
                    <a:pt x="110" y="18"/>
                  </a:lnTo>
                  <a:lnTo>
                    <a:pt x="119" y="32"/>
                  </a:lnTo>
                  <a:lnTo>
                    <a:pt x="125" y="48"/>
                  </a:lnTo>
                  <a:lnTo>
                    <a:pt x="127" y="66"/>
                  </a:lnTo>
                  <a:lnTo>
                    <a:pt x="125" y="86"/>
                  </a:lnTo>
                  <a:lnTo>
                    <a:pt x="119" y="101"/>
                  </a:lnTo>
                  <a:lnTo>
                    <a:pt x="112" y="114"/>
                  </a:lnTo>
                  <a:lnTo>
                    <a:pt x="101" y="123"/>
                  </a:lnTo>
                  <a:lnTo>
                    <a:pt x="89" y="130"/>
                  </a:lnTo>
                  <a:lnTo>
                    <a:pt x="75" y="134"/>
                  </a:lnTo>
                  <a:lnTo>
                    <a:pt x="62" y="135"/>
                  </a:lnTo>
                  <a:lnTo>
                    <a:pt x="45" y="133"/>
                  </a:lnTo>
                  <a:lnTo>
                    <a:pt x="30" y="128"/>
                  </a:lnTo>
                  <a:lnTo>
                    <a:pt x="18" y="117"/>
                  </a:lnTo>
                  <a:lnTo>
                    <a:pt x="9" y="104"/>
                  </a:lnTo>
                  <a:lnTo>
                    <a:pt x="2" y="88"/>
                  </a:lnTo>
                  <a:lnTo>
                    <a:pt x="0" y="67"/>
                  </a:lnTo>
                  <a:lnTo>
                    <a:pt x="2" y="48"/>
                  </a:lnTo>
                  <a:lnTo>
                    <a:pt x="9" y="32"/>
                  </a:lnTo>
                  <a:lnTo>
                    <a:pt x="19" y="18"/>
                  </a:lnTo>
                  <a:lnTo>
                    <a:pt x="32" y="8"/>
                  </a:lnTo>
                  <a:lnTo>
                    <a:pt x="47" y="2"/>
                  </a:lnTo>
                  <a:lnTo>
                    <a:pt x="6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116" name="Freeform 116"/>
            <p:cNvSpPr>
              <a:spLocks noEditPoints="1"/>
            </p:cNvSpPr>
            <p:nvPr/>
          </p:nvSpPr>
          <p:spPr bwMode="auto">
            <a:xfrm>
              <a:off x="3440" y="1076"/>
              <a:ext cx="64" cy="68"/>
            </a:xfrm>
            <a:custGeom>
              <a:avLst/>
              <a:gdLst>
                <a:gd name="T0" fmla="*/ 5 w 127"/>
                <a:gd name="T1" fmla="*/ 2 h 135"/>
                <a:gd name="T2" fmla="*/ 4 w 127"/>
                <a:gd name="T3" fmla="*/ 2 h 135"/>
                <a:gd name="T4" fmla="*/ 3 w 127"/>
                <a:gd name="T5" fmla="*/ 2 h 135"/>
                <a:gd name="T6" fmla="*/ 3 w 127"/>
                <a:gd name="T7" fmla="*/ 3 h 135"/>
                <a:gd name="T8" fmla="*/ 2 w 127"/>
                <a:gd name="T9" fmla="*/ 3 h 135"/>
                <a:gd name="T10" fmla="*/ 2 w 127"/>
                <a:gd name="T11" fmla="*/ 4 h 135"/>
                <a:gd name="T12" fmla="*/ 2 w 127"/>
                <a:gd name="T13" fmla="*/ 5 h 135"/>
                <a:gd name="T14" fmla="*/ 2 w 127"/>
                <a:gd name="T15" fmla="*/ 6 h 135"/>
                <a:gd name="T16" fmla="*/ 2 w 127"/>
                <a:gd name="T17" fmla="*/ 7 h 135"/>
                <a:gd name="T18" fmla="*/ 3 w 127"/>
                <a:gd name="T19" fmla="*/ 7 h 135"/>
                <a:gd name="T20" fmla="*/ 4 w 127"/>
                <a:gd name="T21" fmla="*/ 8 h 135"/>
                <a:gd name="T22" fmla="*/ 4 w 127"/>
                <a:gd name="T23" fmla="*/ 8 h 135"/>
                <a:gd name="T24" fmla="*/ 5 w 127"/>
                <a:gd name="T25" fmla="*/ 8 h 135"/>
                <a:gd name="T26" fmla="*/ 6 w 127"/>
                <a:gd name="T27" fmla="*/ 7 h 135"/>
                <a:gd name="T28" fmla="*/ 6 w 127"/>
                <a:gd name="T29" fmla="*/ 7 h 135"/>
                <a:gd name="T30" fmla="*/ 7 w 127"/>
                <a:gd name="T31" fmla="*/ 6 h 135"/>
                <a:gd name="T32" fmla="*/ 7 w 127"/>
                <a:gd name="T33" fmla="*/ 5 h 135"/>
                <a:gd name="T34" fmla="*/ 7 w 127"/>
                <a:gd name="T35" fmla="*/ 4 h 135"/>
                <a:gd name="T36" fmla="*/ 7 w 127"/>
                <a:gd name="T37" fmla="*/ 3 h 135"/>
                <a:gd name="T38" fmla="*/ 6 w 127"/>
                <a:gd name="T39" fmla="*/ 3 h 135"/>
                <a:gd name="T40" fmla="*/ 6 w 127"/>
                <a:gd name="T41" fmla="*/ 2 h 135"/>
                <a:gd name="T42" fmla="*/ 5 w 127"/>
                <a:gd name="T43" fmla="*/ 2 h 135"/>
                <a:gd name="T44" fmla="*/ 5 w 127"/>
                <a:gd name="T45" fmla="*/ 2 h 135"/>
                <a:gd name="T46" fmla="*/ 5 w 127"/>
                <a:gd name="T47" fmla="*/ 0 h 135"/>
                <a:gd name="T48" fmla="*/ 6 w 127"/>
                <a:gd name="T49" fmla="*/ 1 h 135"/>
                <a:gd name="T50" fmla="*/ 7 w 127"/>
                <a:gd name="T51" fmla="*/ 1 h 135"/>
                <a:gd name="T52" fmla="*/ 7 w 127"/>
                <a:gd name="T53" fmla="*/ 2 h 135"/>
                <a:gd name="T54" fmla="*/ 8 w 127"/>
                <a:gd name="T55" fmla="*/ 2 h 135"/>
                <a:gd name="T56" fmla="*/ 8 w 127"/>
                <a:gd name="T57" fmla="*/ 3 h 135"/>
                <a:gd name="T58" fmla="*/ 8 w 127"/>
                <a:gd name="T59" fmla="*/ 5 h 135"/>
                <a:gd name="T60" fmla="*/ 8 w 127"/>
                <a:gd name="T61" fmla="*/ 6 h 135"/>
                <a:gd name="T62" fmla="*/ 8 w 127"/>
                <a:gd name="T63" fmla="*/ 7 h 135"/>
                <a:gd name="T64" fmla="*/ 7 w 127"/>
                <a:gd name="T65" fmla="*/ 8 h 135"/>
                <a:gd name="T66" fmla="*/ 7 w 127"/>
                <a:gd name="T67" fmla="*/ 8 h 135"/>
                <a:gd name="T68" fmla="*/ 6 w 127"/>
                <a:gd name="T69" fmla="*/ 9 h 135"/>
                <a:gd name="T70" fmla="*/ 5 w 127"/>
                <a:gd name="T71" fmla="*/ 9 h 135"/>
                <a:gd name="T72" fmla="*/ 4 w 127"/>
                <a:gd name="T73" fmla="*/ 9 h 135"/>
                <a:gd name="T74" fmla="*/ 3 w 127"/>
                <a:gd name="T75" fmla="*/ 9 h 135"/>
                <a:gd name="T76" fmla="*/ 2 w 127"/>
                <a:gd name="T77" fmla="*/ 8 h 135"/>
                <a:gd name="T78" fmla="*/ 2 w 127"/>
                <a:gd name="T79" fmla="*/ 8 h 135"/>
                <a:gd name="T80" fmla="*/ 1 w 127"/>
                <a:gd name="T81" fmla="*/ 7 h 135"/>
                <a:gd name="T82" fmla="*/ 1 w 127"/>
                <a:gd name="T83" fmla="*/ 6 h 135"/>
                <a:gd name="T84" fmla="*/ 0 w 127"/>
                <a:gd name="T85" fmla="*/ 5 h 135"/>
                <a:gd name="T86" fmla="*/ 1 w 127"/>
                <a:gd name="T87" fmla="*/ 3 h 135"/>
                <a:gd name="T88" fmla="*/ 1 w 127"/>
                <a:gd name="T89" fmla="*/ 2 h 135"/>
                <a:gd name="T90" fmla="*/ 2 w 127"/>
                <a:gd name="T91" fmla="*/ 2 h 135"/>
                <a:gd name="T92" fmla="*/ 3 w 127"/>
                <a:gd name="T93" fmla="*/ 1 h 135"/>
                <a:gd name="T94" fmla="*/ 3 w 127"/>
                <a:gd name="T95" fmla="*/ 1 h 135"/>
                <a:gd name="T96" fmla="*/ 5 w 127"/>
                <a:gd name="T97" fmla="*/ 0 h 135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27"/>
                <a:gd name="T148" fmla="*/ 0 h 135"/>
                <a:gd name="T149" fmla="*/ 127 w 127"/>
                <a:gd name="T150" fmla="*/ 135 h 135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27" h="135">
                  <a:moveTo>
                    <a:pt x="65" y="18"/>
                  </a:moveTo>
                  <a:lnTo>
                    <a:pt x="52" y="19"/>
                  </a:lnTo>
                  <a:lnTo>
                    <a:pt x="42" y="25"/>
                  </a:lnTo>
                  <a:lnTo>
                    <a:pt x="34" y="33"/>
                  </a:lnTo>
                  <a:lnTo>
                    <a:pt x="28" y="44"/>
                  </a:lnTo>
                  <a:lnTo>
                    <a:pt x="26" y="56"/>
                  </a:lnTo>
                  <a:lnTo>
                    <a:pt x="25" y="67"/>
                  </a:lnTo>
                  <a:lnTo>
                    <a:pt x="26" y="84"/>
                  </a:lnTo>
                  <a:lnTo>
                    <a:pt x="32" y="98"/>
                  </a:lnTo>
                  <a:lnTo>
                    <a:pt x="40" y="108"/>
                  </a:lnTo>
                  <a:lnTo>
                    <a:pt x="51" y="115"/>
                  </a:lnTo>
                  <a:lnTo>
                    <a:pt x="64" y="118"/>
                  </a:lnTo>
                  <a:lnTo>
                    <a:pt x="77" y="115"/>
                  </a:lnTo>
                  <a:lnTo>
                    <a:pt x="88" y="108"/>
                  </a:lnTo>
                  <a:lnTo>
                    <a:pt x="96" y="98"/>
                  </a:lnTo>
                  <a:lnTo>
                    <a:pt x="102" y="84"/>
                  </a:lnTo>
                  <a:lnTo>
                    <a:pt x="104" y="67"/>
                  </a:lnTo>
                  <a:lnTo>
                    <a:pt x="103" y="56"/>
                  </a:lnTo>
                  <a:lnTo>
                    <a:pt x="99" y="45"/>
                  </a:lnTo>
                  <a:lnTo>
                    <a:pt x="94" y="34"/>
                  </a:lnTo>
                  <a:lnTo>
                    <a:pt x="88" y="25"/>
                  </a:lnTo>
                  <a:lnTo>
                    <a:pt x="77" y="20"/>
                  </a:lnTo>
                  <a:lnTo>
                    <a:pt x="65" y="18"/>
                  </a:lnTo>
                  <a:close/>
                  <a:moveTo>
                    <a:pt x="65" y="0"/>
                  </a:moveTo>
                  <a:lnTo>
                    <a:pt x="82" y="2"/>
                  </a:lnTo>
                  <a:lnTo>
                    <a:pt x="98" y="8"/>
                  </a:lnTo>
                  <a:lnTo>
                    <a:pt x="110" y="18"/>
                  </a:lnTo>
                  <a:lnTo>
                    <a:pt x="120" y="32"/>
                  </a:lnTo>
                  <a:lnTo>
                    <a:pt x="125" y="48"/>
                  </a:lnTo>
                  <a:lnTo>
                    <a:pt x="127" y="66"/>
                  </a:lnTo>
                  <a:lnTo>
                    <a:pt x="125" y="86"/>
                  </a:lnTo>
                  <a:lnTo>
                    <a:pt x="120" y="101"/>
                  </a:lnTo>
                  <a:lnTo>
                    <a:pt x="112" y="114"/>
                  </a:lnTo>
                  <a:lnTo>
                    <a:pt x="102" y="123"/>
                  </a:lnTo>
                  <a:lnTo>
                    <a:pt x="90" y="130"/>
                  </a:lnTo>
                  <a:lnTo>
                    <a:pt x="77" y="134"/>
                  </a:lnTo>
                  <a:lnTo>
                    <a:pt x="63" y="135"/>
                  </a:lnTo>
                  <a:lnTo>
                    <a:pt x="47" y="133"/>
                  </a:lnTo>
                  <a:lnTo>
                    <a:pt x="32" y="128"/>
                  </a:lnTo>
                  <a:lnTo>
                    <a:pt x="19" y="117"/>
                  </a:lnTo>
                  <a:lnTo>
                    <a:pt x="9" y="104"/>
                  </a:lnTo>
                  <a:lnTo>
                    <a:pt x="3" y="88"/>
                  </a:lnTo>
                  <a:lnTo>
                    <a:pt x="0" y="67"/>
                  </a:lnTo>
                  <a:lnTo>
                    <a:pt x="3" y="48"/>
                  </a:lnTo>
                  <a:lnTo>
                    <a:pt x="9" y="32"/>
                  </a:lnTo>
                  <a:lnTo>
                    <a:pt x="20" y="18"/>
                  </a:lnTo>
                  <a:lnTo>
                    <a:pt x="33" y="8"/>
                  </a:lnTo>
                  <a:lnTo>
                    <a:pt x="48" y="2"/>
                  </a:lnTo>
                  <a:lnTo>
                    <a:pt x="6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117" name="Rectangle 117"/>
            <p:cNvSpPr>
              <a:spLocks noChangeArrowheads="1"/>
            </p:cNvSpPr>
            <p:nvPr/>
          </p:nvSpPr>
          <p:spPr bwMode="auto">
            <a:xfrm>
              <a:off x="3519" y="1047"/>
              <a:ext cx="12" cy="95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2800"/>
            </a:p>
          </p:txBody>
        </p:sp>
        <p:sp>
          <p:nvSpPr>
            <p:cNvPr id="118" name="Freeform 118"/>
            <p:cNvSpPr>
              <a:spLocks noEditPoints="1"/>
            </p:cNvSpPr>
            <p:nvPr/>
          </p:nvSpPr>
          <p:spPr bwMode="auto">
            <a:xfrm>
              <a:off x="3579" y="1047"/>
              <a:ext cx="62" cy="97"/>
            </a:xfrm>
            <a:custGeom>
              <a:avLst/>
              <a:gdLst>
                <a:gd name="T0" fmla="*/ 3 w 125"/>
                <a:gd name="T1" fmla="*/ 5 h 194"/>
                <a:gd name="T2" fmla="*/ 3 w 125"/>
                <a:gd name="T3" fmla="*/ 5 h 194"/>
                <a:gd name="T4" fmla="*/ 2 w 125"/>
                <a:gd name="T5" fmla="*/ 6 h 194"/>
                <a:gd name="T6" fmla="*/ 1 w 125"/>
                <a:gd name="T7" fmla="*/ 6 h 194"/>
                <a:gd name="T8" fmla="*/ 1 w 125"/>
                <a:gd name="T9" fmla="*/ 6 h 194"/>
                <a:gd name="T10" fmla="*/ 1 w 125"/>
                <a:gd name="T11" fmla="*/ 6 h 194"/>
                <a:gd name="T12" fmla="*/ 1 w 125"/>
                <a:gd name="T13" fmla="*/ 7 h 194"/>
                <a:gd name="T14" fmla="*/ 1 w 125"/>
                <a:gd name="T15" fmla="*/ 9 h 194"/>
                <a:gd name="T16" fmla="*/ 1 w 125"/>
                <a:gd name="T17" fmla="*/ 9 h 194"/>
                <a:gd name="T18" fmla="*/ 1 w 125"/>
                <a:gd name="T19" fmla="*/ 10 h 194"/>
                <a:gd name="T20" fmla="*/ 1 w 125"/>
                <a:gd name="T21" fmla="*/ 10 h 194"/>
                <a:gd name="T22" fmla="*/ 2 w 125"/>
                <a:gd name="T23" fmla="*/ 11 h 194"/>
                <a:gd name="T24" fmla="*/ 3 w 125"/>
                <a:gd name="T25" fmla="*/ 11 h 194"/>
                <a:gd name="T26" fmla="*/ 3 w 125"/>
                <a:gd name="T27" fmla="*/ 11 h 194"/>
                <a:gd name="T28" fmla="*/ 4 w 125"/>
                <a:gd name="T29" fmla="*/ 11 h 194"/>
                <a:gd name="T30" fmla="*/ 5 w 125"/>
                <a:gd name="T31" fmla="*/ 11 h 194"/>
                <a:gd name="T32" fmla="*/ 5 w 125"/>
                <a:gd name="T33" fmla="*/ 10 h 194"/>
                <a:gd name="T34" fmla="*/ 6 w 125"/>
                <a:gd name="T35" fmla="*/ 9 h 194"/>
                <a:gd name="T36" fmla="*/ 6 w 125"/>
                <a:gd name="T37" fmla="*/ 7 h 194"/>
                <a:gd name="T38" fmla="*/ 6 w 125"/>
                <a:gd name="T39" fmla="*/ 6 h 194"/>
                <a:gd name="T40" fmla="*/ 5 w 125"/>
                <a:gd name="T41" fmla="*/ 6 h 194"/>
                <a:gd name="T42" fmla="*/ 5 w 125"/>
                <a:gd name="T43" fmla="*/ 6 h 194"/>
                <a:gd name="T44" fmla="*/ 4 w 125"/>
                <a:gd name="T45" fmla="*/ 5 h 194"/>
                <a:gd name="T46" fmla="*/ 3 w 125"/>
                <a:gd name="T47" fmla="*/ 5 h 194"/>
                <a:gd name="T48" fmla="*/ 0 w 125"/>
                <a:gd name="T49" fmla="*/ 0 h 194"/>
                <a:gd name="T50" fmla="*/ 1 w 125"/>
                <a:gd name="T51" fmla="*/ 0 h 194"/>
                <a:gd name="T52" fmla="*/ 1 w 125"/>
                <a:gd name="T53" fmla="*/ 6 h 194"/>
                <a:gd name="T54" fmla="*/ 1 w 125"/>
                <a:gd name="T55" fmla="*/ 6 h 194"/>
                <a:gd name="T56" fmla="*/ 2 w 125"/>
                <a:gd name="T57" fmla="*/ 5 h 194"/>
                <a:gd name="T58" fmla="*/ 2 w 125"/>
                <a:gd name="T59" fmla="*/ 5 h 194"/>
                <a:gd name="T60" fmla="*/ 3 w 125"/>
                <a:gd name="T61" fmla="*/ 3 h 194"/>
                <a:gd name="T62" fmla="*/ 4 w 125"/>
                <a:gd name="T63" fmla="*/ 3 h 194"/>
                <a:gd name="T64" fmla="*/ 5 w 125"/>
                <a:gd name="T65" fmla="*/ 3 h 194"/>
                <a:gd name="T66" fmla="*/ 6 w 125"/>
                <a:gd name="T67" fmla="*/ 5 h 194"/>
                <a:gd name="T68" fmla="*/ 6 w 125"/>
                <a:gd name="T69" fmla="*/ 5 h 194"/>
                <a:gd name="T70" fmla="*/ 7 w 125"/>
                <a:gd name="T71" fmla="*/ 6 h 194"/>
                <a:gd name="T72" fmla="*/ 7 w 125"/>
                <a:gd name="T73" fmla="*/ 6 h 194"/>
                <a:gd name="T74" fmla="*/ 7 w 125"/>
                <a:gd name="T75" fmla="*/ 7 h 194"/>
                <a:gd name="T76" fmla="*/ 7 w 125"/>
                <a:gd name="T77" fmla="*/ 9 h 194"/>
                <a:gd name="T78" fmla="*/ 7 w 125"/>
                <a:gd name="T79" fmla="*/ 10 h 194"/>
                <a:gd name="T80" fmla="*/ 6 w 125"/>
                <a:gd name="T81" fmla="*/ 11 h 194"/>
                <a:gd name="T82" fmla="*/ 6 w 125"/>
                <a:gd name="T83" fmla="*/ 12 h 194"/>
                <a:gd name="T84" fmla="*/ 5 w 125"/>
                <a:gd name="T85" fmla="*/ 12 h 194"/>
                <a:gd name="T86" fmla="*/ 4 w 125"/>
                <a:gd name="T87" fmla="*/ 12 h 194"/>
                <a:gd name="T88" fmla="*/ 4 w 125"/>
                <a:gd name="T89" fmla="*/ 12 h 194"/>
                <a:gd name="T90" fmla="*/ 3 w 125"/>
                <a:gd name="T91" fmla="*/ 12 h 194"/>
                <a:gd name="T92" fmla="*/ 2 w 125"/>
                <a:gd name="T93" fmla="*/ 12 h 194"/>
                <a:gd name="T94" fmla="*/ 1 w 125"/>
                <a:gd name="T95" fmla="*/ 12 h 194"/>
                <a:gd name="T96" fmla="*/ 1 w 125"/>
                <a:gd name="T97" fmla="*/ 11 h 194"/>
                <a:gd name="T98" fmla="*/ 1 w 125"/>
                <a:gd name="T99" fmla="*/ 11 h 194"/>
                <a:gd name="T100" fmla="*/ 1 w 125"/>
                <a:gd name="T101" fmla="*/ 12 h 194"/>
                <a:gd name="T102" fmla="*/ 0 w 125"/>
                <a:gd name="T103" fmla="*/ 12 h 194"/>
                <a:gd name="T104" fmla="*/ 0 w 125"/>
                <a:gd name="T105" fmla="*/ 11 h 194"/>
                <a:gd name="T106" fmla="*/ 0 w 125"/>
                <a:gd name="T107" fmla="*/ 10 h 194"/>
                <a:gd name="T108" fmla="*/ 0 w 125"/>
                <a:gd name="T109" fmla="*/ 0 h 194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"/>
                <a:gd name="T166" fmla="*/ 0 h 194"/>
                <a:gd name="T167" fmla="*/ 125 w 125"/>
                <a:gd name="T168" fmla="*/ 194 h 194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" h="194">
                  <a:moveTo>
                    <a:pt x="61" y="77"/>
                  </a:moveTo>
                  <a:lnTo>
                    <a:pt x="50" y="79"/>
                  </a:lnTo>
                  <a:lnTo>
                    <a:pt x="40" y="85"/>
                  </a:lnTo>
                  <a:lnTo>
                    <a:pt x="31" y="94"/>
                  </a:lnTo>
                  <a:lnTo>
                    <a:pt x="26" y="106"/>
                  </a:lnTo>
                  <a:lnTo>
                    <a:pt x="25" y="111"/>
                  </a:lnTo>
                  <a:lnTo>
                    <a:pt x="25" y="116"/>
                  </a:lnTo>
                  <a:lnTo>
                    <a:pt x="25" y="139"/>
                  </a:lnTo>
                  <a:lnTo>
                    <a:pt x="25" y="144"/>
                  </a:lnTo>
                  <a:lnTo>
                    <a:pt x="26" y="148"/>
                  </a:lnTo>
                  <a:lnTo>
                    <a:pt x="30" y="159"/>
                  </a:lnTo>
                  <a:lnTo>
                    <a:pt x="39" y="168"/>
                  </a:lnTo>
                  <a:lnTo>
                    <a:pt x="49" y="174"/>
                  </a:lnTo>
                  <a:lnTo>
                    <a:pt x="61" y="176"/>
                  </a:lnTo>
                  <a:lnTo>
                    <a:pt x="74" y="174"/>
                  </a:lnTo>
                  <a:lnTo>
                    <a:pt x="86" y="166"/>
                  </a:lnTo>
                  <a:lnTo>
                    <a:pt x="94" y="157"/>
                  </a:lnTo>
                  <a:lnTo>
                    <a:pt x="99" y="143"/>
                  </a:lnTo>
                  <a:lnTo>
                    <a:pt x="100" y="125"/>
                  </a:lnTo>
                  <a:lnTo>
                    <a:pt x="99" y="110"/>
                  </a:lnTo>
                  <a:lnTo>
                    <a:pt x="94" y="97"/>
                  </a:lnTo>
                  <a:lnTo>
                    <a:pt x="86" y="87"/>
                  </a:lnTo>
                  <a:lnTo>
                    <a:pt x="75" y="80"/>
                  </a:lnTo>
                  <a:lnTo>
                    <a:pt x="61" y="77"/>
                  </a:lnTo>
                  <a:close/>
                  <a:moveTo>
                    <a:pt x="1" y="0"/>
                  </a:moveTo>
                  <a:lnTo>
                    <a:pt x="25" y="0"/>
                  </a:lnTo>
                  <a:lnTo>
                    <a:pt x="25" y="82"/>
                  </a:lnTo>
                  <a:lnTo>
                    <a:pt x="32" y="73"/>
                  </a:lnTo>
                  <a:lnTo>
                    <a:pt x="42" y="65"/>
                  </a:lnTo>
                  <a:lnTo>
                    <a:pt x="55" y="61"/>
                  </a:lnTo>
                  <a:lnTo>
                    <a:pt x="69" y="59"/>
                  </a:lnTo>
                  <a:lnTo>
                    <a:pt x="85" y="61"/>
                  </a:lnTo>
                  <a:lnTo>
                    <a:pt x="98" y="67"/>
                  </a:lnTo>
                  <a:lnTo>
                    <a:pt x="109" y="77"/>
                  </a:lnTo>
                  <a:lnTo>
                    <a:pt x="117" y="90"/>
                  </a:lnTo>
                  <a:lnTo>
                    <a:pt x="123" y="106"/>
                  </a:lnTo>
                  <a:lnTo>
                    <a:pt x="125" y="124"/>
                  </a:lnTo>
                  <a:lnTo>
                    <a:pt x="123" y="144"/>
                  </a:lnTo>
                  <a:lnTo>
                    <a:pt x="118" y="159"/>
                  </a:lnTo>
                  <a:lnTo>
                    <a:pt x="111" y="172"/>
                  </a:lnTo>
                  <a:lnTo>
                    <a:pt x="101" y="181"/>
                  </a:lnTo>
                  <a:lnTo>
                    <a:pt x="90" y="189"/>
                  </a:lnTo>
                  <a:lnTo>
                    <a:pt x="79" y="193"/>
                  </a:lnTo>
                  <a:lnTo>
                    <a:pt x="66" y="194"/>
                  </a:lnTo>
                  <a:lnTo>
                    <a:pt x="53" y="193"/>
                  </a:lnTo>
                  <a:lnTo>
                    <a:pt x="41" y="189"/>
                  </a:lnTo>
                  <a:lnTo>
                    <a:pt x="30" y="181"/>
                  </a:lnTo>
                  <a:lnTo>
                    <a:pt x="22" y="171"/>
                  </a:lnTo>
                  <a:lnTo>
                    <a:pt x="21" y="191"/>
                  </a:lnTo>
                  <a:lnTo>
                    <a:pt x="0" y="191"/>
                  </a:lnTo>
                  <a:lnTo>
                    <a:pt x="1" y="176"/>
                  </a:lnTo>
                  <a:lnTo>
                    <a:pt x="1" y="158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119" name="Freeform 119"/>
            <p:cNvSpPr>
              <a:spLocks noEditPoints="1"/>
            </p:cNvSpPr>
            <p:nvPr/>
          </p:nvSpPr>
          <p:spPr bwMode="auto">
            <a:xfrm>
              <a:off x="2684" y="1295"/>
              <a:ext cx="71" cy="76"/>
            </a:xfrm>
            <a:custGeom>
              <a:avLst/>
              <a:gdLst>
                <a:gd name="T0" fmla="*/ 4 w 142"/>
                <a:gd name="T1" fmla="*/ 1 h 151"/>
                <a:gd name="T2" fmla="*/ 3 w 142"/>
                <a:gd name="T3" fmla="*/ 3 h 151"/>
                <a:gd name="T4" fmla="*/ 1 w 142"/>
                <a:gd name="T5" fmla="*/ 9 h 151"/>
                <a:gd name="T6" fmla="*/ 7 w 142"/>
                <a:gd name="T7" fmla="*/ 9 h 151"/>
                <a:gd name="T8" fmla="*/ 5 w 142"/>
                <a:gd name="T9" fmla="*/ 3 h 151"/>
                <a:gd name="T10" fmla="*/ 4 w 142"/>
                <a:gd name="T11" fmla="*/ 2 h 151"/>
                <a:gd name="T12" fmla="*/ 4 w 142"/>
                <a:gd name="T13" fmla="*/ 1 h 151"/>
                <a:gd name="T14" fmla="*/ 3 w 142"/>
                <a:gd name="T15" fmla="*/ 0 h 151"/>
                <a:gd name="T16" fmla="*/ 5 w 142"/>
                <a:gd name="T17" fmla="*/ 0 h 151"/>
                <a:gd name="T18" fmla="*/ 9 w 142"/>
                <a:gd name="T19" fmla="*/ 10 h 151"/>
                <a:gd name="T20" fmla="*/ 0 w 142"/>
                <a:gd name="T21" fmla="*/ 10 h 151"/>
                <a:gd name="T22" fmla="*/ 3 w 142"/>
                <a:gd name="T23" fmla="*/ 0 h 15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42"/>
                <a:gd name="T37" fmla="*/ 0 h 151"/>
                <a:gd name="T38" fmla="*/ 142 w 142"/>
                <a:gd name="T39" fmla="*/ 151 h 151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42" h="151">
                  <a:moveTo>
                    <a:pt x="69" y="16"/>
                  </a:moveTo>
                  <a:lnTo>
                    <a:pt x="60" y="44"/>
                  </a:lnTo>
                  <a:lnTo>
                    <a:pt x="28" y="133"/>
                  </a:lnTo>
                  <a:lnTo>
                    <a:pt x="112" y="133"/>
                  </a:lnTo>
                  <a:lnTo>
                    <a:pt x="80" y="47"/>
                  </a:lnTo>
                  <a:lnTo>
                    <a:pt x="73" y="29"/>
                  </a:lnTo>
                  <a:lnTo>
                    <a:pt x="69" y="16"/>
                  </a:lnTo>
                  <a:close/>
                  <a:moveTo>
                    <a:pt x="58" y="0"/>
                  </a:moveTo>
                  <a:lnTo>
                    <a:pt x="80" y="0"/>
                  </a:lnTo>
                  <a:lnTo>
                    <a:pt x="142" y="151"/>
                  </a:lnTo>
                  <a:lnTo>
                    <a:pt x="0" y="151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120" name="Freeform 120"/>
            <p:cNvSpPr>
              <a:spLocks/>
            </p:cNvSpPr>
            <p:nvPr/>
          </p:nvSpPr>
          <p:spPr bwMode="auto">
            <a:xfrm>
              <a:off x="2759" y="1315"/>
              <a:ext cx="74" cy="57"/>
            </a:xfrm>
            <a:custGeom>
              <a:avLst/>
              <a:gdLst>
                <a:gd name="T0" fmla="*/ 2 w 148"/>
                <a:gd name="T1" fmla="*/ 0 h 113"/>
                <a:gd name="T2" fmla="*/ 1 w 148"/>
                <a:gd name="T3" fmla="*/ 3 h 113"/>
                <a:gd name="T4" fmla="*/ 1 w 148"/>
                <a:gd name="T5" fmla="*/ 5 h 113"/>
                <a:gd name="T6" fmla="*/ 1 w 148"/>
                <a:gd name="T7" fmla="*/ 6 h 113"/>
                <a:gd name="T8" fmla="*/ 2 w 148"/>
                <a:gd name="T9" fmla="*/ 7 h 113"/>
                <a:gd name="T10" fmla="*/ 2 w 148"/>
                <a:gd name="T11" fmla="*/ 7 h 113"/>
                <a:gd name="T12" fmla="*/ 3 w 148"/>
                <a:gd name="T13" fmla="*/ 6 h 113"/>
                <a:gd name="T14" fmla="*/ 3 w 148"/>
                <a:gd name="T15" fmla="*/ 6 h 113"/>
                <a:gd name="T16" fmla="*/ 4 w 148"/>
                <a:gd name="T17" fmla="*/ 5 h 113"/>
                <a:gd name="T18" fmla="*/ 4 w 148"/>
                <a:gd name="T19" fmla="*/ 2 h 113"/>
                <a:gd name="T20" fmla="*/ 5 w 148"/>
                <a:gd name="T21" fmla="*/ 4 h 113"/>
                <a:gd name="T22" fmla="*/ 5 w 148"/>
                <a:gd name="T23" fmla="*/ 5 h 113"/>
                <a:gd name="T24" fmla="*/ 5 w 148"/>
                <a:gd name="T25" fmla="*/ 6 h 113"/>
                <a:gd name="T26" fmla="*/ 6 w 148"/>
                <a:gd name="T27" fmla="*/ 6 h 113"/>
                <a:gd name="T28" fmla="*/ 6 w 148"/>
                <a:gd name="T29" fmla="*/ 7 h 113"/>
                <a:gd name="T30" fmla="*/ 7 w 148"/>
                <a:gd name="T31" fmla="*/ 6 h 113"/>
                <a:gd name="T32" fmla="*/ 7 w 148"/>
                <a:gd name="T33" fmla="*/ 6 h 113"/>
                <a:gd name="T34" fmla="*/ 9 w 148"/>
                <a:gd name="T35" fmla="*/ 4 h 113"/>
                <a:gd name="T36" fmla="*/ 7 w 148"/>
                <a:gd name="T37" fmla="*/ 2 h 113"/>
                <a:gd name="T38" fmla="*/ 9 w 148"/>
                <a:gd name="T39" fmla="*/ 0 h 113"/>
                <a:gd name="T40" fmla="*/ 9 w 148"/>
                <a:gd name="T41" fmla="*/ 3 h 113"/>
                <a:gd name="T42" fmla="*/ 9 w 148"/>
                <a:gd name="T43" fmla="*/ 5 h 113"/>
                <a:gd name="T44" fmla="*/ 9 w 148"/>
                <a:gd name="T45" fmla="*/ 7 h 113"/>
                <a:gd name="T46" fmla="*/ 7 w 148"/>
                <a:gd name="T47" fmla="*/ 7 h 113"/>
                <a:gd name="T48" fmla="*/ 6 w 148"/>
                <a:gd name="T49" fmla="*/ 7 h 113"/>
                <a:gd name="T50" fmla="*/ 5 w 148"/>
                <a:gd name="T51" fmla="*/ 7 h 113"/>
                <a:gd name="T52" fmla="*/ 5 w 148"/>
                <a:gd name="T53" fmla="*/ 7 h 113"/>
                <a:gd name="T54" fmla="*/ 2 w 148"/>
                <a:gd name="T55" fmla="*/ 8 h 113"/>
                <a:gd name="T56" fmla="*/ 1 w 148"/>
                <a:gd name="T57" fmla="*/ 7 h 113"/>
                <a:gd name="T58" fmla="*/ 1 w 148"/>
                <a:gd name="T59" fmla="*/ 6 h 113"/>
                <a:gd name="T60" fmla="*/ 0 w 148"/>
                <a:gd name="T61" fmla="*/ 4 h 113"/>
                <a:gd name="T62" fmla="*/ 1 w 148"/>
                <a:gd name="T63" fmla="*/ 2 h 113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48"/>
                <a:gd name="T97" fmla="*/ 0 h 113"/>
                <a:gd name="T98" fmla="*/ 148 w 148"/>
                <a:gd name="T99" fmla="*/ 113 h 113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48" h="113">
                  <a:moveTo>
                    <a:pt x="17" y="0"/>
                  </a:moveTo>
                  <a:lnTo>
                    <a:pt x="34" y="0"/>
                  </a:lnTo>
                  <a:lnTo>
                    <a:pt x="26" y="21"/>
                  </a:lnTo>
                  <a:lnTo>
                    <a:pt x="21" y="40"/>
                  </a:lnTo>
                  <a:lnTo>
                    <a:pt x="19" y="58"/>
                  </a:lnTo>
                  <a:lnTo>
                    <a:pt x="20" y="74"/>
                  </a:lnTo>
                  <a:lnTo>
                    <a:pt x="26" y="87"/>
                  </a:lnTo>
                  <a:lnTo>
                    <a:pt x="29" y="92"/>
                  </a:lnTo>
                  <a:lnTo>
                    <a:pt x="33" y="95"/>
                  </a:lnTo>
                  <a:lnTo>
                    <a:pt x="37" y="98"/>
                  </a:lnTo>
                  <a:lnTo>
                    <a:pt x="43" y="98"/>
                  </a:lnTo>
                  <a:lnTo>
                    <a:pt x="47" y="98"/>
                  </a:lnTo>
                  <a:lnTo>
                    <a:pt x="51" y="95"/>
                  </a:lnTo>
                  <a:lnTo>
                    <a:pt x="55" y="93"/>
                  </a:lnTo>
                  <a:lnTo>
                    <a:pt x="59" y="89"/>
                  </a:lnTo>
                  <a:lnTo>
                    <a:pt x="61" y="85"/>
                  </a:lnTo>
                  <a:lnTo>
                    <a:pt x="63" y="80"/>
                  </a:lnTo>
                  <a:lnTo>
                    <a:pt x="64" y="72"/>
                  </a:lnTo>
                  <a:lnTo>
                    <a:pt x="64" y="60"/>
                  </a:lnTo>
                  <a:lnTo>
                    <a:pt x="64" y="28"/>
                  </a:lnTo>
                  <a:lnTo>
                    <a:pt x="83" y="28"/>
                  </a:lnTo>
                  <a:lnTo>
                    <a:pt x="83" y="60"/>
                  </a:lnTo>
                  <a:lnTo>
                    <a:pt x="84" y="72"/>
                  </a:lnTo>
                  <a:lnTo>
                    <a:pt x="85" y="80"/>
                  </a:lnTo>
                  <a:lnTo>
                    <a:pt x="87" y="85"/>
                  </a:lnTo>
                  <a:lnTo>
                    <a:pt x="89" y="89"/>
                  </a:lnTo>
                  <a:lnTo>
                    <a:pt x="93" y="93"/>
                  </a:lnTo>
                  <a:lnTo>
                    <a:pt x="97" y="95"/>
                  </a:lnTo>
                  <a:lnTo>
                    <a:pt x="101" y="98"/>
                  </a:lnTo>
                  <a:lnTo>
                    <a:pt x="105" y="98"/>
                  </a:lnTo>
                  <a:lnTo>
                    <a:pt x="111" y="98"/>
                  </a:lnTo>
                  <a:lnTo>
                    <a:pt x="115" y="95"/>
                  </a:lnTo>
                  <a:lnTo>
                    <a:pt x="118" y="92"/>
                  </a:lnTo>
                  <a:lnTo>
                    <a:pt x="122" y="87"/>
                  </a:lnTo>
                  <a:lnTo>
                    <a:pt x="127" y="74"/>
                  </a:lnTo>
                  <a:lnTo>
                    <a:pt x="129" y="58"/>
                  </a:lnTo>
                  <a:lnTo>
                    <a:pt x="127" y="40"/>
                  </a:lnTo>
                  <a:lnTo>
                    <a:pt x="122" y="21"/>
                  </a:lnTo>
                  <a:lnTo>
                    <a:pt x="114" y="0"/>
                  </a:lnTo>
                  <a:lnTo>
                    <a:pt x="131" y="0"/>
                  </a:lnTo>
                  <a:lnTo>
                    <a:pt x="141" y="19"/>
                  </a:lnTo>
                  <a:lnTo>
                    <a:pt x="146" y="38"/>
                  </a:lnTo>
                  <a:lnTo>
                    <a:pt x="148" y="57"/>
                  </a:lnTo>
                  <a:lnTo>
                    <a:pt x="146" y="73"/>
                  </a:lnTo>
                  <a:lnTo>
                    <a:pt x="143" y="87"/>
                  </a:lnTo>
                  <a:lnTo>
                    <a:pt x="136" y="99"/>
                  </a:lnTo>
                  <a:lnTo>
                    <a:pt x="128" y="106"/>
                  </a:lnTo>
                  <a:lnTo>
                    <a:pt x="118" y="110"/>
                  </a:lnTo>
                  <a:lnTo>
                    <a:pt x="107" y="113"/>
                  </a:lnTo>
                  <a:lnTo>
                    <a:pt x="97" y="110"/>
                  </a:lnTo>
                  <a:lnTo>
                    <a:pt x="87" y="106"/>
                  </a:lnTo>
                  <a:lnTo>
                    <a:pt x="79" y="99"/>
                  </a:lnTo>
                  <a:lnTo>
                    <a:pt x="74" y="88"/>
                  </a:lnTo>
                  <a:lnTo>
                    <a:pt x="65" y="102"/>
                  </a:lnTo>
                  <a:lnTo>
                    <a:pt x="55" y="109"/>
                  </a:lnTo>
                  <a:lnTo>
                    <a:pt x="41" y="113"/>
                  </a:lnTo>
                  <a:lnTo>
                    <a:pt x="29" y="110"/>
                  </a:lnTo>
                  <a:lnTo>
                    <a:pt x="19" y="106"/>
                  </a:lnTo>
                  <a:lnTo>
                    <a:pt x="11" y="98"/>
                  </a:lnTo>
                  <a:lnTo>
                    <a:pt x="5" y="86"/>
                  </a:lnTo>
                  <a:lnTo>
                    <a:pt x="1" y="73"/>
                  </a:lnTo>
                  <a:lnTo>
                    <a:pt x="0" y="57"/>
                  </a:lnTo>
                  <a:lnTo>
                    <a:pt x="2" y="38"/>
                  </a:lnTo>
                  <a:lnTo>
                    <a:pt x="7" y="19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121" name="Freeform 121"/>
            <p:cNvSpPr>
              <a:spLocks noEditPoints="1"/>
            </p:cNvSpPr>
            <p:nvPr/>
          </p:nvSpPr>
          <p:spPr bwMode="auto">
            <a:xfrm>
              <a:off x="2839" y="1345"/>
              <a:ext cx="30" cy="36"/>
            </a:xfrm>
            <a:custGeom>
              <a:avLst/>
              <a:gdLst>
                <a:gd name="T0" fmla="*/ 2 w 60"/>
                <a:gd name="T1" fmla="*/ 1 h 71"/>
                <a:gd name="T2" fmla="*/ 2 w 60"/>
                <a:gd name="T3" fmla="*/ 1 h 71"/>
                <a:gd name="T4" fmla="*/ 2 w 60"/>
                <a:gd name="T5" fmla="*/ 2 h 71"/>
                <a:gd name="T6" fmla="*/ 2 w 60"/>
                <a:gd name="T7" fmla="*/ 3 h 71"/>
                <a:gd name="T8" fmla="*/ 3 w 60"/>
                <a:gd name="T9" fmla="*/ 3 h 71"/>
                <a:gd name="T10" fmla="*/ 3 w 60"/>
                <a:gd name="T11" fmla="*/ 2 h 71"/>
                <a:gd name="T12" fmla="*/ 2 w 60"/>
                <a:gd name="T13" fmla="*/ 1 h 71"/>
                <a:gd name="T14" fmla="*/ 2 w 60"/>
                <a:gd name="T15" fmla="*/ 1 h 71"/>
                <a:gd name="T16" fmla="*/ 2 w 60"/>
                <a:gd name="T17" fmla="*/ 1 h 71"/>
                <a:gd name="T18" fmla="*/ 2 w 60"/>
                <a:gd name="T19" fmla="*/ 0 h 71"/>
                <a:gd name="T20" fmla="*/ 3 w 60"/>
                <a:gd name="T21" fmla="*/ 0 h 71"/>
                <a:gd name="T22" fmla="*/ 4 w 60"/>
                <a:gd name="T23" fmla="*/ 5 h 71"/>
                <a:gd name="T24" fmla="*/ 4 w 60"/>
                <a:gd name="T25" fmla="*/ 5 h 71"/>
                <a:gd name="T26" fmla="*/ 3 w 60"/>
                <a:gd name="T27" fmla="*/ 4 h 71"/>
                <a:gd name="T28" fmla="*/ 2 w 60"/>
                <a:gd name="T29" fmla="*/ 4 h 71"/>
                <a:gd name="T30" fmla="*/ 1 w 60"/>
                <a:gd name="T31" fmla="*/ 5 h 71"/>
                <a:gd name="T32" fmla="*/ 0 w 60"/>
                <a:gd name="T33" fmla="*/ 5 h 71"/>
                <a:gd name="T34" fmla="*/ 2 w 60"/>
                <a:gd name="T35" fmla="*/ 0 h 7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0"/>
                <a:gd name="T55" fmla="*/ 0 h 71"/>
                <a:gd name="T56" fmla="*/ 60 w 60"/>
                <a:gd name="T57" fmla="*/ 71 h 71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0" h="71">
                  <a:moveTo>
                    <a:pt x="30" y="8"/>
                  </a:moveTo>
                  <a:lnTo>
                    <a:pt x="28" y="15"/>
                  </a:lnTo>
                  <a:lnTo>
                    <a:pt x="26" y="21"/>
                  </a:lnTo>
                  <a:lnTo>
                    <a:pt x="19" y="42"/>
                  </a:lnTo>
                  <a:lnTo>
                    <a:pt x="41" y="42"/>
                  </a:lnTo>
                  <a:lnTo>
                    <a:pt x="33" y="21"/>
                  </a:lnTo>
                  <a:lnTo>
                    <a:pt x="31" y="14"/>
                  </a:lnTo>
                  <a:lnTo>
                    <a:pt x="30" y="8"/>
                  </a:lnTo>
                  <a:close/>
                  <a:moveTo>
                    <a:pt x="25" y="0"/>
                  </a:moveTo>
                  <a:lnTo>
                    <a:pt x="36" y="0"/>
                  </a:lnTo>
                  <a:lnTo>
                    <a:pt x="60" y="71"/>
                  </a:lnTo>
                  <a:lnTo>
                    <a:pt x="51" y="71"/>
                  </a:lnTo>
                  <a:lnTo>
                    <a:pt x="43" y="49"/>
                  </a:lnTo>
                  <a:lnTo>
                    <a:pt x="17" y="49"/>
                  </a:lnTo>
                  <a:lnTo>
                    <a:pt x="10" y="71"/>
                  </a:lnTo>
                  <a:lnTo>
                    <a:pt x="0" y="71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122" name="Freeform 122"/>
            <p:cNvSpPr>
              <a:spLocks noEditPoints="1"/>
            </p:cNvSpPr>
            <p:nvPr/>
          </p:nvSpPr>
          <p:spPr bwMode="auto">
            <a:xfrm>
              <a:off x="3382" y="1289"/>
              <a:ext cx="71" cy="76"/>
            </a:xfrm>
            <a:custGeom>
              <a:avLst/>
              <a:gdLst>
                <a:gd name="T0" fmla="*/ 4 w 142"/>
                <a:gd name="T1" fmla="*/ 1 h 153"/>
                <a:gd name="T2" fmla="*/ 3 w 142"/>
                <a:gd name="T3" fmla="*/ 2 h 153"/>
                <a:gd name="T4" fmla="*/ 1 w 142"/>
                <a:gd name="T5" fmla="*/ 8 h 153"/>
                <a:gd name="T6" fmla="*/ 7 w 142"/>
                <a:gd name="T7" fmla="*/ 8 h 153"/>
                <a:gd name="T8" fmla="*/ 5 w 142"/>
                <a:gd name="T9" fmla="*/ 3 h 153"/>
                <a:gd name="T10" fmla="*/ 4 w 142"/>
                <a:gd name="T11" fmla="*/ 1 h 153"/>
                <a:gd name="T12" fmla="*/ 4 w 142"/>
                <a:gd name="T13" fmla="*/ 1 h 153"/>
                <a:gd name="T14" fmla="*/ 3 w 142"/>
                <a:gd name="T15" fmla="*/ 0 h 153"/>
                <a:gd name="T16" fmla="*/ 5 w 142"/>
                <a:gd name="T17" fmla="*/ 0 h 153"/>
                <a:gd name="T18" fmla="*/ 9 w 142"/>
                <a:gd name="T19" fmla="*/ 9 h 153"/>
                <a:gd name="T20" fmla="*/ 0 w 142"/>
                <a:gd name="T21" fmla="*/ 9 h 153"/>
                <a:gd name="T22" fmla="*/ 3 w 142"/>
                <a:gd name="T23" fmla="*/ 0 h 15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42"/>
                <a:gd name="T37" fmla="*/ 0 h 153"/>
                <a:gd name="T38" fmla="*/ 142 w 142"/>
                <a:gd name="T39" fmla="*/ 153 h 153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42" h="153">
                  <a:moveTo>
                    <a:pt x="69" y="17"/>
                  </a:moveTo>
                  <a:lnTo>
                    <a:pt x="60" y="45"/>
                  </a:lnTo>
                  <a:lnTo>
                    <a:pt x="28" y="134"/>
                  </a:lnTo>
                  <a:lnTo>
                    <a:pt x="112" y="134"/>
                  </a:lnTo>
                  <a:lnTo>
                    <a:pt x="80" y="48"/>
                  </a:lnTo>
                  <a:lnTo>
                    <a:pt x="73" y="30"/>
                  </a:lnTo>
                  <a:lnTo>
                    <a:pt x="69" y="17"/>
                  </a:lnTo>
                  <a:close/>
                  <a:moveTo>
                    <a:pt x="58" y="0"/>
                  </a:moveTo>
                  <a:lnTo>
                    <a:pt x="80" y="0"/>
                  </a:lnTo>
                  <a:lnTo>
                    <a:pt x="142" y="153"/>
                  </a:lnTo>
                  <a:lnTo>
                    <a:pt x="0" y="153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123" name="Freeform 123"/>
            <p:cNvSpPr>
              <a:spLocks/>
            </p:cNvSpPr>
            <p:nvPr/>
          </p:nvSpPr>
          <p:spPr bwMode="auto">
            <a:xfrm>
              <a:off x="3457" y="1310"/>
              <a:ext cx="75" cy="56"/>
            </a:xfrm>
            <a:custGeom>
              <a:avLst/>
              <a:gdLst>
                <a:gd name="T0" fmla="*/ 3 w 148"/>
                <a:gd name="T1" fmla="*/ 0 h 113"/>
                <a:gd name="T2" fmla="*/ 2 w 148"/>
                <a:gd name="T3" fmla="*/ 2 h 113"/>
                <a:gd name="T4" fmla="*/ 2 w 148"/>
                <a:gd name="T5" fmla="*/ 4 h 113"/>
                <a:gd name="T6" fmla="*/ 2 w 148"/>
                <a:gd name="T7" fmla="*/ 5 h 113"/>
                <a:gd name="T8" fmla="*/ 3 w 148"/>
                <a:gd name="T9" fmla="*/ 6 h 113"/>
                <a:gd name="T10" fmla="*/ 3 w 148"/>
                <a:gd name="T11" fmla="*/ 6 h 113"/>
                <a:gd name="T12" fmla="*/ 4 w 148"/>
                <a:gd name="T13" fmla="*/ 5 h 113"/>
                <a:gd name="T14" fmla="*/ 4 w 148"/>
                <a:gd name="T15" fmla="*/ 5 h 113"/>
                <a:gd name="T16" fmla="*/ 4 w 148"/>
                <a:gd name="T17" fmla="*/ 4 h 113"/>
                <a:gd name="T18" fmla="*/ 4 w 148"/>
                <a:gd name="T19" fmla="*/ 1 h 113"/>
                <a:gd name="T20" fmla="*/ 6 w 148"/>
                <a:gd name="T21" fmla="*/ 3 h 113"/>
                <a:gd name="T22" fmla="*/ 6 w 148"/>
                <a:gd name="T23" fmla="*/ 5 h 113"/>
                <a:gd name="T24" fmla="*/ 6 w 148"/>
                <a:gd name="T25" fmla="*/ 5 h 113"/>
                <a:gd name="T26" fmla="*/ 7 w 148"/>
                <a:gd name="T27" fmla="*/ 6 h 113"/>
                <a:gd name="T28" fmla="*/ 7 w 148"/>
                <a:gd name="T29" fmla="*/ 6 h 113"/>
                <a:gd name="T30" fmla="*/ 8 w 148"/>
                <a:gd name="T31" fmla="*/ 6 h 113"/>
                <a:gd name="T32" fmla="*/ 8 w 148"/>
                <a:gd name="T33" fmla="*/ 5 h 113"/>
                <a:gd name="T34" fmla="*/ 9 w 148"/>
                <a:gd name="T35" fmla="*/ 3 h 113"/>
                <a:gd name="T36" fmla="*/ 8 w 148"/>
                <a:gd name="T37" fmla="*/ 1 h 113"/>
                <a:gd name="T38" fmla="*/ 9 w 148"/>
                <a:gd name="T39" fmla="*/ 0 h 113"/>
                <a:gd name="T40" fmla="*/ 10 w 148"/>
                <a:gd name="T41" fmla="*/ 2 h 113"/>
                <a:gd name="T42" fmla="*/ 10 w 148"/>
                <a:gd name="T43" fmla="*/ 4 h 113"/>
                <a:gd name="T44" fmla="*/ 9 w 148"/>
                <a:gd name="T45" fmla="*/ 6 h 113"/>
                <a:gd name="T46" fmla="*/ 8 w 148"/>
                <a:gd name="T47" fmla="*/ 6 h 113"/>
                <a:gd name="T48" fmla="*/ 7 w 148"/>
                <a:gd name="T49" fmla="*/ 6 h 113"/>
                <a:gd name="T50" fmla="*/ 6 w 148"/>
                <a:gd name="T51" fmla="*/ 6 h 113"/>
                <a:gd name="T52" fmla="*/ 5 w 148"/>
                <a:gd name="T53" fmla="*/ 6 h 113"/>
                <a:gd name="T54" fmla="*/ 3 w 148"/>
                <a:gd name="T55" fmla="*/ 7 h 113"/>
                <a:gd name="T56" fmla="*/ 2 w 148"/>
                <a:gd name="T57" fmla="*/ 6 h 113"/>
                <a:gd name="T58" fmla="*/ 1 w 148"/>
                <a:gd name="T59" fmla="*/ 5 h 113"/>
                <a:gd name="T60" fmla="*/ 0 w 148"/>
                <a:gd name="T61" fmla="*/ 3 h 113"/>
                <a:gd name="T62" fmla="*/ 1 w 148"/>
                <a:gd name="T63" fmla="*/ 1 h 113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48"/>
                <a:gd name="T97" fmla="*/ 0 h 113"/>
                <a:gd name="T98" fmla="*/ 148 w 148"/>
                <a:gd name="T99" fmla="*/ 113 h 113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48" h="113">
                  <a:moveTo>
                    <a:pt x="17" y="0"/>
                  </a:moveTo>
                  <a:lnTo>
                    <a:pt x="34" y="0"/>
                  </a:lnTo>
                  <a:lnTo>
                    <a:pt x="26" y="21"/>
                  </a:lnTo>
                  <a:lnTo>
                    <a:pt x="20" y="41"/>
                  </a:lnTo>
                  <a:lnTo>
                    <a:pt x="19" y="58"/>
                  </a:lnTo>
                  <a:lnTo>
                    <a:pt x="20" y="74"/>
                  </a:lnTo>
                  <a:lnTo>
                    <a:pt x="26" y="87"/>
                  </a:lnTo>
                  <a:lnTo>
                    <a:pt x="29" y="91"/>
                  </a:lnTo>
                  <a:lnTo>
                    <a:pt x="33" y="96"/>
                  </a:lnTo>
                  <a:lnTo>
                    <a:pt x="38" y="98"/>
                  </a:lnTo>
                  <a:lnTo>
                    <a:pt x="43" y="98"/>
                  </a:lnTo>
                  <a:lnTo>
                    <a:pt x="47" y="98"/>
                  </a:lnTo>
                  <a:lnTo>
                    <a:pt x="52" y="96"/>
                  </a:lnTo>
                  <a:lnTo>
                    <a:pt x="55" y="92"/>
                  </a:lnTo>
                  <a:lnTo>
                    <a:pt x="59" y="89"/>
                  </a:lnTo>
                  <a:lnTo>
                    <a:pt x="61" y="85"/>
                  </a:lnTo>
                  <a:lnTo>
                    <a:pt x="63" y="81"/>
                  </a:lnTo>
                  <a:lnTo>
                    <a:pt x="64" y="72"/>
                  </a:lnTo>
                  <a:lnTo>
                    <a:pt x="64" y="60"/>
                  </a:lnTo>
                  <a:lnTo>
                    <a:pt x="64" y="28"/>
                  </a:lnTo>
                  <a:lnTo>
                    <a:pt x="83" y="28"/>
                  </a:lnTo>
                  <a:lnTo>
                    <a:pt x="83" y="60"/>
                  </a:lnTo>
                  <a:lnTo>
                    <a:pt x="84" y="72"/>
                  </a:lnTo>
                  <a:lnTo>
                    <a:pt x="85" y="81"/>
                  </a:lnTo>
                  <a:lnTo>
                    <a:pt x="87" y="85"/>
                  </a:lnTo>
                  <a:lnTo>
                    <a:pt x="89" y="89"/>
                  </a:lnTo>
                  <a:lnTo>
                    <a:pt x="94" y="92"/>
                  </a:lnTo>
                  <a:lnTo>
                    <a:pt x="97" y="96"/>
                  </a:lnTo>
                  <a:lnTo>
                    <a:pt x="101" y="98"/>
                  </a:lnTo>
                  <a:lnTo>
                    <a:pt x="105" y="98"/>
                  </a:lnTo>
                  <a:lnTo>
                    <a:pt x="111" y="98"/>
                  </a:lnTo>
                  <a:lnTo>
                    <a:pt x="115" y="96"/>
                  </a:lnTo>
                  <a:lnTo>
                    <a:pt x="118" y="91"/>
                  </a:lnTo>
                  <a:lnTo>
                    <a:pt x="123" y="87"/>
                  </a:lnTo>
                  <a:lnTo>
                    <a:pt x="127" y="74"/>
                  </a:lnTo>
                  <a:lnTo>
                    <a:pt x="129" y="58"/>
                  </a:lnTo>
                  <a:lnTo>
                    <a:pt x="127" y="41"/>
                  </a:lnTo>
                  <a:lnTo>
                    <a:pt x="123" y="21"/>
                  </a:lnTo>
                  <a:lnTo>
                    <a:pt x="114" y="0"/>
                  </a:lnTo>
                  <a:lnTo>
                    <a:pt x="131" y="0"/>
                  </a:lnTo>
                  <a:lnTo>
                    <a:pt x="141" y="19"/>
                  </a:lnTo>
                  <a:lnTo>
                    <a:pt x="146" y="39"/>
                  </a:lnTo>
                  <a:lnTo>
                    <a:pt x="148" y="57"/>
                  </a:lnTo>
                  <a:lnTo>
                    <a:pt x="146" y="73"/>
                  </a:lnTo>
                  <a:lnTo>
                    <a:pt x="143" y="87"/>
                  </a:lnTo>
                  <a:lnTo>
                    <a:pt x="137" y="99"/>
                  </a:lnTo>
                  <a:lnTo>
                    <a:pt x="128" y="106"/>
                  </a:lnTo>
                  <a:lnTo>
                    <a:pt x="118" y="111"/>
                  </a:lnTo>
                  <a:lnTo>
                    <a:pt x="108" y="113"/>
                  </a:lnTo>
                  <a:lnTo>
                    <a:pt x="97" y="111"/>
                  </a:lnTo>
                  <a:lnTo>
                    <a:pt x="87" y="106"/>
                  </a:lnTo>
                  <a:lnTo>
                    <a:pt x="80" y="99"/>
                  </a:lnTo>
                  <a:lnTo>
                    <a:pt x="74" y="88"/>
                  </a:lnTo>
                  <a:lnTo>
                    <a:pt x="66" y="101"/>
                  </a:lnTo>
                  <a:lnTo>
                    <a:pt x="55" y="110"/>
                  </a:lnTo>
                  <a:lnTo>
                    <a:pt x="41" y="113"/>
                  </a:lnTo>
                  <a:lnTo>
                    <a:pt x="29" y="111"/>
                  </a:lnTo>
                  <a:lnTo>
                    <a:pt x="19" y="106"/>
                  </a:lnTo>
                  <a:lnTo>
                    <a:pt x="11" y="98"/>
                  </a:lnTo>
                  <a:lnTo>
                    <a:pt x="5" y="86"/>
                  </a:lnTo>
                  <a:lnTo>
                    <a:pt x="1" y="73"/>
                  </a:lnTo>
                  <a:lnTo>
                    <a:pt x="0" y="57"/>
                  </a:lnTo>
                  <a:lnTo>
                    <a:pt x="2" y="39"/>
                  </a:lnTo>
                  <a:lnTo>
                    <a:pt x="7" y="19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124" name="Freeform 124"/>
            <p:cNvSpPr>
              <a:spLocks noEditPoints="1"/>
            </p:cNvSpPr>
            <p:nvPr/>
          </p:nvSpPr>
          <p:spPr bwMode="auto">
            <a:xfrm>
              <a:off x="3540" y="1339"/>
              <a:ext cx="22" cy="37"/>
            </a:xfrm>
            <a:custGeom>
              <a:avLst/>
              <a:gdLst>
                <a:gd name="T0" fmla="*/ 0 w 45"/>
                <a:gd name="T1" fmla="*/ 3 h 73"/>
                <a:gd name="T2" fmla="*/ 0 w 45"/>
                <a:gd name="T3" fmla="*/ 5 h 73"/>
                <a:gd name="T4" fmla="*/ 0 w 45"/>
                <a:gd name="T5" fmla="*/ 5 h 73"/>
                <a:gd name="T6" fmla="*/ 1 w 45"/>
                <a:gd name="T7" fmla="*/ 5 h 73"/>
                <a:gd name="T8" fmla="*/ 1 w 45"/>
                <a:gd name="T9" fmla="*/ 5 h 73"/>
                <a:gd name="T10" fmla="*/ 1 w 45"/>
                <a:gd name="T11" fmla="*/ 4 h 73"/>
                <a:gd name="T12" fmla="*/ 2 w 45"/>
                <a:gd name="T13" fmla="*/ 4 h 73"/>
                <a:gd name="T14" fmla="*/ 2 w 45"/>
                <a:gd name="T15" fmla="*/ 4 h 73"/>
                <a:gd name="T16" fmla="*/ 2 w 45"/>
                <a:gd name="T17" fmla="*/ 3 h 73"/>
                <a:gd name="T18" fmla="*/ 1 w 45"/>
                <a:gd name="T19" fmla="*/ 3 h 73"/>
                <a:gd name="T20" fmla="*/ 1 w 45"/>
                <a:gd name="T21" fmla="*/ 3 h 73"/>
                <a:gd name="T22" fmla="*/ 1 w 45"/>
                <a:gd name="T23" fmla="*/ 3 h 73"/>
                <a:gd name="T24" fmla="*/ 0 w 45"/>
                <a:gd name="T25" fmla="*/ 3 h 73"/>
                <a:gd name="T26" fmla="*/ 1 w 45"/>
                <a:gd name="T27" fmla="*/ 1 h 73"/>
                <a:gd name="T28" fmla="*/ 0 w 45"/>
                <a:gd name="T29" fmla="*/ 1 h 73"/>
                <a:gd name="T30" fmla="*/ 0 w 45"/>
                <a:gd name="T31" fmla="*/ 1 h 73"/>
                <a:gd name="T32" fmla="*/ 0 w 45"/>
                <a:gd name="T33" fmla="*/ 1 h 73"/>
                <a:gd name="T34" fmla="*/ 0 w 45"/>
                <a:gd name="T35" fmla="*/ 2 h 73"/>
                <a:gd name="T36" fmla="*/ 1 w 45"/>
                <a:gd name="T37" fmla="*/ 2 h 73"/>
                <a:gd name="T38" fmla="*/ 1 w 45"/>
                <a:gd name="T39" fmla="*/ 2 h 73"/>
                <a:gd name="T40" fmla="*/ 1 w 45"/>
                <a:gd name="T41" fmla="*/ 2 h 73"/>
                <a:gd name="T42" fmla="*/ 1 w 45"/>
                <a:gd name="T43" fmla="*/ 2 h 73"/>
                <a:gd name="T44" fmla="*/ 1 w 45"/>
                <a:gd name="T45" fmla="*/ 2 h 73"/>
                <a:gd name="T46" fmla="*/ 2 w 45"/>
                <a:gd name="T47" fmla="*/ 2 h 73"/>
                <a:gd name="T48" fmla="*/ 2 w 45"/>
                <a:gd name="T49" fmla="*/ 2 h 73"/>
                <a:gd name="T50" fmla="*/ 2 w 45"/>
                <a:gd name="T51" fmla="*/ 1 h 73"/>
                <a:gd name="T52" fmla="*/ 1 w 45"/>
                <a:gd name="T53" fmla="*/ 1 h 73"/>
                <a:gd name="T54" fmla="*/ 1 w 45"/>
                <a:gd name="T55" fmla="*/ 1 h 73"/>
                <a:gd name="T56" fmla="*/ 1 w 45"/>
                <a:gd name="T57" fmla="*/ 1 h 73"/>
                <a:gd name="T58" fmla="*/ 1 w 45"/>
                <a:gd name="T59" fmla="*/ 1 h 73"/>
                <a:gd name="T60" fmla="*/ 1 w 45"/>
                <a:gd name="T61" fmla="*/ 1 h 73"/>
                <a:gd name="T62" fmla="*/ 1 w 45"/>
                <a:gd name="T63" fmla="*/ 0 h 73"/>
                <a:gd name="T64" fmla="*/ 1 w 45"/>
                <a:gd name="T65" fmla="*/ 1 h 73"/>
                <a:gd name="T66" fmla="*/ 2 w 45"/>
                <a:gd name="T67" fmla="*/ 1 h 73"/>
                <a:gd name="T68" fmla="*/ 2 w 45"/>
                <a:gd name="T69" fmla="*/ 1 h 73"/>
                <a:gd name="T70" fmla="*/ 2 w 45"/>
                <a:gd name="T71" fmla="*/ 1 h 73"/>
                <a:gd name="T72" fmla="*/ 2 w 45"/>
                <a:gd name="T73" fmla="*/ 1 h 73"/>
                <a:gd name="T74" fmla="*/ 2 w 45"/>
                <a:gd name="T75" fmla="*/ 2 h 73"/>
                <a:gd name="T76" fmla="*/ 2 w 45"/>
                <a:gd name="T77" fmla="*/ 2 h 73"/>
                <a:gd name="T78" fmla="*/ 2 w 45"/>
                <a:gd name="T79" fmla="*/ 2 h 73"/>
                <a:gd name="T80" fmla="*/ 2 w 45"/>
                <a:gd name="T81" fmla="*/ 2 h 73"/>
                <a:gd name="T82" fmla="*/ 2 w 45"/>
                <a:gd name="T83" fmla="*/ 2 h 73"/>
                <a:gd name="T84" fmla="*/ 1 w 45"/>
                <a:gd name="T85" fmla="*/ 3 h 73"/>
                <a:gd name="T86" fmla="*/ 1 w 45"/>
                <a:gd name="T87" fmla="*/ 3 h 73"/>
                <a:gd name="T88" fmla="*/ 2 w 45"/>
                <a:gd name="T89" fmla="*/ 3 h 73"/>
                <a:gd name="T90" fmla="*/ 2 w 45"/>
                <a:gd name="T91" fmla="*/ 3 h 73"/>
                <a:gd name="T92" fmla="*/ 2 w 45"/>
                <a:gd name="T93" fmla="*/ 3 h 73"/>
                <a:gd name="T94" fmla="*/ 2 w 45"/>
                <a:gd name="T95" fmla="*/ 4 h 73"/>
                <a:gd name="T96" fmla="*/ 2 w 45"/>
                <a:gd name="T97" fmla="*/ 4 h 73"/>
                <a:gd name="T98" fmla="*/ 2 w 45"/>
                <a:gd name="T99" fmla="*/ 4 h 73"/>
                <a:gd name="T100" fmla="*/ 2 w 45"/>
                <a:gd name="T101" fmla="*/ 4 h 73"/>
                <a:gd name="T102" fmla="*/ 2 w 45"/>
                <a:gd name="T103" fmla="*/ 5 h 73"/>
                <a:gd name="T104" fmla="*/ 1 w 45"/>
                <a:gd name="T105" fmla="*/ 5 h 73"/>
                <a:gd name="T106" fmla="*/ 0 w 45"/>
                <a:gd name="T107" fmla="*/ 5 h 73"/>
                <a:gd name="T108" fmla="*/ 0 w 45"/>
                <a:gd name="T109" fmla="*/ 5 h 73"/>
                <a:gd name="T110" fmla="*/ 0 w 45"/>
                <a:gd name="T111" fmla="*/ 5 h 73"/>
                <a:gd name="T112" fmla="*/ 0 w 45"/>
                <a:gd name="T113" fmla="*/ 5 h 73"/>
                <a:gd name="T114" fmla="*/ 0 w 45"/>
                <a:gd name="T115" fmla="*/ 1 h 73"/>
                <a:gd name="T116" fmla="*/ 0 w 45"/>
                <a:gd name="T117" fmla="*/ 1 h 73"/>
                <a:gd name="T118" fmla="*/ 0 w 45"/>
                <a:gd name="T119" fmla="*/ 1 h 73"/>
                <a:gd name="T120" fmla="*/ 1 w 45"/>
                <a:gd name="T121" fmla="*/ 0 h 73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45"/>
                <a:gd name="T184" fmla="*/ 0 h 73"/>
                <a:gd name="T185" fmla="*/ 45 w 45"/>
                <a:gd name="T186" fmla="*/ 73 h 73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45" h="73">
                  <a:moveTo>
                    <a:pt x="9" y="38"/>
                  </a:moveTo>
                  <a:lnTo>
                    <a:pt x="9" y="66"/>
                  </a:lnTo>
                  <a:lnTo>
                    <a:pt x="12" y="66"/>
                  </a:lnTo>
                  <a:lnTo>
                    <a:pt x="17" y="66"/>
                  </a:lnTo>
                  <a:lnTo>
                    <a:pt x="24" y="66"/>
                  </a:lnTo>
                  <a:lnTo>
                    <a:pt x="30" y="62"/>
                  </a:lnTo>
                  <a:lnTo>
                    <a:pt x="34" y="58"/>
                  </a:lnTo>
                  <a:lnTo>
                    <a:pt x="35" y="52"/>
                  </a:lnTo>
                  <a:lnTo>
                    <a:pt x="34" y="45"/>
                  </a:lnTo>
                  <a:lnTo>
                    <a:pt x="30" y="42"/>
                  </a:lnTo>
                  <a:lnTo>
                    <a:pt x="24" y="39"/>
                  </a:lnTo>
                  <a:lnTo>
                    <a:pt x="17" y="38"/>
                  </a:lnTo>
                  <a:lnTo>
                    <a:pt x="9" y="38"/>
                  </a:lnTo>
                  <a:close/>
                  <a:moveTo>
                    <a:pt x="18" y="8"/>
                  </a:moveTo>
                  <a:lnTo>
                    <a:pt x="14" y="8"/>
                  </a:lnTo>
                  <a:lnTo>
                    <a:pt x="11" y="8"/>
                  </a:lnTo>
                  <a:lnTo>
                    <a:pt x="9" y="9"/>
                  </a:lnTo>
                  <a:lnTo>
                    <a:pt x="9" y="31"/>
                  </a:lnTo>
                  <a:lnTo>
                    <a:pt x="18" y="31"/>
                  </a:lnTo>
                  <a:lnTo>
                    <a:pt x="22" y="31"/>
                  </a:lnTo>
                  <a:lnTo>
                    <a:pt x="25" y="30"/>
                  </a:lnTo>
                  <a:lnTo>
                    <a:pt x="29" y="28"/>
                  </a:lnTo>
                  <a:lnTo>
                    <a:pt x="31" y="26"/>
                  </a:lnTo>
                  <a:lnTo>
                    <a:pt x="33" y="23"/>
                  </a:lnTo>
                  <a:lnTo>
                    <a:pt x="33" y="19"/>
                  </a:lnTo>
                  <a:lnTo>
                    <a:pt x="33" y="15"/>
                  </a:lnTo>
                  <a:lnTo>
                    <a:pt x="31" y="13"/>
                  </a:lnTo>
                  <a:lnTo>
                    <a:pt x="29" y="11"/>
                  </a:lnTo>
                  <a:lnTo>
                    <a:pt x="25" y="9"/>
                  </a:lnTo>
                  <a:lnTo>
                    <a:pt x="22" y="8"/>
                  </a:lnTo>
                  <a:lnTo>
                    <a:pt x="18" y="8"/>
                  </a:lnTo>
                  <a:close/>
                  <a:moveTo>
                    <a:pt x="17" y="0"/>
                  </a:moveTo>
                  <a:lnTo>
                    <a:pt x="29" y="2"/>
                  </a:lnTo>
                  <a:lnTo>
                    <a:pt x="36" y="5"/>
                  </a:lnTo>
                  <a:lnTo>
                    <a:pt x="38" y="8"/>
                  </a:lnTo>
                  <a:lnTo>
                    <a:pt x="40" y="11"/>
                  </a:lnTo>
                  <a:lnTo>
                    <a:pt x="42" y="14"/>
                  </a:lnTo>
                  <a:lnTo>
                    <a:pt x="43" y="18"/>
                  </a:lnTo>
                  <a:lnTo>
                    <a:pt x="42" y="23"/>
                  </a:lnTo>
                  <a:lnTo>
                    <a:pt x="40" y="26"/>
                  </a:lnTo>
                  <a:lnTo>
                    <a:pt x="37" y="29"/>
                  </a:lnTo>
                  <a:lnTo>
                    <a:pt x="34" y="32"/>
                  </a:lnTo>
                  <a:lnTo>
                    <a:pt x="31" y="34"/>
                  </a:lnTo>
                  <a:lnTo>
                    <a:pt x="35" y="37"/>
                  </a:lnTo>
                  <a:lnTo>
                    <a:pt x="40" y="40"/>
                  </a:lnTo>
                  <a:lnTo>
                    <a:pt x="44" y="45"/>
                  </a:lnTo>
                  <a:lnTo>
                    <a:pt x="45" y="52"/>
                  </a:lnTo>
                  <a:lnTo>
                    <a:pt x="45" y="56"/>
                  </a:lnTo>
                  <a:lnTo>
                    <a:pt x="44" y="60"/>
                  </a:lnTo>
                  <a:lnTo>
                    <a:pt x="42" y="64"/>
                  </a:lnTo>
                  <a:lnTo>
                    <a:pt x="39" y="67"/>
                  </a:lnTo>
                  <a:lnTo>
                    <a:pt x="29" y="71"/>
                  </a:lnTo>
                  <a:lnTo>
                    <a:pt x="15" y="73"/>
                  </a:lnTo>
                  <a:lnTo>
                    <a:pt x="8" y="73"/>
                  </a:lnTo>
                  <a:lnTo>
                    <a:pt x="4" y="72"/>
                  </a:lnTo>
                  <a:lnTo>
                    <a:pt x="0" y="72"/>
                  </a:lnTo>
                  <a:lnTo>
                    <a:pt x="0" y="2"/>
                  </a:lnTo>
                  <a:lnTo>
                    <a:pt x="5" y="1"/>
                  </a:lnTo>
                  <a:lnTo>
                    <a:pt x="10" y="1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</p:grpSp>
      <p:pic>
        <p:nvPicPr>
          <p:cNvPr id="125" name="Picture 2" descr="https://upload.wikimedia.org/wikipedia/commons/d/d8/Chinese_tea%2C_gancha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326" r="35096"/>
          <a:stretch/>
        </p:blipFill>
        <p:spPr bwMode="auto">
          <a:xfrm>
            <a:off x="7863896" y="102445"/>
            <a:ext cx="1657239" cy="13917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6" name="Picture 4" descr="https://upload.wikimedia.org/wikipedia/commons/thumb/d/da/Sugar_cubes_V1.jpg/1024px-Sugar_cubes_V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21" t="14332"/>
          <a:stretch/>
        </p:blipFill>
        <p:spPr bwMode="auto">
          <a:xfrm>
            <a:off x="10630277" y="476355"/>
            <a:ext cx="1109578" cy="8976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7" name="Grafik 12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35470" y="78639"/>
            <a:ext cx="648755" cy="682196"/>
          </a:xfrm>
          <a:prstGeom prst="rect">
            <a:avLst/>
          </a:prstGeom>
        </p:spPr>
      </p:pic>
      <p:pic>
        <p:nvPicPr>
          <p:cNvPr id="128" name="Grafik 127"/>
          <p:cNvPicPr>
            <a:picLocks noChangeAspect="1"/>
          </p:cNvPicPr>
          <p:nvPr/>
        </p:nvPicPr>
        <p:blipFill rotWithShape="1">
          <a:blip r:embed="rId6"/>
          <a:srcRect t="20288" r="7289"/>
          <a:stretch/>
        </p:blipFill>
        <p:spPr>
          <a:xfrm>
            <a:off x="9114028" y="243485"/>
            <a:ext cx="634884" cy="353113"/>
          </a:xfrm>
          <a:prstGeom prst="rect">
            <a:avLst/>
          </a:prstGeom>
        </p:spPr>
      </p:pic>
      <p:graphicFrame>
        <p:nvGraphicFramePr>
          <p:cNvPr id="130" name="Objekt 1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8208528"/>
              </p:ext>
            </p:extLst>
          </p:nvPr>
        </p:nvGraphicFramePr>
        <p:xfrm>
          <a:off x="3553013" y="4149080"/>
          <a:ext cx="4198744" cy="1035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021" name="Formel" r:id="rId7" imgW="2158920" imgH="533160" progId="Equation.3">
                  <p:embed/>
                </p:oleObj>
              </mc:Choice>
              <mc:Fallback>
                <p:oleObj name="Formel" r:id="rId7" imgW="2158920" imgH="5331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53013" y="4149080"/>
                        <a:ext cx="4198744" cy="10358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1" name="Rechteck 130"/>
          <p:cNvSpPr/>
          <p:nvPr/>
        </p:nvSpPr>
        <p:spPr>
          <a:xfrm>
            <a:off x="213413" y="1417759"/>
            <a:ext cx="675689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b="1" dirty="0" smtClean="0"/>
              <a:t>“If we add sugar to the tea, we add R</a:t>
            </a:r>
            <a:r>
              <a:rPr lang="en-US" sz="2800" b="1" baseline="-25000" dirty="0" smtClean="0"/>
              <a:t>ex</a:t>
            </a:r>
            <a:r>
              <a:rPr lang="en-US" sz="2800" b="1" dirty="0" smtClean="0"/>
              <a:t> terms in R</a:t>
            </a:r>
            <a:r>
              <a:rPr lang="en-US" sz="2800" b="1" baseline="-25000" dirty="0" smtClean="0"/>
              <a:t>1</a:t>
            </a:r>
            <a:r>
              <a:rPr lang="el-GR" sz="2800" b="1" baseline="-25000" dirty="0" smtClean="0"/>
              <a:t>ρ</a:t>
            </a:r>
            <a:r>
              <a:rPr lang="en-US" sz="2800" b="1" baseline="-25000" dirty="0" smtClean="0"/>
              <a:t> </a:t>
            </a:r>
            <a:r>
              <a:rPr lang="en-US" sz="2800" b="1" dirty="0" smtClean="0"/>
              <a:t>and R</a:t>
            </a:r>
            <a:r>
              <a:rPr lang="en-US" sz="2800" b="1" baseline="-25000" dirty="0" smtClean="0"/>
              <a:t>2</a:t>
            </a:r>
            <a:r>
              <a:rPr lang="el-GR" sz="2800" b="1" baseline="-25000" dirty="0" smtClean="0"/>
              <a:t>ρ</a:t>
            </a:r>
            <a:r>
              <a:rPr lang="en-US" sz="2800" b="1" baseline="-25000" dirty="0" smtClean="0"/>
              <a:t> </a:t>
            </a:r>
            <a:r>
              <a:rPr lang="en-US" sz="2800" b="1" dirty="0" smtClean="0"/>
              <a:t>and thus in R</a:t>
            </a:r>
            <a:r>
              <a:rPr lang="en-US" sz="2800" b="1" baseline="-25000" dirty="0" smtClean="0"/>
              <a:t>1</a:t>
            </a:r>
            <a:r>
              <a:rPr lang="en-US" sz="2800" b="1" dirty="0" smtClean="0"/>
              <a:t> and R</a:t>
            </a:r>
            <a:r>
              <a:rPr lang="en-US" sz="2800" b="1" baseline="-25000" dirty="0" smtClean="0"/>
              <a:t>2</a:t>
            </a:r>
            <a:r>
              <a:rPr lang="en-US" sz="2800" b="1" dirty="0" smtClean="0"/>
              <a:t>”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1413969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T1 relaxation with exchange</a:t>
            </a:r>
            <a:endParaRPr lang="en-US" dirty="0"/>
          </a:p>
        </p:txBody>
      </p:sp>
      <p:graphicFrame>
        <p:nvGraphicFramePr>
          <p:cNvPr id="4" name="Inhaltsplatzhalter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19819193"/>
              </p:ext>
            </p:extLst>
          </p:nvPr>
        </p:nvGraphicFramePr>
        <p:xfrm>
          <a:off x="4251325" y="4383088"/>
          <a:ext cx="2352675" cy="879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79" name="Formel" r:id="rId3" imgW="1155600" imgH="431640" progId="Equation.3">
                  <p:embed/>
                </p:oleObj>
              </mc:Choice>
              <mc:Fallback>
                <p:oleObj name="Formel" r:id="rId3" imgW="1155600" imgH="431640" progId="Equation.3">
                  <p:embed/>
                  <p:pic>
                    <p:nvPicPr>
                      <p:cNvPr id="4" name="Inhaltsplatzhalter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51325" y="4383088"/>
                        <a:ext cx="2352675" cy="8794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Grafik 4"/>
          <p:cNvPicPr>
            <a:picLocks noChangeAspect="1"/>
          </p:cNvPicPr>
          <p:nvPr/>
        </p:nvPicPr>
        <p:blipFill rotWithShape="1">
          <a:blip r:embed="rId5"/>
          <a:srcRect b="24868"/>
          <a:stretch/>
        </p:blipFill>
        <p:spPr>
          <a:xfrm>
            <a:off x="7680176" y="3878352"/>
            <a:ext cx="4459610" cy="2013003"/>
          </a:xfrm>
          <a:prstGeom prst="rect">
            <a:avLst/>
          </a:prstGeom>
        </p:spPr>
      </p:pic>
      <p:graphicFrame>
        <p:nvGraphicFramePr>
          <p:cNvPr id="6" name="Inhaltsplatzhalter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4052048"/>
              </p:ext>
            </p:extLst>
          </p:nvPr>
        </p:nvGraphicFramePr>
        <p:xfrm>
          <a:off x="397351" y="1837174"/>
          <a:ext cx="6183312" cy="865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80" name="Formel" r:id="rId6" imgW="3085920" imgH="431640" progId="Equation.3">
                  <p:embed/>
                </p:oleObj>
              </mc:Choice>
              <mc:Fallback>
                <p:oleObj name="Formel" r:id="rId6" imgW="3085920" imgH="431640" progId="Equation.3">
                  <p:embed/>
                  <p:pic>
                    <p:nvPicPr>
                      <p:cNvPr id="4" name="Inhaltsplatzhalter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7351" y="1837174"/>
                        <a:ext cx="6183312" cy="8651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feld 1"/>
          <p:cNvSpPr txBox="1"/>
          <p:nvPr/>
        </p:nvSpPr>
        <p:spPr>
          <a:xfrm>
            <a:off x="4151784" y="3024733"/>
            <a:ext cx="30460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70C0"/>
                </a:solidFill>
                <a:latin typeface="+mj-lt"/>
              </a:rPr>
              <a:t>“Population average”</a:t>
            </a:r>
            <a:endParaRPr lang="en-US" dirty="0">
              <a:solidFill>
                <a:srgbClr val="0070C0"/>
              </a:solidFill>
              <a:latin typeface="+mj-lt"/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11492436" y="1337026"/>
            <a:ext cx="72167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err="1">
                <a:solidFill>
                  <a:schemeClr val="tx2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Mupad</a:t>
            </a:r>
            <a:endParaRPr lang="en-US" sz="1400" b="1" dirty="0">
              <a:solidFill>
                <a:schemeClr val="tx2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8" name="Textfeld 7"/>
          <p:cNvSpPr txBox="1"/>
          <p:nvPr/>
        </p:nvSpPr>
        <p:spPr>
          <a:xfrm>
            <a:off x="551384" y="1044951"/>
            <a:ext cx="60292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70C0"/>
                </a:solidFill>
                <a:latin typeface="+mj-lt"/>
              </a:rPr>
              <a:t>T</a:t>
            </a:r>
            <a:r>
              <a:rPr lang="en-US" baseline="-25000" dirty="0" smtClean="0">
                <a:solidFill>
                  <a:srgbClr val="0070C0"/>
                </a:solidFill>
                <a:latin typeface="+mj-lt"/>
              </a:rPr>
              <a:t>1</a:t>
            </a:r>
            <a:r>
              <a:rPr lang="en-US" dirty="0" smtClean="0">
                <a:solidFill>
                  <a:srgbClr val="0070C0"/>
                </a:solidFill>
                <a:latin typeface="+mj-lt"/>
              </a:rPr>
              <a:t> is T</a:t>
            </a:r>
            <a:r>
              <a:rPr lang="en-US" baseline="-25000" dirty="0" smtClean="0">
                <a:solidFill>
                  <a:srgbClr val="0070C0"/>
                </a:solidFill>
                <a:latin typeface="+mj-lt"/>
              </a:rPr>
              <a:t>1</a:t>
            </a:r>
            <a:r>
              <a:rPr lang="el-GR" baseline="-25000" dirty="0" smtClean="0">
                <a:solidFill>
                  <a:srgbClr val="0070C0"/>
                </a:solidFill>
                <a:latin typeface="+mj-lt"/>
              </a:rPr>
              <a:t>ρ</a:t>
            </a:r>
            <a:r>
              <a:rPr lang="de-DE" baseline="-25000" dirty="0" smtClean="0">
                <a:solidFill>
                  <a:srgbClr val="0070C0"/>
                </a:solidFill>
                <a:latin typeface="+mj-lt"/>
              </a:rPr>
              <a:t> </a:t>
            </a:r>
            <a:r>
              <a:rPr lang="de-DE" dirty="0" err="1" smtClean="0">
                <a:solidFill>
                  <a:srgbClr val="0070C0"/>
                </a:solidFill>
                <a:latin typeface="+mj-lt"/>
              </a:rPr>
              <a:t>far</a:t>
            </a:r>
            <a:r>
              <a:rPr lang="de-DE" dirty="0" smtClean="0">
                <a:solidFill>
                  <a:srgbClr val="0070C0"/>
                </a:solidFill>
                <a:latin typeface="+mj-lt"/>
              </a:rPr>
              <a:t> </a:t>
            </a:r>
            <a:r>
              <a:rPr lang="de-DE" dirty="0" err="1" smtClean="0">
                <a:solidFill>
                  <a:srgbClr val="0070C0"/>
                </a:solidFill>
                <a:latin typeface="+mj-lt"/>
              </a:rPr>
              <a:t>offresonant</a:t>
            </a:r>
            <a:r>
              <a:rPr lang="de-DE" dirty="0" smtClean="0">
                <a:solidFill>
                  <a:srgbClr val="0070C0"/>
                </a:solidFill>
                <a:latin typeface="+mj-lt"/>
              </a:rPr>
              <a:t> </a:t>
            </a:r>
            <a:r>
              <a:rPr lang="de-DE" dirty="0" err="1" smtClean="0">
                <a:solidFill>
                  <a:srgbClr val="0070C0"/>
                </a:solidFill>
                <a:latin typeface="+mj-lt"/>
              </a:rPr>
              <a:t>without</a:t>
            </a:r>
            <a:r>
              <a:rPr lang="de-DE" dirty="0" smtClean="0">
                <a:solidFill>
                  <a:srgbClr val="0070C0"/>
                </a:solidFill>
                <a:latin typeface="+mj-lt"/>
              </a:rPr>
              <a:t> </a:t>
            </a:r>
            <a:r>
              <a:rPr lang="de-DE" dirty="0" err="1" smtClean="0">
                <a:solidFill>
                  <a:srgbClr val="0070C0"/>
                </a:solidFill>
                <a:latin typeface="+mj-lt"/>
              </a:rPr>
              <a:t>irradiation</a:t>
            </a:r>
            <a:endParaRPr lang="en-US" dirty="0">
              <a:solidFill>
                <a:srgbClr val="0070C0"/>
              </a:solidFill>
              <a:latin typeface="+mj-lt"/>
            </a:endParaRPr>
          </a:p>
        </p:txBody>
      </p:sp>
      <p:sp>
        <p:nvSpPr>
          <p:cNvPr id="9" name="Textfeld 8"/>
          <p:cNvSpPr txBox="1"/>
          <p:nvPr/>
        </p:nvSpPr>
        <p:spPr>
          <a:xfrm>
            <a:off x="3935760" y="5589240"/>
            <a:ext cx="31454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70C0"/>
                </a:solidFill>
                <a:latin typeface="+mj-lt"/>
              </a:rPr>
              <a:t>First WEX eigenvalue</a:t>
            </a:r>
            <a:endParaRPr lang="en-US" dirty="0">
              <a:solidFill>
                <a:srgbClr val="0070C0"/>
              </a:solidFill>
              <a:latin typeface="+mj-lt"/>
            </a:endParaRPr>
          </a:p>
        </p:txBody>
      </p:sp>
      <p:cxnSp>
        <p:nvCxnSpPr>
          <p:cNvPr id="11" name="Gerader Verbinder 10"/>
          <p:cNvCxnSpPr/>
          <p:nvPr/>
        </p:nvCxnSpPr>
        <p:spPr bwMode="auto">
          <a:xfrm flipH="1">
            <a:off x="0" y="3628750"/>
            <a:ext cx="12192000" cy="3600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4" name="Grafik 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692080" y="1631773"/>
            <a:ext cx="4242842" cy="1262279"/>
          </a:xfrm>
          <a:prstGeom prst="rect">
            <a:avLst/>
          </a:prstGeom>
        </p:spPr>
      </p:pic>
      <p:sp>
        <p:nvSpPr>
          <p:cNvPr id="12" name="Rechteck 11"/>
          <p:cNvSpPr/>
          <p:nvPr/>
        </p:nvSpPr>
        <p:spPr>
          <a:xfrm>
            <a:off x="0" y="6309320"/>
            <a:ext cx="64087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200" dirty="0" err="1" smtClean="0">
                <a:latin typeface="Times"/>
              </a:rPr>
              <a:t>Zaiss</a:t>
            </a:r>
            <a:r>
              <a:rPr lang="de-DE" sz="1200" dirty="0" smtClean="0">
                <a:latin typeface="Times"/>
              </a:rPr>
              <a:t> et al. NBM 2014</a:t>
            </a:r>
            <a:endParaRPr lang="de-DE" sz="1200" dirty="0">
              <a:latin typeface="Times"/>
            </a:endParaRPr>
          </a:p>
        </p:txBody>
      </p:sp>
      <p:sp>
        <p:nvSpPr>
          <p:cNvPr id="10" name="Rechteck 9"/>
          <p:cNvSpPr/>
          <p:nvPr/>
        </p:nvSpPr>
        <p:spPr bwMode="auto">
          <a:xfrm>
            <a:off x="2423592" y="1631773"/>
            <a:ext cx="4680520" cy="1854625"/>
          </a:xfrm>
          <a:prstGeom prst="rect">
            <a:avLst/>
          </a:prstGeom>
          <a:solidFill>
            <a:schemeClr val="bg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52038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T2 relaxation</a:t>
            </a:r>
            <a:endParaRPr lang="en-US" dirty="0"/>
          </a:p>
        </p:txBody>
      </p:sp>
      <p:sp>
        <p:nvSpPr>
          <p:cNvPr id="2" name="Textfeld 1"/>
          <p:cNvSpPr txBox="1"/>
          <p:nvPr/>
        </p:nvSpPr>
        <p:spPr>
          <a:xfrm>
            <a:off x="7464152" y="2295919"/>
            <a:ext cx="35413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70C0"/>
                </a:solidFill>
                <a:latin typeface="+mj-lt"/>
              </a:rPr>
              <a:t>“Swift-</a:t>
            </a:r>
            <a:r>
              <a:rPr lang="en-US" dirty="0" err="1" smtClean="0">
                <a:solidFill>
                  <a:srgbClr val="0070C0"/>
                </a:solidFill>
                <a:latin typeface="+mj-lt"/>
              </a:rPr>
              <a:t>Connick</a:t>
            </a:r>
            <a:r>
              <a:rPr lang="en-US" dirty="0" smtClean="0">
                <a:solidFill>
                  <a:srgbClr val="0070C0"/>
                </a:solidFill>
                <a:latin typeface="+mj-lt"/>
              </a:rPr>
              <a:t> equation”</a:t>
            </a:r>
            <a:endParaRPr lang="en-US" dirty="0">
              <a:solidFill>
                <a:srgbClr val="0070C0"/>
              </a:solidFill>
              <a:latin typeface="+mj-lt"/>
            </a:endParaRPr>
          </a:p>
        </p:txBody>
      </p:sp>
      <p:sp>
        <p:nvSpPr>
          <p:cNvPr id="8" name="Textfeld 7"/>
          <p:cNvSpPr txBox="1"/>
          <p:nvPr/>
        </p:nvSpPr>
        <p:spPr>
          <a:xfrm>
            <a:off x="551384" y="908720"/>
            <a:ext cx="53920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70C0"/>
                </a:solidFill>
                <a:latin typeface="+mj-lt"/>
              </a:rPr>
              <a:t>T</a:t>
            </a:r>
            <a:r>
              <a:rPr lang="en-US" baseline="-25000" dirty="0">
                <a:solidFill>
                  <a:srgbClr val="0070C0"/>
                </a:solidFill>
                <a:latin typeface="+mj-lt"/>
              </a:rPr>
              <a:t>2</a:t>
            </a:r>
            <a:r>
              <a:rPr lang="en-US" dirty="0" smtClean="0">
                <a:solidFill>
                  <a:srgbClr val="0070C0"/>
                </a:solidFill>
                <a:latin typeface="+mj-lt"/>
              </a:rPr>
              <a:t> is </a:t>
            </a:r>
            <a:r>
              <a:rPr lang="en-US" dirty="0" err="1" smtClean="0">
                <a:solidFill>
                  <a:srgbClr val="0070C0"/>
                </a:solidFill>
                <a:latin typeface="+mj-lt"/>
              </a:rPr>
              <a:t>onresonant</a:t>
            </a:r>
            <a:r>
              <a:rPr lang="en-US" dirty="0" smtClean="0">
                <a:solidFill>
                  <a:srgbClr val="0070C0"/>
                </a:solidFill>
                <a:latin typeface="+mj-lt"/>
              </a:rPr>
              <a:t> T</a:t>
            </a:r>
            <a:r>
              <a:rPr lang="en-US" baseline="-25000" dirty="0" smtClean="0">
                <a:solidFill>
                  <a:srgbClr val="0070C0"/>
                </a:solidFill>
                <a:latin typeface="+mj-lt"/>
              </a:rPr>
              <a:t>1</a:t>
            </a:r>
            <a:r>
              <a:rPr lang="el-GR" baseline="-25000" dirty="0" smtClean="0">
                <a:solidFill>
                  <a:srgbClr val="0070C0"/>
                </a:solidFill>
                <a:latin typeface="+mj-lt"/>
              </a:rPr>
              <a:t>ρ</a:t>
            </a:r>
            <a:r>
              <a:rPr lang="de-DE" baseline="-25000" dirty="0" smtClean="0">
                <a:solidFill>
                  <a:srgbClr val="0070C0"/>
                </a:solidFill>
                <a:latin typeface="+mj-lt"/>
              </a:rPr>
              <a:t> </a:t>
            </a:r>
            <a:r>
              <a:rPr lang="de-DE" dirty="0" err="1" smtClean="0">
                <a:solidFill>
                  <a:srgbClr val="0070C0"/>
                </a:solidFill>
                <a:latin typeface="+mj-lt"/>
              </a:rPr>
              <a:t>without</a:t>
            </a:r>
            <a:r>
              <a:rPr lang="de-DE" dirty="0" smtClean="0">
                <a:solidFill>
                  <a:srgbClr val="0070C0"/>
                </a:solidFill>
                <a:latin typeface="+mj-lt"/>
              </a:rPr>
              <a:t> </a:t>
            </a:r>
            <a:r>
              <a:rPr lang="de-DE" dirty="0" err="1" smtClean="0">
                <a:solidFill>
                  <a:srgbClr val="0070C0"/>
                </a:solidFill>
                <a:latin typeface="+mj-lt"/>
              </a:rPr>
              <a:t>irradiation</a:t>
            </a:r>
            <a:endParaRPr lang="en-US" dirty="0">
              <a:solidFill>
                <a:srgbClr val="0070C0"/>
              </a:solidFill>
              <a:latin typeface="+mj-lt"/>
            </a:endParaRPr>
          </a:p>
        </p:txBody>
      </p:sp>
      <p:graphicFrame>
        <p:nvGraphicFramePr>
          <p:cNvPr id="10" name="Objek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1036128"/>
              </p:ext>
            </p:extLst>
          </p:nvPr>
        </p:nvGraphicFramePr>
        <p:xfrm>
          <a:off x="704850" y="1641475"/>
          <a:ext cx="3540125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95" name="Formel" r:id="rId3" imgW="2145960" imgH="253800" progId="Equation.3">
                  <p:embed/>
                </p:oleObj>
              </mc:Choice>
              <mc:Fallback>
                <p:oleObj name="Formel" r:id="rId3" imgW="2145960" imgH="253800" progId="Equation.3">
                  <p:embed/>
                  <p:pic>
                    <p:nvPicPr>
                      <p:cNvPr id="10" name="Objekt 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04850" y="1641475"/>
                        <a:ext cx="3540125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k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6084454"/>
              </p:ext>
            </p:extLst>
          </p:nvPr>
        </p:nvGraphicFramePr>
        <p:xfrm>
          <a:off x="623392" y="2105025"/>
          <a:ext cx="2805113" cy="62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96" name="Formel" r:id="rId5" imgW="1701720" imgH="380880" progId="Equation.3">
                  <p:embed/>
                </p:oleObj>
              </mc:Choice>
              <mc:Fallback>
                <p:oleObj name="Formel" r:id="rId5" imgW="1701720" imgH="380880" progId="Equation.3">
                  <p:embed/>
                  <p:pic>
                    <p:nvPicPr>
                      <p:cNvPr id="11" name="Objekt 1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23392" y="2105025"/>
                        <a:ext cx="2805113" cy="625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" name="Grafik 11"/>
          <p:cNvPicPr/>
          <p:nvPr/>
        </p:nvPicPr>
        <p:blipFill rotWithShape="1">
          <a:blip r:embed="rId7"/>
          <a:srcRect t="29269" b="9262"/>
          <a:stretch/>
        </p:blipFill>
        <p:spPr bwMode="auto">
          <a:xfrm>
            <a:off x="7176120" y="2808655"/>
            <a:ext cx="4342710" cy="78014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aphicFrame>
        <p:nvGraphicFramePr>
          <p:cNvPr id="6" name="Objek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7286311"/>
              </p:ext>
            </p:extLst>
          </p:nvPr>
        </p:nvGraphicFramePr>
        <p:xfrm>
          <a:off x="701493" y="2789147"/>
          <a:ext cx="4604771" cy="9998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97" name="Formel" r:id="rId8" imgW="2222280" imgH="482400" progId="Equation.3">
                  <p:embed/>
                </p:oleObj>
              </mc:Choice>
              <mc:Fallback>
                <p:oleObj name="Formel" r:id="rId8" imgW="2222280" imgH="4824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01493" y="2789147"/>
                        <a:ext cx="4604771" cy="99989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k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9031332"/>
              </p:ext>
            </p:extLst>
          </p:nvPr>
        </p:nvGraphicFramePr>
        <p:xfrm>
          <a:off x="646460" y="3937000"/>
          <a:ext cx="3289300" cy="998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98" name="Formel" r:id="rId10" imgW="1587240" imgH="482400" progId="Equation.3">
                  <p:embed/>
                </p:oleObj>
              </mc:Choice>
              <mc:Fallback>
                <p:oleObj name="Formel" r:id="rId10" imgW="1587240" imgH="482400" progId="Equation.3">
                  <p:embed/>
                  <p:pic>
                    <p:nvPicPr>
                      <p:cNvPr id="9" name="Objekt 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46460" y="3937000"/>
                        <a:ext cx="3289300" cy="998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" name="Grafik 1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772620" y="4437112"/>
            <a:ext cx="6419380" cy="2088232"/>
          </a:xfrm>
          <a:prstGeom prst="rect">
            <a:avLst/>
          </a:prstGeom>
        </p:spPr>
      </p:pic>
      <p:sp>
        <p:nvSpPr>
          <p:cNvPr id="14" name="Rechteck 13"/>
          <p:cNvSpPr/>
          <p:nvPr/>
        </p:nvSpPr>
        <p:spPr>
          <a:xfrm>
            <a:off x="0" y="6309320"/>
            <a:ext cx="64087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200" dirty="0" smtClean="0">
                <a:latin typeface="Times"/>
              </a:rPr>
              <a:t>Swift </a:t>
            </a:r>
            <a:r>
              <a:rPr lang="de-DE" sz="1200" dirty="0" err="1" smtClean="0">
                <a:latin typeface="Times"/>
              </a:rPr>
              <a:t>and</a:t>
            </a:r>
            <a:r>
              <a:rPr lang="de-DE" sz="1200" dirty="0" smtClean="0">
                <a:latin typeface="Times"/>
              </a:rPr>
              <a:t> </a:t>
            </a:r>
            <a:r>
              <a:rPr lang="de-DE" sz="1200" dirty="0" err="1" smtClean="0">
                <a:latin typeface="Times"/>
              </a:rPr>
              <a:t>Connick</a:t>
            </a:r>
            <a:r>
              <a:rPr lang="de-DE" sz="1200" dirty="0" smtClean="0">
                <a:latin typeface="Times"/>
              </a:rPr>
              <a:t> 1968, Trott </a:t>
            </a:r>
            <a:r>
              <a:rPr lang="de-DE" sz="1200" dirty="0" err="1" smtClean="0">
                <a:latin typeface="Times"/>
              </a:rPr>
              <a:t>and</a:t>
            </a:r>
            <a:r>
              <a:rPr lang="de-DE" sz="1200" dirty="0" smtClean="0">
                <a:latin typeface="Times"/>
              </a:rPr>
              <a:t> Palmer 2004</a:t>
            </a:r>
            <a:endParaRPr lang="de-DE" sz="1200" dirty="0">
              <a:latin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3198172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on-resonant SL “T</a:t>
            </a:r>
            <a:r>
              <a:rPr lang="en-US" baseline="-25000" dirty="0" smtClean="0"/>
              <a:t>1</a:t>
            </a:r>
            <a:r>
              <a:rPr lang="el-GR" baseline="-25000" dirty="0" smtClean="0"/>
              <a:t>ρ</a:t>
            </a:r>
            <a:r>
              <a:rPr lang="de-DE" dirty="0" smtClean="0"/>
              <a:t>“</a:t>
            </a:r>
            <a:endParaRPr lang="en-US" dirty="0"/>
          </a:p>
        </p:txBody>
      </p:sp>
      <p:graphicFrame>
        <p:nvGraphicFramePr>
          <p:cNvPr id="15" name="Objek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8416680"/>
              </p:ext>
            </p:extLst>
          </p:nvPr>
        </p:nvGraphicFramePr>
        <p:xfrm>
          <a:off x="715963" y="1073150"/>
          <a:ext cx="4062412" cy="484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90" name="Equation" r:id="rId3" imgW="2019240" imgH="241200" progId="Equation.3">
                  <p:embed/>
                </p:oleObj>
              </mc:Choice>
              <mc:Fallback>
                <p:oleObj name="Equation" r:id="rId3" imgW="2019240" imgH="241200" progId="Equation.3">
                  <p:embed/>
                  <p:pic>
                    <p:nvPicPr>
                      <p:cNvPr id="9" name="Objek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5963" y="1073150"/>
                        <a:ext cx="4062412" cy="4841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feld 15"/>
          <p:cNvSpPr txBox="1"/>
          <p:nvPr/>
        </p:nvSpPr>
        <p:spPr>
          <a:xfrm>
            <a:off x="6538040" y="2526257"/>
            <a:ext cx="26707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70C0"/>
                </a:solidFill>
                <a:latin typeface="+mj-lt"/>
              </a:rPr>
              <a:t>“</a:t>
            </a:r>
            <a:r>
              <a:rPr lang="en-US" dirty="0" err="1" smtClean="0">
                <a:solidFill>
                  <a:srgbClr val="0070C0"/>
                </a:solidFill>
                <a:latin typeface="+mj-lt"/>
              </a:rPr>
              <a:t>Trott</a:t>
            </a:r>
            <a:r>
              <a:rPr lang="en-US" dirty="0" smtClean="0">
                <a:solidFill>
                  <a:srgbClr val="0070C0"/>
                </a:solidFill>
                <a:latin typeface="+mj-lt"/>
              </a:rPr>
              <a:t> and Palmer”</a:t>
            </a:r>
            <a:endParaRPr lang="en-US" dirty="0">
              <a:solidFill>
                <a:srgbClr val="0070C0"/>
              </a:solidFill>
              <a:latin typeface="+mj-lt"/>
            </a:endParaRPr>
          </a:p>
        </p:txBody>
      </p:sp>
      <p:sp>
        <p:nvSpPr>
          <p:cNvPr id="17" name="Textfeld 16"/>
          <p:cNvSpPr txBox="1"/>
          <p:nvPr/>
        </p:nvSpPr>
        <p:spPr>
          <a:xfrm>
            <a:off x="-31467" y="6290369"/>
            <a:ext cx="53640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Trott und Palmer 2002, </a:t>
            </a:r>
            <a:r>
              <a:rPr lang="de-DE" sz="1400" dirty="0" err="1"/>
              <a:t>Zaiss</a:t>
            </a:r>
            <a:r>
              <a:rPr lang="de-DE" sz="1400" dirty="0"/>
              <a:t> und Bachert 2013</a:t>
            </a:r>
          </a:p>
        </p:txBody>
      </p:sp>
      <p:graphicFrame>
        <p:nvGraphicFramePr>
          <p:cNvPr id="18" name="Objek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0584451"/>
              </p:ext>
            </p:extLst>
          </p:nvPr>
        </p:nvGraphicFramePr>
        <p:xfrm>
          <a:off x="736948" y="2276872"/>
          <a:ext cx="4921250" cy="960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91" name="Equation" r:id="rId5" imgW="2476440" imgH="482400" progId="Equation.3">
                  <p:embed/>
                </p:oleObj>
              </mc:Choice>
              <mc:Fallback>
                <p:oleObj name="Equation" r:id="rId5" imgW="2476440" imgH="482400" progId="Equation.3">
                  <p:embed/>
                  <p:pic>
                    <p:nvPicPr>
                      <p:cNvPr id="14" name="Objek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6948" y="2276872"/>
                        <a:ext cx="4921250" cy="9604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9473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CEST or CESL</a:t>
            </a:r>
            <a:endParaRPr lang="en-US" baseline="-25000" dirty="0"/>
          </a:p>
        </p:txBody>
      </p:sp>
      <p:graphicFrame>
        <p:nvGraphicFramePr>
          <p:cNvPr id="4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3708695"/>
              </p:ext>
            </p:extLst>
          </p:nvPr>
        </p:nvGraphicFramePr>
        <p:xfrm>
          <a:off x="177800" y="2551113"/>
          <a:ext cx="6811963" cy="1165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94" name="Formel" r:id="rId3" imgW="2831760" imgH="482400" progId="Equation.3">
                  <p:embed/>
                </p:oleObj>
              </mc:Choice>
              <mc:Fallback>
                <p:oleObj name="Formel" r:id="rId3" imgW="2831760" imgH="482400" progId="Equation.3">
                  <p:embed/>
                  <p:pic>
                    <p:nvPicPr>
                      <p:cNvPr id="6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7800" y="2551113"/>
                        <a:ext cx="6811963" cy="1165225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k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4740437"/>
              </p:ext>
            </p:extLst>
          </p:nvPr>
        </p:nvGraphicFramePr>
        <p:xfrm>
          <a:off x="389509" y="4767312"/>
          <a:ext cx="4970463" cy="839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95" name="Formel" r:id="rId5" imgW="2628720" imgH="444240" progId="Equation.3">
                  <p:embed/>
                </p:oleObj>
              </mc:Choice>
              <mc:Fallback>
                <p:oleObj name="Formel" r:id="rId5" imgW="2628720" imgH="4442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89509" y="4767312"/>
                        <a:ext cx="4970463" cy="839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feld 7"/>
          <p:cNvSpPr txBox="1"/>
          <p:nvPr/>
        </p:nvSpPr>
        <p:spPr>
          <a:xfrm>
            <a:off x="407368" y="4367202"/>
            <a:ext cx="317586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  <a:latin typeface="+mj-lt"/>
              </a:rPr>
              <a:t>Steady-state Z-spectrum</a:t>
            </a:r>
            <a:endParaRPr lang="en-US" sz="2000" b="1" dirty="0">
              <a:solidFill>
                <a:srgbClr val="FF0000"/>
              </a:solidFill>
              <a:latin typeface="+mj-lt"/>
            </a:endParaRPr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06322" y="2204864"/>
            <a:ext cx="5760021" cy="4324676"/>
          </a:xfrm>
          <a:prstGeom prst="rect">
            <a:avLst/>
          </a:prstGeom>
        </p:spPr>
      </p:pic>
      <p:graphicFrame>
        <p:nvGraphicFramePr>
          <p:cNvPr id="11" name="Objek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7927557"/>
              </p:ext>
            </p:extLst>
          </p:nvPr>
        </p:nvGraphicFramePr>
        <p:xfrm>
          <a:off x="1271464" y="732521"/>
          <a:ext cx="6557962" cy="1027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96" name="Formel" r:id="rId8" imgW="2920680" imgH="457200" progId="Equation.3">
                  <p:embed/>
                </p:oleObj>
              </mc:Choice>
              <mc:Fallback>
                <p:oleObj name="Formel" r:id="rId8" imgW="2920680" imgH="457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71464" y="732521"/>
                        <a:ext cx="6557962" cy="10271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3669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dirty="0" smtClean="0"/>
              <a:t>R</a:t>
            </a:r>
            <a:r>
              <a:rPr lang="de-DE" baseline="-25000" dirty="0" smtClean="0"/>
              <a:t>ex</a:t>
            </a:r>
            <a:r>
              <a:rPr lang="de-DE" dirty="0" smtClean="0"/>
              <a:t> in </a:t>
            </a:r>
            <a:r>
              <a:rPr lang="de-DE" dirty="0" err="1" smtClean="0"/>
              <a:t>the</a:t>
            </a:r>
            <a:r>
              <a:rPr lang="de-DE" dirty="0" smtClean="0"/>
              <a:t> Z-</a:t>
            </a:r>
            <a:r>
              <a:rPr lang="de-DE" dirty="0" err="1" smtClean="0"/>
              <a:t>spectrum</a:t>
            </a:r>
            <a:endParaRPr lang="en-US" dirty="0" smtClean="0"/>
          </a:p>
        </p:txBody>
      </p:sp>
      <p:graphicFrame>
        <p:nvGraphicFramePr>
          <p:cNvPr id="4098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7372730"/>
              </p:ext>
            </p:extLst>
          </p:nvPr>
        </p:nvGraphicFramePr>
        <p:xfrm>
          <a:off x="6921500" y="1125538"/>
          <a:ext cx="2576513" cy="957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497" name="Formel" r:id="rId3" imgW="1193760" imgH="444240" progId="Equation.3">
                  <p:embed/>
                </p:oleObj>
              </mc:Choice>
              <mc:Fallback>
                <p:oleObj name="Formel" r:id="rId3" imgW="1193760" imgH="444240" progId="Equation.3">
                  <p:embed/>
                  <p:pic>
                    <p:nvPicPr>
                      <p:cNvPr id="4098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21500" y="1125538"/>
                        <a:ext cx="2576513" cy="9572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99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3942078"/>
              </p:ext>
            </p:extLst>
          </p:nvPr>
        </p:nvGraphicFramePr>
        <p:xfrm>
          <a:off x="6935564" y="2576295"/>
          <a:ext cx="1892300" cy="958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498" name="Formel" r:id="rId5" imgW="876240" imgH="444240" progId="Equation.3">
                  <p:embed/>
                </p:oleObj>
              </mc:Choice>
              <mc:Fallback>
                <p:oleObj name="Formel" r:id="rId5" imgW="876240" imgH="444240" progId="Equation.3">
                  <p:embed/>
                  <p:pic>
                    <p:nvPicPr>
                      <p:cNvPr id="4099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35564" y="2576295"/>
                        <a:ext cx="1892300" cy="9588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0293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6327963"/>
              </p:ext>
            </p:extLst>
          </p:nvPr>
        </p:nvGraphicFramePr>
        <p:xfrm>
          <a:off x="6744072" y="4361466"/>
          <a:ext cx="3216275" cy="157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499" name="Formel" r:id="rId7" imgW="1460160" imgH="711000" progId="Equation.3">
                  <p:embed/>
                </p:oleObj>
              </mc:Choice>
              <mc:Fallback>
                <p:oleObj name="Formel" r:id="rId7" imgW="1460160" imgH="711000" progId="Equation.3">
                  <p:embed/>
                  <p:pic>
                    <p:nvPicPr>
                      <p:cNvPr id="140293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44072" y="4361466"/>
                        <a:ext cx="3216275" cy="1574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56" name="Gruppieren 255"/>
          <p:cNvGrpSpPr/>
          <p:nvPr/>
        </p:nvGrpSpPr>
        <p:grpSpPr>
          <a:xfrm>
            <a:off x="1524001" y="980728"/>
            <a:ext cx="4631029" cy="3219450"/>
            <a:chOff x="0" y="836712"/>
            <a:chExt cx="4631029" cy="3219450"/>
          </a:xfrm>
        </p:grpSpPr>
        <p:grpSp>
          <p:nvGrpSpPr>
            <p:cNvPr id="257" name="Gruppieren 253"/>
            <p:cNvGrpSpPr/>
            <p:nvPr/>
          </p:nvGrpSpPr>
          <p:grpSpPr>
            <a:xfrm>
              <a:off x="0" y="836712"/>
              <a:ext cx="4357687" cy="3219450"/>
              <a:chOff x="0" y="836712"/>
              <a:chExt cx="4357687" cy="3219450"/>
            </a:xfrm>
          </p:grpSpPr>
          <p:grpSp>
            <p:nvGrpSpPr>
              <p:cNvPr id="259" name="Group 4"/>
              <p:cNvGrpSpPr>
                <a:grpSpLocks noChangeAspect="1"/>
              </p:cNvGrpSpPr>
              <p:nvPr/>
            </p:nvGrpSpPr>
            <p:grpSpPr bwMode="auto">
              <a:xfrm>
                <a:off x="0" y="836712"/>
                <a:ext cx="4357687" cy="3219450"/>
                <a:chOff x="2820" y="2166"/>
                <a:chExt cx="2745" cy="2028"/>
              </a:xfrm>
            </p:grpSpPr>
            <p:sp>
              <p:nvSpPr>
                <p:cNvPr id="266" name="AutoShape 3"/>
                <p:cNvSpPr>
                  <a:spLocks noChangeAspect="1" noChangeArrowheads="1" noTextEdit="1"/>
                </p:cNvSpPr>
                <p:nvPr/>
              </p:nvSpPr>
              <p:spPr bwMode="auto">
                <a:xfrm>
                  <a:off x="2820" y="2166"/>
                  <a:ext cx="2745" cy="1968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en-US">
                    <a:latin typeface="+mj-lt"/>
                  </a:endParaRPr>
                </a:p>
              </p:txBody>
            </p:sp>
            <p:sp>
              <p:nvSpPr>
                <p:cNvPr id="267" name="Rectangle 5"/>
                <p:cNvSpPr>
                  <a:spLocks noChangeArrowheads="1"/>
                </p:cNvSpPr>
                <p:nvPr/>
              </p:nvSpPr>
              <p:spPr bwMode="auto">
                <a:xfrm>
                  <a:off x="3107" y="2212"/>
                  <a:ext cx="2426" cy="1667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en-US">
                    <a:latin typeface="+mj-lt"/>
                  </a:endParaRPr>
                </a:p>
              </p:txBody>
            </p:sp>
            <p:sp>
              <p:nvSpPr>
                <p:cNvPr id="268" name="Rectangle 6"/>
                <p:cNvSpPr>
                  <a:spLocks noChangeArrowheads="1"/>
                </p:cNvSpPr>
                <p:nvPr/>
              </p:nvSpPr>
              <p:spPr bwMode="auto">
                <a:xfrm>
                  <a:off x="3107" y="2212"/>
                  <a:ext cx="2426" cy="1667"/>
                </a:xfrm>
                <a:prstGeom prst="rect">
                  <a:avLst/>
                </a:prstGeom>
                <a:noFill/>
                <a:ln w="14288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en-US">
                    <a:latin typeface="+mj-lt"/>
                  </a:endParaRPr>
                </a:p>
              </p:txBody>
            </p:sp>
            <p:sp>
              <p:nvSpPr>
                <p:cNvPr id="269" name="Line 7"/>
                <p:cNvSpPr>
                  <a:spLocks noChangeShapeType="1"/>
                </p:cNvSpPr>
                <p:nvPr/>
              </p:nvSpPr>
              <p:spPr bwMode="auto">
                <a:xfrm flipH="1">
                  <a:off x="3107" y="2212"/>
                  <a:ext cx="2426" cy="1"/>
                </a:xfrm>
                <a:prstGeom prst="line">
                  <a:avLst/>
                </a:prstGeom>
                <a:noFill/>
                <a:ln w="14288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en-US">
                    <a:latin typeface="+mj-lt"/>
                  </a:endParaRPr>
                </a:p>
              </p:txBody>
            </p:sp>
            <p:sp>
              <p:nvSpPr>
                <p:cNvPr id="270" name="Freeform 8"/>
                <p:cNvSpPr>
                  <a:spLocks/>
                </p:cNvSpPr>
                <p:nvPr/>
              </p:nvSpPr>
              <p:spPr bwMode="auto">
                <a:xfrm>
                  <a:off x="3107" y="2212"/>
                  <a:ext cx="2426" cy="1667"/>
                </a:xfrm>
                <a:custGeom>
                  <a:avLst/>
                  <a:gdLst/>
                  <a:ahLst/>
                  <a:cxnLst>
                    <a:cxn ang="0">
                      <a:pos x="523" y="359"/>
                    </a:cxn>
                    <a:cxn ang="0">
                      <a:pos x="0" y="359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523" h="359">
                      <a:moveTo>
                        <a:pt x="523" y="359"/>
                      </a:moveTo>
                      <a:lnTo>
                        <a:pt x="0" y="359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4288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en-US">
                    <a:latin typeface="+mj-lt"/>
                  </a:endParaRPr>
                </a:p>
              </p:txBody>
            </p:sp>
            <p:sp>
              <p:nvSpPr>
                <p:cNvPr id="271" name="Line 9"/>
                <p:cNvSpPr>
                  <a:spLocks noChangeShapeType="1"/>
                </p:cNvSpPr>
                <p:nvPr/>
              </p:nvSpPr>
              <p:spPr bwMode="auto">
                <a:xfrm flipV="1">
                  <a:off x="5533" y="2212"/>
                  <a:ext cx="1" cy="1667"/>
                </a:xfrm>
                <a:prstGeom prst="line">
                  <a:avLst/>
                </a:prstGeom>
                <a:noFill/>
                <a:ln w="14288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en-US">
                    <a:latin typeface="+mj-lt"/>
                  </a:endParaRPr>
                </a:p>
              </p:txBody>
            </p:sp>
            <p:sp>
              <p:nvSpPr>
                <p:cNvPr id="272" name="Freeform 10"/>
                <p:cNvSpPr>
                  <a:spLocks/>
                </p:cNvSpPr>
                <p:nvPr/>
              </p:nvSpPr>
              <p:spPr bwMode="auto">
                <a:xfrm>
                  <a:off x="3107" y="2212"/>
                  <a:ext cx="2426" cy="1667"/>
                </a:xfrm>
                <a:custGeom>
                  <a:avLst/>
                  <a:gdLst/>
                  <a:ahLst/>
                  <a:cxnLst>
                    <a:cxn ang="0">
                      <a:pos x="523" y="359"/>
                    </a:cxn>
                    <a:cxn ang="0">
                      <a:pos x="0" y="359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523" h="359">
                      <a:moveTo>
                        <a:pt x="523" y="359"/>
                      </a:moveTo>
                      <a:lnTo>
                        <a:pt x="0" y="359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4288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en-US">
                    <a:latin typeface="+mj-lt"/>
                  </a:endParaRPr>
                </a:p>
              </p:txBody>
            </p:sp>
            <p:sp>
              <p:nvSpPr>
                <p:cNvPr id="273" name="Line 11"/>
                <p:cNvSpPr>
                  <a:spLocks noChangeShapeType="1"/>
                </p:cNvSpPr>
                <p:nvPr/>
              </p:nvSpPr>
              <p:spPr bwMode="auto">
                <a:xfrm flipV="1">
                  <a:off x="5533" y="3851"/>
                  <a:ext cx="1" cy="28"/>
                </a:xfrm>
                <a:prstGeom prst="line">
                  <a:avLst/>
                </a:prstGeom>
                <a:noFill/>
                <a:ln w="14288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en-US">
                    <a:latin typeface="+mj-lt"/>
                  </a:endParaRPr>
                </a:p>
              </p:txBody>
            </p:sp>
            <p:sp>
              <p:nvSpPr>
                <p:cNvPr id="274" name="Line 12"/>
                <p:cNvSpPr>
                  <a:spLocks noChangeShapeType="1"/>
                </p:cNvSpPr>
                <p:nvPr/>
              </p:nvSpPr>
              <p:spPr bwMode="auto">
                <a:xfrm>
                  <a:off x="5533" y="2217"/>
                  <a:ext cx="1" cy="23"/>
                </a:xfrm>
                <a:prstGeom prst="line">
                  <a:avLst/>
                </a:prstGeom>
                <a:noFill/>
                <a:ln w="14288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en-US">
                    <a:latin typeface="+mj-lt"/>
                  </a:endParaRPr>
                </a:p>
              </p:txBody>
            </p:sp>
            <p:sp>
              <p:nvSpPr>
                <p:cNvPr id="275" name="Rectangle 13"/>
                <p:cNvSpPr>
                  <a:spLocks noChangeArrowheads="1"/>
                </p:cNvSpPr>
                <p:nvPr/>
              </p:nvSpPr>
              <p:spPr bwMode="auto">
                <a:xfrm>
                  <a:off x="5482" y="3893"/>
                  <a:ext cx="79" cy="10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defRPr/>
                  </a:pPr>
                  <a:r>
                    <a:rPr lang="de-DE" sz="1100" b="1">
                      <a:solidFill>
                        <a:srgbClr val="000000"/>
                      </a:solidFill>
                      <a:latin typeface="+mj-lt"/>
                      <a:cs typeface="Arial" pitchFamily="34" charset="0"/>
                    </a:rPr>
                    <a:t>-5</a:t>
                  </a:r>
                  <a:endParaRPr lang="de-DE" sz="1800">
                    <a:latin typeface="+mj-lt"/>
                    <a:cs typeface="Arial" pitchFamily="34" charset="0"/>
                  </a:endParaRPr>
                </a:p>
              </p:txBody>
            </p:sp>
            <p:sp>
              <p:nvSpPr>
                <p:cNvPr id="276" name="Line 14"/>
                <p:cNvSpPr>
                  <a:spLocks noChangeShapeType="1"/>
                </p:cNvSpPr>
                <p:nvPr/>
              </p:nvSpPr>
              <p:spPr bwMode="auto">
                <a:xfrm flipV="1">
                  <a:off x="5287" y="3851"/>
                  <a:ext cx="1" cy="28"/>
                </a:xfrm>
                <a:prstGeom prst="line">
                  <a:avLst/>
                </a:prstGeom>
                <a:noFill/>
                <a:ln w="14288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en-US">
                    <a:latin typeface="+mj-lt"/>
                  </a:endParaRPr>
                </a:p>
              </p:txBody>
            </p:sp>
            <p:sp>
              <p:nvSpPr>
                <p:cNvPr id="277" name="Line 15"/>
                <p:cNvSpPr>
                  <a:spLocks noChangeShapeType="1"/>
                </p:cNvSpPr>
                <p:nvPr/>
              </p:nvSpPr>
              <p:spPr bwMode="auto">
                <a:xfrm>
                  <a:off x="5287" y="2217"/>
                  <a:ext cx="1" cy="23"/>
                </a:xfrm>
                <a:prstGeom prst="line">
                  <a:avLst/>
                </a:prstGeom>
                <a:noFill/>
                <a:ln w="14288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en-US">
                    <a:latin typeface="+mj-lt"/>
                  </a:endParaRPr>
                </a:p>
              </p:txBody>
            </p:sp>
            <p:sp>
              <p:nvSpPr>
                <p:cNvPr id="278" name="Rectangle 16"/>
                <p:cNvSpPr>
                  <a:spLocks noChangeArrowheads="1"/>
                </p:cNvSpPr>
                <p:nvPr/>
              </p:nvSpPr>
              <p:spPr bwMode="auto">
                <a:xfrm>
                  <a:off x="5236" y="3893"/>
                  <a:ext cx="79" cy="10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defRPr/>
                  </a:pPr>
                  <a:r>
                    <a:rPr lang="de-DE" sz="1100" b="1">
                      <a:solidFill>
                        <a:srgbClr val="000000"/>
                      </a:solidFill>
                      <a:latin typeface="+mj-lt"/>
                      <a:cs typeface="Arial" pitchFamily="34" charset="0"/>
                    </a:rPr>
                    <a:t>-4</a:t>
                  </a:r>
                  <a:endParaRPr lang="de-DE" sz="1800">
                    <a:latin typeface="+mj-lt"/>
                    <a:cs typeface="Arial" pitchFamily="34" charset="0"/>
                  </a:endParaRPr>
                </a:p>
              </p:txBody>
            </p:sp>
            <p:sp>
              <p:nvSpPr>
                <p:cNvPr id="279" name="Line 17"/>
                <p:cNvSpPr>
                  <a:spLocks noChangeShapeType="1"/>
                </p:cNvSpPr>
                <p:nvPr/>
              </p:nvSpPr>
              <p:spPr bwMode="auto">
                <a:xfrm flipV="1">
                  <a:off x="5046" y="3851"/>
                  <a:ext cx="1" cy="28"/>
                </a:xfrm>
                <a:prstGeom prst="line">
                  <a:avLst/>
                </a:prstGeom>
                <a:noFill/>
                <a:ln w="14288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en-US">
                    <a:latin typeface="+mj-lt"/>
                  </a:endParaRPr>
                </a:p>
              </p:txBody>
            </p:sp>
            <p:sp>
              <p:nvSpPr>
                <p:cNvPr id="280" name="Line 18"/>
                <p:cNvSpPr>
                  <a:spLocks noChangeShapeType="1"/>
                </p:cNvSpPr>
                <p:nvPr/>
              </p:nvSpPr>
              <p:spPr bwMode="auto">
                <a:xfrm>
                  <a:off x="5046" y="2217"/>
                  <a:ext cx="1" cy="23"/>
                </a:xfrm>
                <a:prstGeom prst="line">
                  <a:avLst/>
                </a:prstGeom>
                <a:noFill/>
                <a:ln w="14288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en-US">
                    <a:latin typeface="+mj-lt"/>
                  </a:endParaRPr>
                </a:p>
              </p:txBody>
            </p:sp>
            <p:sp>
              <p:nvSpPr>
                <p:cNvPr id="281" name="Rectangle 19"/>
                <p:cNvSpPr>
                  <a:spLocks noChangeArrowheads="1"/>
                </p:cNvSpPr>
                <p:nvPr/>
              </p:nvSpPr>
              <p:spPr bwMode="auto">
                <a:xfrm>
                  <a:off x="4995" y="3893"/>
                  <a:ext cx="79" cy="10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defRPr/>
                  </a:pPr>
                  <a:r>
                    <a:rPr lang="de-DE" sz="1100" b="1">
                      <a:solidFill>
                        <a:srgbClr val="000000"/>
                      </a:solidFill>
                      <a:latin typeface="+mj-lt"/>
                      <a:cs typeface="Arial" pitchFamily="34" charset="0"/>
                    </a:rPr>
                    <a:t>-3</a:t>
                  </a:r>
                  <a:endParaRPr lang="de-DE" sz="1800">
                    <a:latin typeface="+mj-lt"/>
                    <a:cs typeface="Arial" pitchFamily="34" charset="0"/>
                  </a:endParaRPr>
                </a:p>
              </p:txBody>
            </p:sp>
            <p:sp>
              <p:nvSpPr>
                <p:cNvPr id="282" name="Line 20"/>
                <p:cNvSpPr>
                  <a:spLocks noChangeShapeType="1"/>
                </p:cNvSpPr>
                <p:nvPr/>
              </p:nvSpPr>
              <p:spPr bwMode="auto">
                <a:xfrm flipV="1">
                  <a:off x="4805" y="3851"/>
                  <a:ext cx="1" cy="28"/>
                </a:xfrm>
                <a:prstGeom prst="line">
                  <a:avLst/>
                </a:prstGeom>
                <a:noFill/>
                <a:ln w="14288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en-US">
                    <a:latin typeface="+mj-lt"/>
                  </a:endParaRPr>
                </a:p>
              </p:txBody>
            </p:sp>
            <p:sp>
              <p:nvSpPr>
                <p:cNvPr id="283" name="Line 21"/>
                <p:cNvSpPr>
                  <a:spLocks noChangeShapeType="1"/>
                </p:cNvSpPr>
                <p:nvPr/>
              </p:nvSpPr>
              <p:spPr bwMode="auto">
                <a:xfrm>
                  <a:off x="4805" y="2217"/>
                  <a:ext cx="1" cy="23"/>
                </a:xfrm>
                <a:prstGeom prst="line">
                  <a:avLst/>
                </a:prstGeom>
                <a:noFill/>
                <a:ln w="14288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en-US">
                    <a:latin typeface="+mj-lt"/>
                  </a:endParaRPr>
                </a:p>
              </p:txBody>
            </p:sp>
            <p:sp>
              <p:nvSpPr>
                <p:cNvPr id="284" name="Rectangle 22"/>
                <p:cNvSpPr>
                  <a:spLocks noChangeArrowheads="1"/>
                </p:cNvSpPr>
                <p:nvPr/>
              </p:nvSpPr>
              <p:spPr bwMode="auto">
                <a:xfrm>
                  <a:off x="4754" y="3893"/>
                  <a:ext cx="79" cy="10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defRPr/>
                  </a:pPr>
                  <a:r>
                    <a:rPr lang="de-DE" sz="1100" b="1">
                      <a:solidFill>
                        <a:srgbClr val="000000"/>
                      </a:solidFill>
                      <a:latin typeface="+mj-lt"/>
                      <a:cs typeface="Arial" pitchFamily="34" charset="0"/>
                    </a:rPr>
                    <a:t>-2</a:t>
                  </a:r>
                  <a:endParaRPr lang="de-DE" sz="1800">
                    <a:latin typeface="+mj-lt"/>
                    <a:cs typeface="Arial" pitchFamily="34" charset="0"/>
                  </a:endParaRPr>
                </a:p>
              </p:txBody>
            </p:sp>
            <p:sp>
              <p:nvSpPr>
                <p:cNvPr id="285" name="Line 23"/>
                <p:cNvSpPr>
                  <a:spLocks noChangeShapeType="1"/>
                </p:cNvSpPr>
                <p:nvPr/>
              </p:nvSpPr>
              <p:spPr bwMode="auto">
                <a:xfrm flipV="1">
                  <a:off x="4559" y="3851"/>
                  <a:ext cx="1" cy="28"/>
                </a:xfrm>
                <a:prstGeom prst="line">
                  <a:avLst/>
                </a:prstGeom>
                <a:noFill/>
                <a:ln w="14288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en-US">
                    <a:latin typeface="+mj-lt"/>
                  </a:endParaRPr>
                </a:p>
              </p:txBody>
            </p:sp>
            <p:sp>
              <p:nvSpPr>
                <p:cNvPr id="286" name="Line 24"/>
                <p:cNvSpPr>
                  <a:spLocks noChangeShapeType="1"/>
                </p:cNvSpPr>
                <p:nvPr/>
              </p:nvSpPr>
              <p:spPr bwMode="auto">
                <a:xfrm>
                  <a:off x="4559" y="2217"/>
                  <a:ext cx="1" cy="23"/>
                </a:xfrm>
                <a:prstGeom prst="line">
                  <a:avLst/>
                </a:prstGeom>
                <a:noFill/>
                <a:ln w="14288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en-US">
                    <a:latin typeface="+mj-lt"/>
                  </a:endParaRPr>
                </a:p>
              </p:txBody>
            </p:sp>
            <p:sp>
              <p:nvSpPr>
                <p:cNvPr id="287" name="Rectangle 25"/>
                <p:cNvSpPr>
                  <a:spLocks noChangeArrowheads="1"/>
                </p:cNvSpPr>
                <p:nvPr/>
              </p:nvSpPr>
              <p:spPr bwMode="auto">
                <a:xfrm>
                  <a:off x="4508" y="3893"/>
                  <a:ext cx="79" cy="10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defRPr/>
                  </a:pPr>
                  <a:r>
                    <a:rPr lang="de-DE" sz="1100" b="1">
                      <a:solidFill>
                        <a:srgbClr val="000000"/>
                      </a:solidFill>
                      <a:latin typeface="+mj-lt"/>
                      <a:cs typeface="Arial" pitchFamily="34" charset="0"/>
                    </a:rPr>
                    <a:t>-1</a:t>
                  </a:r>
                  <a:endParaRPr lang="de-DE" sz="1800">
                    <a:latin typeface="+mj-lt"/>
                    <a:cs typeface="Arial" pitchFamily="34" charset="0"/>
                  </a:endParaRPr>
                </a:p>
              </p:txBody>
            </p:sp>
            <p:sp>
              <p:nvSpPr>
                <p:cNvPr id="288" name="Line 26"/>
                <p:cNvSpPr>
                  <a:spLocks noChangeShapeType="1"/>
                </p:cNvSpPr>
                <p:nvPr/>
              </p:nvSpPr>
              <p:spPr bwMode="auto">
                <a:xfrm flipV="1">
                  <a:off x="4318" y="3851"/>
                  <a:ext cx="1" cy="28"/>
                </a:xfrm>
                <a:prstGeom prst="line">
                  <a:avLst/>
                </a:prstGeom>
                <a:noFill/>
                <a:ln w="14288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en-US">
                    <a:latin typeface="+mj-lt"/>
                  </a:endParaRPr>
                </a:p>
              </p:txBody>
            </p:sp>
            <p:sp>
              <p:nvSpPr>
                <p:cNvPr id="289" name="Line 27"/>
                <p:cNvSpPr>
                  <a:spLocks noChangeShapeType="1"/>
                </p:cNvSpPr>
                <p:nvPr/>
              </p:nvSpPr>
              <p:spPr bwMode="auto">
                <a:xfrm>
                  <a:off x="4318" y="2217"/>
                  <a:ext cx="1" cy="23"/>
                </a:xfrm>
                <a:prstGeom prst="line">
                  <a:avLst/>
                </a:prstGeom>
                <a:noFill/>
                <a:ln w="14288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en-US">
                    <a:latin typeface="+mj-lt"/>
                  </a:endParaRPr>
                </a:p>
              </p:txBody>
            </p:sp>
            <p:sp>
              <p:nvSpPr>
                <p:cNvPr id="290" name="Rectangle 28"/>
                <p:cNvSpPr>
                  <a:spLocks noChangeArrowheads="1"/>
                </p:cNvSpPr>
                <p:nvPr/>
              </p:nvSpPr>
              <p:spPr bwMode="auto">
                <a:xfrm>
                  <a:off x="4295" y="3893"/>
                  <a:ext cx="49" cy="10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defRPr/>
                  </a:pPr>
                  <a:r>
                    <a:rPr lang="de-DE" sz="1100" b="1">
                      <a:solidFill>
                        <a:srgbClr val="000000"/>
                      </a:solidFill>
                      <a:latin typeface="+mj-lt"/>
                      <a:cs typeface="Arial" pitchFamily="34" charset="0"/>
                    </a:rPr>
                    <a:t>0</a:t>
                  </a:r>
                  <a:endParaRPr lang="de-DE" sz="1800">
                    <a:latin typeface="+mj-lt"/>
                    <a:cs typeface="Arial" pitchFamily="34" charset="0"/>
                  </a:endParaRPr>
                </a:p>
              </p:txBody>
            </p:sp>
            <p:sp>
              <p:nvSpPr>
                <p:cNvPr id="291" name="Line 29"/>
                <p:cNvSpPr>
                  <a:spLocks noChangeShapeType="1"/>
                </p:cNvSpPr>
                <p:nvPr/>
              </p:nvSpPr>
              <p:spPr bwMode="auto">
                <a:xfrm flipV="1">
                  <a:off x="4077" y="3851"/>
                  <a:ext cx="1" cy="28"/>
                </a:xfrm>
                <a:prstGeom prst="line">
                  <a:avLst/>
                </a:prstGeom>
                <a:noFill/>
                <a:ln w="14288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en-US">
                    <a:latin typeface="+mj-lt"/>
                  </a:endParaRPr>
                </a:p>
              </p:txBody>
            </p:sp>
            <p:sp>
              <p:nvSpPr>
                <p:cNvPr id="292" name="Line 30"/>
                <p:cNvSpPr>
                  <a:spLocks noChangeShapeType="1"/>
                </p:cNvSpPr>
                <p:nvPr/>
              </p:nvSpPr>
              <p:spPr bwMode="auto">
                <a:xfrm>
                  <a:off x="4077" y="2217"/>
                  <a:ext cx="1" cy="23"/>
                </a:xfrm>
                <a:prstGeom prst="line">
                  <a:avLst/>
                </a:prstGeom>
                <a:noFill/>
                <a:ln w="14288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en-US">
                    <a:latin typeface="+mj-lt"/>
                  </a:endParaRPr>
                </a:p>
              </p:txBody>
            </p:sp>
            <p:sp>
              <p:nvSpPr>
                <p:cNvPr id="293" name="Rectangle 31"/>
                <p:cNvSpPr>
                  <a:spLocks noChangeArrowheads="1"/>
                </p:cNvSpPr>
                <p:nvPr/>
              </p:nvSpPr>
              <p:spPr bwMode="auto">
                <a:xfrm>
                  <a:off x="4053" y="3893"/>
                  <a:ext cx="49" cy="10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defRPr/>
                  </a:pPr>
                  <a:r>
                    <a:rPr lang="de-DE" sz="1100" b="1">
                      <a:solidFill>
                        <a:srgbClr val="000000"/>
                      </a:solidFill>
                      <a:latin typeface="+mj-lt"/>
                      <a:cs typeface="Arial" pitchFamily="34" charset="0"/>
                    </a:rPr>
                    <a:t>1</a:t>
                  </a:r>
                  <a:endParaRPr lang="de-DE" sz="1800">
                    <a:latin typeface="+mj-lt"/>
                    <a:cs typeface="Arial" pitchFamily="34" charset="0"/>
                  </a:endParaRPr>
                </a:p>
              </p:txBody>
            </p:sp>
            <p:sp>
              <p:nvSpPr>
                <p:cNvPr id="294" name="Line 32"/>
                <p:cNvSpPr>
                  <a:spLocks noChangeShapeType="1"/>
                </p:cNvSpPr>
                <p:nvPr/>
              </p:nvSpPr>
              <p:spPr bwMode="auto">
                <a:xfrm flipV="1">
                  <a:off x="3831" y="3851"/>
                  <a:ext cx="1" cy="28"/>
                </a:xfrm>
                <a:prstGeom prst="line">
                  <a:avLst/>
                </a:prstGeom>
                <a:noFill/>
                <a:ln w="14288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en-US">
                    <a:latin typeface="+mj-lt"/>
                  </a:endParaRPr>
                </a:p>
              </p:txBody>
            </p:sp>
            <p:sp>
              <p:nvSpPr>
                <p:cNvPr id="295" name="Line 33"/>
                <p:cNvSpPr>
                  <a:spLocks noChangeShapeType="1"/>
                </p:cNvSpPr>
                <p:nvPr/>
              </p:nvSpPr>
              <p:spPr bwMode="auto">
                <a:xfrm>
                  <a:off x="3831" y="2217"/>
                  <a:ext cx="1" cy="23"/>
                </a:xfrm>
                <a:prstGeom prst="line">
                  <a:avLst/>
                </a:prstGeom>
                <a:noFill/>
                <a:ln w="14288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en-US">
                    <a:latin typeface="+mj-lt"/>
                  </a:endParaRPr>
                </a:p>
              </p:txBody>
            </p:sp>
            <p:sp>
              <p:nvSpPr>
                <p:cNvPr id="296" name="Rectangle 34"/>
                <p:cNvSpPr>
                  <a:spLocks noChangeArrowheads="1"/>
                </p:cNvSpPr>
                <p:nvPr/>
              </p:nvSpPr>
              <p:spPr bwMode="auto">
                <a:xfrm>
                  <a:off x="3808" y="3893"/>
                  <a:ext cx="49" cy="10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defRPr/>
                  </a:pPr>
                  <a:r>
                    <a:rPr lang="de-DE" sz="1100" b="1">
                      <a:solidFill>
                        <a:srgbClr val="000000"/>
                      </a:solidFill>
                      <a:latin typeface="+mj-lt"/>
                      <a:cs typeface="Arial" pitchFamily="34" charset="0"/>
                    </a:rPr>
                    <a:t>2</a:t>
                  </a:r>
                  <a:endParaRPr lang="de-DE" sz="1800">
                    <a:latin typeface="+mj-lt"/>
                    <a:cs typeface="Arial" pitchFamily="34" charset="0"/>
                  </a:endParaRPr>
                </a:p>
              </p:txBody>
            </p:sp>
            <p:sp>
              <p:nvSpPr>
                <p:cNvPr id="297" name="Line 35"/>
                <p:cNvSpPr>
                  <a:spLocks noChangeShapeType="1"/>
                </p:cNvSpPr>
                <p:nvPr/>
              </p:nvSpPr>
              <p:spPr bwMode="auto">
                <a:xfrm flipV="1">
                  <a:off x="3590" y="3851"/>
                  <a:ext cx="1" cy="28"/>
                </a:xfrm>
                <a:prstGeom prst="line">
                  <a:avLst/>
                </a:prstGeom>
                <a:noFill/>
                <a:ln w="14288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en-US">
                    <a:latin typeface="+mj-lt"/>
                  </a:endParaRPr>
                </a:p>
              </p:txBody>
            </p:sp>
            <p:sp>
              <p:nvSpPr>
                <p:cNvPr id="298" name="Line 36"/>
                <p:cNvSpPr>
                  <a:spLocks noChangeShapeType="1"/>
                </p:cNvSpPr>
                <p:nvPr/>
              </p:nvSpPr>
              <p:spPr bwMode="auto">
                <a:xfrm>
                  <a:off x="3590" y="2217"/>
                  <a:ext cx="1" cy="23"/>
                </a:xfrm>
                <a:prstGeom prst="line">
                  <a:avLst/>
                </a:prstGeom>
                <a:noFill/>
                <a:ln w="14288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en-US">
                    <a:latin typeface="+mj-lt"/>
                  </a:endParaRPr>
                </a:p>
              </p:txBody>
            </p:sp>
            <p:sp>
              <p:nvSpPr>
                <p:cNvPr id="299" name="Rectangle 37"/>
                <p:cNvSpPr>
                  <a:spLocks noChangeArrowheads="1"/>
                </p:cNvSpPr>
                <p:nvPr/>
              </p:nvSpPr>
              <p:spPr bwMode="auto">
                <a:xfrm>
                  <a:off x="3567" y="3893"/>
                  <a:ext cx="49" cy="10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defRPr/>
                  </a:pPr>
                  <a:r>
                    <a:rPr lang="de-DE" sz="1100" b="1">
                      <a:solidFill>
                        <a:srgbClr val="000000"/>
                      </a:solidFill>
                      <a:latin typeface="+mj-lt"/>
                      <a:cs typeface="Arial" pitchFamily="34" charset="0"/>
                    </a:rPr>
                    <a:t>3</a:t>
                  </a:r>
                  <a:endParaRPr lang="de-DE" sz="1800">
                    <a:latin typeface="+mj-lt"/>
                    <a:cs typeface="Arial" pitchFamily="34" charset="0"/>
                  </a:endParaRPr>
                </a:p>
              </p:txBody>
            </p:sp>
            <p:sp>
              <p:nvSpPr>
                <p:cNvPr id="300" name="Line 38"/>
                <p:cNvSpPr>
                  <a:spLocks noChangeShapeType="1"/>
                </p:cNvSpPr>
                <p:nvPr/>
              </p:nvSpPr>
              <p:spPr bwMode="auto">
                <a:xfrm flipV="1">
                  <a:off x="3349" y="3851"/>
                  <a:ext cx="1" cy="28"/>
                </a:xfrm>
                <a:prstGeom prst="line">
                  <a:avLst/>
                </a:prstGeom>
                <a:noFill/>
                <a:ln w="14288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en-US">
                    <a:latin typeface="+mj-lt"/>
                  </a:endParaRPr>
                </a:p>
              </p:txBody>
            </p:sp>
            <p:sp>
              <p:nvSpPr>
                <p:cNvPr id="301" name="Line 39"/>
                <p:cNvSpPr>
                  <a:spLocks noChangeShapeType="1"/>
                </p:cNvSpPr>
                <p:nvPr/>
              </p:nvSpPr>
              <p:spPr bwMode="auto">
                <a:xfrm>
                  <a:off x="3349" y="2217"/>
                  <a:ext cx="1" cy="23"/>
                </a:xfrm>
                <a:prstGeom prst="line">
                  <a:avLst/>
                </a:prstGeom>
                <a:noFill/>
                <a:ln w="14288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en-US">
                    <a:latin typeface="+mj-lt"/>
                  </a:endParaRPr>
                </a:p>
              </p:txBody>
            </p:sp>
            <p:sp>
              <p:nvSpPr>
                <p:cNvPr id="302" name="Rectangle 40"/>
                <p:cNvSpPr>
                  <a:spLocks noChangeArrowheads="1"/>
                </p:cNvSpPr>
                <p:nvPr/>
              </p:nvSpPr>
              <p:spPr bwMode="auto">
                <a:xfrm>
                  <a:off x="3325" y="3893"/>
                  <a:ext cx="49" cy="10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defRPr/>
                  </a:pPr>
                  <a:r>
                    <a:rPr lang="de-DE" sz="1100" b="1">
                      <a:solidFill>
                        <a:srgbClr val="000000"/>
                      </a:solidFill>
                      <a:latin typeface="+mj-lt"/>
                      <a:cs typeface="Arial" pitchFamily="34" charset="0"/>
                    </a:rPr>
                    <a:t>4</a:t>
                  </a:r>
                  <a:endParaRPr lang="de-DE" sz="1800">
                    <a:latin typeface="+mj-lt"/>
                    <a:cs typeface="Arial" pitchFamily="34" charset="0"/>
                  </a:endParaRPr>
                </a:p>
              </p:txBody>
            </p:sp>
            <p:sp>
              <p:nvSpPr>
                <p:cNvPr id="303" name="Line 41"/>
                <p:cNvSpPr>
                  <a:spLocks noChangeShapeType="1"/>
                </p:cNvSpPr>
                <p:nvPr/>
              </p:nvSpPr>
              <p:spPr bwMode="auto">
                <a:xfrm flipV="1">
                  <a:off x="3107" y="3851"/>
                  <a:ext cx="1" cy="28"/>
                </a:xfrm>
                <a:prstGeom prst="line">
                  <a:avLst/>
                </a:prstGeom>
                <a:noFill/>
                <a:ln w="14288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en-US">
                    <a:latin typeface="+mj-lt"/>
                  </a:endParaRPr>
                </a:p>
              </p:txBody>
            </p:sp>
            <p:sp>
              <p:nvSpPr>
                <p:cNvPr id="304" name="Line 42"/>
                <p:cNvSpPr>
                  <a:spLocks noChangeShapeType="1"/>
                </p:cNvSpPr>
                <p:nvPr/>
              </p:nvSpPr>
              <p:spPr bwMode="auto">
                <a:xfrm>
                  <a:off x="3107" y="2217"/>
                  <a:ext cx="1" cy="23"/>
                </a:xfrm>
                <a:prstGeom prst="line">
                  <a:avLst/>
                </a:prstGeom>
                <a:noFill/>
                <a:ln w="14288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en-US">
                    <a:latin typeface="+mj-lt"/>
                  </a:endParaRPr>
                </a:p>
              </p:txBody>
            </p:sp>
            <p:sp>
              <p:nvSpPr>
                <p:cNvPr id="305" name="Rectangle 43"/>
                <p:cNvSpPr>
                  <a:spLocks noChangeArrowheads="1"/>
                </p:cNvSpPr>
                <p:nvPr/>
              </p:nvSpPr>
              <p:spPr bwMode="auto">
                <a:xfrm>
                  <a:off x="3084" y="3893"/>
                  <a:ext cx="49" cy="10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defRPr/>
                  </a:pPr>
                  <a:r>
                    <a:rPr lang="de-DE" sz="1100" b="1">
                      <a:solidFill>
                        <a:srgbClr val="000000"/>
                      </a:solidFill>
                      <a:latin typeface="+mj-lt"/>
                      <a:cs typeface="Arial" pitchFamily="34" charset="0"/>
                    </a:rPr>
                    <a:t>5</a:t>
                  </a:r>
                  <a:endParaRPr lang="de-DE" sz="1800">
                    <a:latin typeface="+mj-lt"/>
                    <a:cs typeface="Arial" pitchFamily="34" charset="0"/>
                  </a:endParaRPr>
                </a:p>
              </p:txBody>
            </p:sp>
            <p:sp>
              <p:nvSpPr>
                <p:cNvPr id="306" name="Line 44"/>
                <p:cNvSpPr>
                  <a:spLocks noChangeShapeType="1"/>
                </p:cNvSpPr>
                <p:nvPr/>
              </p:nvSpPr>
              <p:spPr bwMode="auto">
                <a:xfrm>
                  <a:off x="3107" y="3600"/>
                  <a:ext cx="24" cy="1"/>
                </a:xfrm>
                <a:prstGeom prst="line">
                  <a:avLst/>
                </a:prstGeom>
                <a:noFill/>
                <a:ln w="14288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en-US">
                    <a:latin typeface="+mj-lt"/>
                  </a:endParaRPr>
                </a:p>
              </p:txBody>
            </p:sp>
            <p:sp>
              <p:nvSpPr>
                <p:cNvPr id="307" name="Line 45"/>
                <p:cNvSpPr>
                  <a:spLocks noChangeShapeType="1"/>
                </p:cNvSpPr>
                <p:nvPr/>
              </p:nvSpPr>
              <p:spPr bwMode="auto">
                <a:xfrm flipH="1">
                  <a:off x="5505" y="3600"/>
                  <a:ext cx="28" cy="1"/>
                </a:xfrm>
                <a:prstGeom prst="line">
                  <a:avLst/>
                </a:prstGeom>
                <a:noFill/>
                <a:ln w="14288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en-US">
                    <a:latin typeface="+mj-lt"/>
                  </a:endParaRPr>
                </a:p>
              </p:txBody>
            </p:sp>
            <p:sp>
              <p:nvSpPr>
                <p:cNvPr id="308" name="Rectangle 46"/>
                <p:cNvSpPr>
                  <a:spLocks noChangeArrowheads="1"/>
                </p:cNvSpPr>
                <p:nvPr/>
              </p:nvSpPr>
              <p:spPr bwMode="auto">
                <a:xfrm>
                  <a:off x="3043" y="3549"/>
                  <a:ext cx="49" cy="10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defRPr/>
                  </a:pPr>
                  <a:r>
                    <a:rPr lang="de-DE" sz="1100" b="1">
                      <a:solidFill>
                        <a:srgbClr val="000000"/>
                      </a:solidFill>
                      <a:latin typeface="+mj-lt"/>
                      <a:cs typeface="Arial" pitchFamily="34" charset="0"/>
                    </a:rPr>
                    <a:t>0</a:t>
                  </a:r>
                  <a:endParaRPr lang="de-DE" sz="1800">
                    <a:latin typeface="+mj-lt"/>
                    <a:cs typeface="Arial" pitchFamily="34" charset="0"/>
                  </a:endParaRPr>
                </a:p>
              </p:txBody>
            </p:sp>
            <p:sp>
              <p:nvSpPr>
                <p:cNvPr id="309" name="Line 47"/>
                <p:cNvSpPr>
                  <a:spLocks noChangeShapeType="1"/>
                </p:cNvSpPr>
                <p:nvPr/>
              </p:nvSpPr>
              <p:spPr bwMode="auto">
                <a:xfrm>
                  <a:off x="3107" y="3322"/>
                  <a:ext cx="24" cy="1"/>
                </a:xfrm>
                <a:prstGeom prst="line">
                  <a:avLst/>
                </a:prstGeom>
                <a:noFill/>
                <a:ln w="14288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en-US">
                    <a:latin typeface="+mj-lt"/>
                  </a:endParaRPr>
                </a:p>
              </p:txBody>
            </p:sp>
            <p:sp>
              <p:nvSpPr>
                <p:cNvPr id="310" name="Line 48"/>
                <p:cNvSpPr>
                  <a:spLocks noChangeShapeType="1"/>
                </p:cNvSpPr>
                <p:nvPr/>
              </p:nvSpPr>
              <p:spPr bwMode="auto">
                <a:xfrm flipH="1">
                  <a:off x="5505" y="3322"/>
                  <a:ext cx="28" cy="1"/>
                </a:xfrm>
                <a:prstGeom prst="line">
                  <a:avLst/>
                </a:prstGeom>
                <a:noFill/>
                <a:ln w="14288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en-US">
                    <a:latin typeface="+mj-lt"/>
                  </a:endParaRPr>
                </a:p>
              </p:txBody>
            </p:sp>
            <p:sp>
              <p:nvSpPr>
                <p:cNvPr id="311" name="Rectangle 49"/>
                <p:cNvSpPr>
                  <a:spLocks noChangeArrowheads="1"/>
                </p:cNvSpPr>
                <p:nvPr/>
              </p:nvSpPr>
              <p:spPr bwMode="auto">
                <a:xfrm>
                  <a:off x="2973" y="3271"/>
                  <a:ext cx="123" cy="10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defRPr/>
                  </a:pPr>
                  <a:r>
                    <a:rPr lang="de-DE" sz="1100" b="1">
                      <a:solidFill>
                        <a:srgbClr val="000000"/>
                      </a:solidFill>
                      <a:latin typeface="+mj-lt"/>
                      <a:cs typeface="Arial" pitchFamily="34" charset="0"/>
                    </a:rPr>
                    <a:t>0.2</a:t>
                  </a:r>
                  <a:endParaRPr lang="de-DE" sz="1800">
                    <a:latin typeface="+mj-lt"/>
                    <a:cs typeface="Arial" pitchFamily="34" charset="0"/>
                  </a:endParaRPr>
                </a:p>
              </p:txBody>
            </p:sp>
            <p:sp>
              <p:nvSpPr>
                <p:cNvPr id="312" name="Line 50"/>
                <p:cNvSpPr>
                  <a:spLocks noChangeShapeType="1"/>
                </p:cNvSpPr>
                <p:nvPr/>
              </p:nvSpPr>
              <p:spPr bwMode="auto">
                <a:xfrm>
                  <a:off x="3107" y="3043"/>
                  <a:ext cx="24" cy="1"/>
                </a:xfrm>
                <a:prstGeom prst="line">
                  <a:avLst/>
                </a:prstGeom>
                <a:noFill/>
                <a:ln w="14288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en-US">
                    <a:latin typeface="+mj-lt"/>
                  </a:endParaRPr>
                </a:p>
              </p:txBody>
            </p:sp>
            <p:sp>
              <p:nvSpPr>
                <p:cNvPr id="313" name="Line 51"/>
                <p:cNvSpPr>
                  <a:spLocks noChangeShapeType="1"/>
                </p:cNvSpPr>
                <p:nvPr/>
              </p:nvSpPr>
              <p:spPr bwMode="auto">
                <a:xfrm flipH="1">
                  <a:off x="5505" y="3043"/>
                  <a:ext cx="28" cy="1"/>
                </a:xfrm>
                <a:prstGeom prst="line">
                  <a:avLst/>
                </a:prstGeom>
                <a:noFill/>
                <a:ln w="14288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en-US">
                    <a:latin typeface="+mj-lt"/>
                  </a:endParaRPr>
                </a:p>
              </p:txBody>
            </p:sp>
            <p:sp>
              <p:nvSpPr>
                <p:cNvPr id="314" name="Rectangle 52"/>
                <p:cNvSpPr>
                  <a:spLocks noChangeArrowheads="1"/>
                </p:cNvSpPr>
                <p:nvPr/>
              </p:nvSpPr>
              <p:spPr bwMode="auto">
                <a:xfrm>
                  <a:off x="2973" y="2992"/>
                  <a:ext cx="123" cy="10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defRPr/>
                  </a:pPr>
                  <a:r>
                    <a:rPr lang="de-DE" sz="1100" b="1">
                      <a:solidFill>
                        <a:srgbClr val="000000"/>
                      </a:solidFill>
                      <a:latin typeface="+mj-lt"/>
                      <a:cs typeface="Arial" pitchFamily="34" charset="0"/>
                    </a:rPr>
                    <a:t>0.4</a:t>
                  </a:r>
                  <a:endParaRPr lang="de-DE" sz="1800">
                    <a:latin typeface="+mj-lt"/>
                    <a:cs typeface="Arial" pitchFamily="34" charset="0"/>
                  </a:endParaRPr>
                </a:p>
              </p:txBody>
            </p:sp>
            <p:sp>
              <p:nvSpPr>
                <p:cNvPr id="315" name="Line 53"/>
                <p:cNvSpPr>
                  <a:spLocks noChangeShapeType="1"/>
                </p:cNvSpPr>
                <p:nvPr/>
              </p:nvSpPr>
              <p:spPr bwMode="auto">
                <a:xfrm>
                  <a:off x="3107" y="2769"/>
                  <a:ext cx="24" cy="1"/>
                </a:xfrm>
                <a:prstGeom prst="line">
                  <a:avLst/>
                </a:prstGeom>
                <a:noFill/>
                <a:ln w="14288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en-US">
                    <a:latin typeface="+mj-lt"/>
                  </a:endParaRPr>
                </a:p>
              </p:txBody>
            </p:sp>
            <p:sp>
              <p:nvSpPr>
                <p:cNvPr id="316" name="Line 54"/>
                <p:cNvSpPr>
                  <a:spLocks noChangeShapeType="1"/>
                </p:cNvSpPr>
                <p:nvPr/>
              </p:nvSpPr>
              <p:spPr bwMode="auto">
                <a:xfrm flipH="1">
                  <a:off x="5505" y="2769"/>
                  <a:ext cx="28" cy="1"/>
                </a:xfrm>
                <a:prstGeom prst="line">
                  <a:avLst/>
                </a:prstGeom>
                <a:noFill/>
                <a:ln w="14288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en-US">
                    <a:latin typeface="+mj-lt"/>
                  </a:endParaRPr>
                </a:p>
              </p:txBody>
            </p:sp>
            <p:sp>
              <p:nvSpPr>
                <p:cNvPr id="317" name="Rectangle 55"/>
                <p:cNvSpPr>
                  <a:spLocks noChangeArrowheads="1"/>
                </p:cNvSpPr>
                <p:nvPr/>
              </p:nvSpPr>
              <p:spPr bwMode="auto">
                <a:xfrm>
                  <a:off x="2973" y="2718"/>
                  <a:ext cx="123" cy="10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defRPr/>
                  </a:pPr>
                  <a:r>
                    <a:rPr lang="de-DE" sz="1100" b="1">
                      <a:solidFill>
                        <a:srgbClr val="000000"/>
                      </a:solidFill>
                      <a:latin typeface="+mj-lt"/>
                      <a:cs typeface="Arial" pitchFamily="34" charset="0"/>
                    </a:rPr>
                    <a:t>0.6</a:t>
                  </a:r>
                  <a:endParaRPr lang="de-DE" sz="1800">
                    <a:latin typeface="+mj-lt"/>
                    <a:cs typeface="Arial" pitchFamily="34" charset="0"/>
                  </a:endParaRPr>
                </a:p>
              </p:txBody>
            </p:sp>
            <p:sp>
              <p:nvSpPr>
                <p:cNvPr id="318" name="Line 56"/>
                <p:cNvSpPr>
                  <a:spLocks noChangeShapeType="1"/>
                </p:cNvSpPr>
                <p:nvPr/>
              </p:nvSpPr>
              <p:spPr bwMode="auto">
                <a:xfrm>
                  <a:off x="3107" y="2491"/>
                  <a:ext cx="24" cy="1"/>
                </a:xfrm>
                <a:prstGeom prst="line">
                  <a:avLst/>
                </a:prstGeom>
                <a:noFill/>
                <a:ln w="14288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en-US">
                    <a:latin typeface="+mj-lt"/>
                  </a:endParaRPr>
                </a:p>
              </p:txBody>
            </p:sp>
            <p:sp>
              <p:nvSpPr>
                <p:cNvPr id="319" name="Line 57"/>
                <p:cNvSpPr>
                  <a:spLocks noChangeShapeType="1"/>
                </p:cNvSpPr>
                <p:nvPr/>
              </p:nvSpPr>
              <p:spPr bwMode="auto">
                <a:xfrm flipH="1">
                  <a:off x="5505" y="2491"/>
                  <a:ext cx="28" cy="1"/>
                </a:xfrm>
                <a:prstGeom prst="line">
                  <a:avLst/>
                </a:prstGeom>
                <a:noFill/>
                <a:ln w="14288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en-US">
                    <a:latin typeface="+mj-lt"/>
                  </a:endParaRPr>
                </a:p>
              </p:txBody>
            </p:sp>
            <p:sp>
              <p:nvSpPr>
                <p:cNvPr id="320" name="Rectangle 58"/>
                <p:cNvSpPr>
                  <a:spLocks noChangeArrowheads="1"/>
                </p:cNvSpPr>
                <p:nvPr/>
              </p:nvSpPr>
              <p:spPr bwMode="auto">
                <a:xfrm>
                  <a:off x="2973" y="2440"/>
                  <a:ext cx="123" cy="10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defRPr/>
                  </a:pPr>
                  <a:r>
                    <a:rPr lang="de-DE" sz="1100" b="1">
                      <a:solidFill>
                        <a:srgbClr val="000000"/>
                      </a:solidFill>
                      <a:latin typeface="+mj-lt"/>
                      <a:cs typeface="Arial" pitchFamily="34" charset="0"/>
                    </a:rPr>
                    <a:t>0.8</a:t>
                  </a:r>
                  <a:endParaRPr lang="de-DE" sz="1800">
                    <a:latin typeface="+mj-lt"/>
                    <a:cs typeface="Arial" pitchFamily="34" charset="0"/>
                  </a:endParaRPr>
                </a:p>
              </p:txBody>
            </p:sp>
            <p:sp>
              <p:nvSpPr>
                <p:cNvPr id="321" name="Line 59"/>
                <p:cNvSpPr>
                  <a:spLocks noChangeShapeType="1"/>
                </p:cNvSpPr>
                <p:nvPr/>
              </p:nvSpPr>
              <p:spPr bwMode="auto">
                <a:xfrm>
                  <a:off x="3107" y="2217"/>
                  <a:ext cx="24" cy="1"/>
                </a:xfrm>
                <a:prstGeom prst="line">
                  <a:avLst/>
                </a:prstGeom>
                <a:noFill/>
                <a:ln w="14288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en-US">
                    <a:latin typeface="+mj-lt"/>
                  </a:endParaRPr>
                </a:p>
              </p:txBody>
            </p:sp>
            <p:sp>
              <p:nvSpPr>
                <p:cNvPr id="322" name="Line 60"/>
                <p:cNvSpPr>
                  <a:spLocks noChangeShapeType="1"/>
                </p:cNvSpPr>
                <p:nvPr/>
              </p:nvSpPr>
              <p:spPr bwMode="auto">
                <a:xfrm flipH="1">
                  <a:off x="5505" y="2217"/>
                  <a:ext cx="28" cy="1"/>
                </a:xfrm>
                <a:prstGeom prst="line">
                  <a:avLst/>
                </a:prstGeom>
                <a:noFill/>
                <a:ln w="14288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en-US">
                    <a:latin typeface="+mj-lt"/>
                  </a:endParaRPr>
                </a:p>
              </p:txBody>
            </p:sp>
            <p:sp>
              <p:nvSpPr>
                <p:cNvPr id="323" name="Rectangle 61"/>
                <p:cNvSpPr>
                  <a:spLocks noChangeArrowheads="1"/>
                </p:cNvSpPr>
                <p:nvPr/>
              </p:nvSpPr>
              <p:spPr bwMode="auto">
                <a:xfrm>
                  <a:off x="3043" y="2166"/>
                  <a:ext cx="49" cy="10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defRPr/>
                  </a:pPr>
                  <a:r>
                    <a:rPr lang="de-DE" sz="1100" b="1">
                      <a:solidFill>
                        <a:srgbClr val="000000"/>
                      </a:solidFill>
                      <a:latin typeface="+mj-lt"/>
                      <a:cs typeface="Arial" pitchFamily="34" charset="0"/>
                    </a:rPr>
                    <a:t>1</a:t>
                  </a:r>
                  <a:endParaRPr lang="de-DE" sz="1800">
                    <a:latin typeface="+mj-lt"/>
                    <a:cs typeface="Arial" pitchFamily="34" charset="0"/>
                  </a:endParaRPr>
                </a:p>
              </p:txBody>
            </p:sp>
            <p:sp>
              <p:nvSpPr>
                <p:cNvPr id="324" name="Line 62"/>
                <p:cNvSpPr>
                  <a:spLocks noChangeShapeType="1"/>
                </p:cNvSpPr>
                <p:nvPr/>
              </p:nvSpPr>
              <p:spPr bwMode="auto">
                <a:xfrm flipH="1">
                  <a:off x="3107" y="2212"/>
                  <a:ext cx="2426" cy="1"/>
                </a:xfrm>
                <a:prstGeom prst="line">
                  <a:avLst/>
                </a:prstGeom>
                <a:noFill/>
                <a:ln w="14288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en-US">
                    <a:latin typeface="+mj-lt"/>
                  </a:endParaRPr>
                </a:p>
              </p:txBody>
            </p:sp>
            <p:sp>
              <p:nvSpPr>
                <p:cNvPr id="325" name="Freeform 63"/>
                <p:cNvSpPr>
                  <a:spLocks/>
                </p:cNvSpPr>
                <p:nvPr/>
              </p:nvSpPr>
              <p:spPr bwMode="auto">
                <a:xfrm>
                  <a:off x="3107" y="2212"/>
                  <a:ext cx="2426" cy="1667"/>
                </a:xfrm>
                <a:custGeom>
                  <a:avLst/>
                  <a:gdLst/>
                  <a:ahLst/>
                  <a:cxnLst>
                    <a:cxn ang="0">
                      <a:pos x="523" y="359"/>
                    </a:cxn>
                    <a:cxn ang="0">
                      <a:pos x="0" y="359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523" h="359">
                      <a:moveTo>
                        <a:pt x="523" y="359"/>
                      </a:moveTo>
                      <a:lnTo>
                        <a:pt x="0" y="359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4288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en-US">
                    <a:latin typeface="+mj-lt"/>
                  </a:endParaRPr>
                </a:p>
              </p:txBody>
            </p:sp>
            <p:sp>
              <p:nvSpPr>
                <p:cNvPr id="326" name="Line 64"/>
                <p:cNvSpPr>
                  <a:spLocks noChangeShapeType="1"/>
                </p:cNvSpPr>
                <p:nvPr/>
              </p:nvSpPr>
              <p:spPr bwMode="auto">
                <a:xfrm flipV="1">
                  <a:off x="5533" y="2212"/>
                  <a:ext cx="1" cy="1667"/>
                </a:xfrm>
                <a:prstGeom prst="line">
                  <a:avLst/>
                </a:prstGeom>
                <a:noFill/>
                <a:ln w="14288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en-US">
                    <a:latin typeface="+mj-lt"/>
                  </a:endParaRPr>
                </a:p>
              </p:txBody>
            </p:sp>
            <p:sp>
              <p:nvSpPr>
                <p:cNvPr id="327" name="Rectangle 65"/>
                <p:cNvSpPr>
                  <a:spLocks noChangeArrowheads="1"/>
                </p:cNvSpPr>
                <p:nvPr/>
              </p:nvSpPr>
              <p:spPr bwMode="auto">
                <a:xfrm>
                  <a:off x="3696" y="3990"/>
                  <a:ext cx="1064" cy="10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defRPr/>
                  </a:pPr>
                  <a:r>
                    <a:rPr lang="de-DE" sz="1100" b="1" dirty="0" err="1">
                      <a:solidFill>
                        <a:srgbClr val="000000"/>
                      </a:solidFill>
                      <a:latin typeface="+mj-lt"/>
                      <a:cs typeface="Arial" pitchFamily="34" charset="0"/>
                    </a:rPr>
                    <a:t>irradiation</a:t>
                  </a:r>
                  <a:r>
                    <a:rPr lang="de-DE" sz="1100" b="1" dirty="0">
                      <a:solidFill>
                        <a:srgbClr val="000000"/>
                      </a:solidFill>
                      <a:latin typeface="+mj-lt"/>
                      <a:cs typeface="Arial" pitchFamily="34" charset="0"/>
                    </a:rPr>
                    <a:t> </a:t>
                  </a:r>
                  <a:r>
                    <a:rPr lang="de-DE" sz="1100" b="1" dirty="0" err="1">
                      <a:solidFill>
                        <a:srgbClr val="000000"/>
                      </a:solidFill>
                      <a:latin typeface="+mj-lt"/>
                      <a:cs typeface="Arial" pitchFamily="34" charset="0"/>
                    </a:rPr>
                    <a:t>frequency</a:t>
                  </a:r>
                  <a:r>
                    <a:rPr lang="de-DE" sz="1100" b="1" dirty="0">
                      <a:solidFill>
                        <a:srgbClr val="000000"/>
                      </a:solidFill>
                      <a:latin typeface="+mj-lt"/>
                      <a:cs typeface="Arial" pitchFamily="34" charset="0"/>
                    </a:rPr>
                    <a:t> </a:t>
                  </a:r>
                  <a:r>
                    <a:rPr lang="de-DE" sz="1100" b="1" dirty="0" err="1">
                      <a:solidFill>
                        <a:srgbClr val="000000"/>
                      </a:solidFill>
                      <a:latin typeface="Symbol" pitchFamily="18" charset="2"/>
                      <a:cs typeface="Arial" pitchFamily="34" charset="0"/>
                    </a:rPr>
                    <a:t>Dw</a:t>
                  </a:r>
                  <a:r>
                    <a:rPr lang="de-DE" sz="1100" b="1" dirty="0">
                      <a:solidFill>
                        <a:srgbClr val="000000"/>
                      </a:solidFill>
                      <a:latin typeface="Symbol" pitchFamily="18" charset="2"/>
                      <a:cs typeface="Arial" pitchFamily="34" charset="0"/>
                    </a:rPr>
                    <a:t> </a:t>
                  </a:r>
                  <a:endParaRPr lang="de-DE" sz="1800" dirty="0">
                    <a:latin typeface="Symbol" pitchFamily="18" charset="2"/>
                    <a:cs typeface="Arial" pitchFamily="34" charset="0"/>
                  </a:endParaRPr>
                </a:p>
              </p:txBody>
            </p:sp>
            <p:sp>
              <p:nvSpPr>
                <p:cNvPr id="328" name="Rectangle 66"/>
                <p:cNvSpPr>
                  <a:spLocks noChangeArrowheads="1"/>
                </p:cNvSpPr>
                <p:nvPr/>
              </p:nvSpPr>
              <p:spPr bwMode="auto">
                <a:xfrm>
                  <a:off x="4604" y="4020"/>
                  <a:ext cx="0" cy="17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defRPr/>
                  </a:pPr>
                  <a:endParaRPr lang="de-DE" sz="1800" dirty="0">
                    <a:latin typeface="+mj-lt"/>
                    <a:cs typeface="Arial" pitchFamily="34" charset="0"/>
                  </a:endParaRPr>
                </a:p>
              </p:txBody>
            </p:sp>
            <p:sp>
              <p:nvSpPr>
                <p:cNvPr id="329" name="Rectangle 68"/>
                <p:cNvSpPr>
                  <a:spLocks noChangeArrowheads="1"/>
                </p:cNvSpPr>
                <p:nvPr/>
              </p:nvSpPr>
              <p:spPr bwMode="auto">
                <a:xfrm>
                  <a:off x="4830" y="4003"/>
                  <a:ext cx="271" cy="10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defRPr/>
                  </a:pPr>
                  <a:r>
                    <a:rPr lang="de-DE" sz="1100" b="1" dirty="0">
                      <a:solidFill>
                        <a:srgbClr val="000000"/>
                      </a:solidFill>
                      <a:latin typeface="+mj-lt"/>
                      <a:cs typeface="Arial" pitchFamily="34" charset="0"/>
                    </a:rPr>
                    <a:t> [ppm]</a:t>
                  </a:r>
                  <a:endParaRPr lang="de-DE" sz="1800" dirty="0">
                    <a:latin typeface="+mj-lt"/>
                    <a:cs typeface="Arial" pitchFamily="34" charset="0"/>
                  </a:endParaRPr>
                </a:p>
              </p:txBody>
            </p:sp>
            <p:sp>
              <p:nvSpPr>
                <p:cNvPr id="330" name="Rectangle 69"/>
                <p:cNvSpPr>
                  <a:spLocks noChangeArrowheads="1"/>
                </p:cNvSpPr>
                <p:nvPr/>
              </p:nvSpPr>
              <p:spPr bwMode="auto">
                <a:xfrm rot="16200000">
                  <a:off x="2770" y="2967"/>
                  <a:ext cx="267" cy="10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defRPr/>
                  </a:pPr>
                  <a:r>
                    <a:rPr lang="de-DE" sz="1100" b="1">
                      <a:solidFill>
                        <a:srgbClr val="000000"/>
                      </a:solidFill>
                      <a:latin typeface="+mj-lt"/>
                      <a:cs typeface="Arial" pitchFamily="34" charset="0"/>
                    </a:rPr>
                    <a:t>Signal</a:t>
                  </a:r>
                  <a:endParaRPr lang="de-DE" sz="1800">
                    <a:latin typeface="+mj-lt"/>
                    <a:cs typeface="Arial" pitchFamily="34" charset="0"/>
                  </a:endParaRPr>
                </a:p>
              </p:txBody>
            </p:sp>
            <p:sp>
              <p:nvSpPr>
                <p:cNvPr id="331" name="Rectangle 70"/>
                <p:cNvSpPr>
                  <a:spLocks noChangeArrowheads="1"/>
                </p:cNvSpPr>
                <p:nvPr/>
              </p:nvSpPr>
              <p:spPr bwMode="auto">
                <a:xfrm>
                  <a:off x="3094" y="3837"/>
                  <a:ext cx="24" cy="10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defRPr/>
                  </a:pPr>
                  <a:r>
                    <a:rPr lang="de-DE" sz="1100" b="1">
                      <a:solidFill>
                        <a:srgbClr val="000000"/>
                      </a:solidFill>
                      <a:latin typeface="+mj-lt"/>
                      <a:cs typeface="Arial" pitchFamily="34" charset="0"/>
                    </a:rPr>
                    <a:t> </a:t>
                  </a:r>
                  <a:endParaRPr lang="de-DE" sz="1800">
                    <a:latin typeface="+mj-lt"/>
                    <a:cs typeface="Arial" pitchFamily="34" charset="0"/>
                  </a:endParaRPr>
                </a:p>
              </p:txBody>
            </p:sp>
            <p:sp>
              <p:nvSpPr>
                <p:cNvPr id="332" name="Rectangle 71"/>
                <p:cNvSpPr>
                  <a:spLocks noChangeArrowheads="1"/>
                </p:cNvSpPr>
                <p:nvPr/>
              </p:nvSpPr>
              <p:spPr bwMode="auto">
                <a:xfrm>
                  <a:off x="5523" y="2171"/>
                  <a:ext cx="24" cy="10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defRPr/>
                  </a:pPr>
                  <a:r>
                    <a:rPr lang="de-DE" sz="1100" b="1">
                      <a:solidFill>
                        <a:srgbClr val="000000"/>
                      </a:solidFill>
                      <a:latin typeface="+mj-lt"/>
                      <a:cs typeface="Arial" pitchFamily="34" charset="0"/>
                    </a:rPr>
                    <a:t> </a:t>
                  </a:r>
                  <a:endParaRPr lang="de-DE" sz="1800">
                    <a:latin typeface="+mj-lt"/>
                    <a:cs typeface="Arial" pitchFamily="34" charset="0"/>
                  </a:endParaRPr>
                </a:p>
              </p:txBody>
            </p:sp>
            <p:sp>
              <p:nvSpPr>
                <p:cNvPr id="333" name="Freeform 72"/>
                <p:cNvSpPr>
                  <a:spLocks/>
                </p:cNvSpPr>
                <p:nvPr/>
              </p:nvSpPr>
              <p:spPr bwMode="auto">
                <a:xfrm>
                  <a:off x="3107" y="2301"/>
                  <a:ext cx="2426" cy="1299"/>
                </a:xfrm>
                <a:custGeom>
                  <a:avLst/>
                  <a:gdLst/>
                  <a:ahLst/>
                  <a:cxnLst>
                    <a:cxn ang="0">
                      <a:pos x="2398" y="0"/>
                    </a:cxn>
                    <a:cxn ang="0">
                      <a:pos x="2351" y="9"/>
                    </a:cxn>
                    <a:cxn ang="0">
                      <a:pos x="2300" y="18"/>
                    </a:cxn>
                    <a:cxn ang="0">
                      <a:pos x="2254" y="27"/>
                    </a:cxn>
                    <a:cxn ang="0">
                      <a:pos x="2203" y="37"/>
                    </a:cxn>
                    <a:cxn ang="0">
                      <a:pos x="2157" y="46"/>
                    </a:cxn>
                    <a:cxn ang="0">
                      <a:pos x="2110" y="60"/>
                    </a:cxn>
                    <a:cxn ang="0">
                      <a:pos x="2059" y="74"/>
                    </a:cxn>
                    <a:cxn ang="0">
                      <a:pos x="2013" y="92"/>
                    </a:cxn>
                    <a:cxn ang="0">
                      <a:pos x="1962" y="116"/>
                    </a:cxn>
                    <a:cxn ang="0">
                      <a:pos x="1915" y="139"/>
                    </a:cxn>
                    <a:cxn ang="0">
                      <a:pos x="1864" y="167"/>
                    </a:cxn>
                    <a:cxn ang="0">
                      <a:pos x="1818" y="199"/>
                    </a:cxn>
                    <a:cxn ang="0">
                      <a:pos x="1767" y="241"/>
                    </a:cxn>
                    <a:cxn ang="0">
                      <a:pos x="1721" y="292"/>
                    </a:cxn>
                    <a:cxn ang="0">
                      <a:pos x="1670" y="348"/>
                    </a:cxn>
                    <a:cxn ang="0">
                      <a:pos x="1623" y="417"/>
                    </a:cxn>
                    <a:cxn ang="0">
                      <a:pos x="1572" y="501"/>
                    </a:cxn>
                    <a:cxn ang="0">
                      <a:pos x="1526" y="598"/>
                    </a:cxn>
                    <a:cxn ang="0">
                      <a:pos x="1480" y="714"/>
                    </a:cxn>
                    <a:cxn ang="0">
                      <a:pos x="1429" y="844"/>
                    </a:cxn>
                    <a:cxn ang="0">
                      <a:pos x="1382" y="984"/>
                    </a:cxn>
                    <a:cxn ang="0">
                      <a:pos x="1331" y="1118"/>
                    </a:cxn>
                    <a:cxn ang="0">
                      <a:pos x="1285" y="1225"/>
                    </a:cxn>
                    <a:cxn ang="0">
                      <a:pos x="1234" y="1290"/>
                    </a:cxn>
                    <a:cxn ang="0">
                      <a:pos x="1188" y="1290"/>
                    </a:cxn>
                    <a:cxn ang="0">
                      <a:pos x="1137" y="1230"/>
                    </a:cxn>
                    <a:cxn ang="0">
                      <a:pos x="1090" y="1118"/>
                    </a:cxn>
                    <a:cxn ang="0">
                      <a:pos x="1039" y="984"/>
                    </a:cxn>
                    <a:cxn ang="0">
                      <a:pos x="993" y="849"/>
                    </a:cxn>
                    <a:cxn ang="0">
                      <a:pos x="942" y="719"/>
                    </a:cxn>
                    <a:cxn ang="0">
                      <a:pos x="895" y="608"/>
                    </a:cxn>
                    <a:cxn ang="0">
                      <a:pos x="849" y="506"/>
                    </a:cxn>
                    <a:cxn ang="0">
                      <a:pos x="798" y="427"/>
                    </a:cxn>
                    <a:cxn ang="0">
                      <a:pos x="752" y="357"/>
                    </a:cxn>
                    <a:cxn ang="0">
                      <a:pos x="701" y="301"/>
                    </a:cxn>
                    <a:cxn ang="0">
                      <a:pos x="654" y="255"/>
                    </a:cxn>
                    <a:cxn ang="0">
                      <a:pos x="603" y="218"/>
                    </a:cxn>
                    <a:cxn ang="0">
                      <a:pos x="557" y="185"/>
                    </a:cxn>
                    <a:cxn ang="0">
                      <a:pos x="506" y="162"/>
                    </a:cxn>
                    <a:cxn ang="0">
                      <a:pos x="460" y="148"/>
                    </a:cxn>
                    <a:cxn ang="0">
                      <a:pos x="409" y="139"/>
                    </a:cxn>
                    <a:cxn ang="0">
                      <a:pos x="362" y="148"/>
                    </a:cxn>
                    <a:cxn ang="0">
                      <a:pos x="311" y="185"/>
                    </a:cxn>
                    <a:cxn ang="0">
                      <a:pos x="265" y="236"/>
                    </a:cxn>
                    <a:cxn ang="0">
                      <a:pos x="218" y="218"/>
                    </a:cxn>
                    <a:cxn ang="0">
                      <a:pos x="167" y="134"/>
                    </a:cxn>
                    <a:cxn ang="0">
                      <a:pos x="121" y="74"/>
                    </a:cxn>
                    <a:cxn ang="0">
                      <a:pos x="70" y="41"/>
                    </a:cxn>
                    <a:cxn ang="0">
                      <a:pos x="24" y="23"/>
                    </a:cxn>
                  </a:cxnLst>
                  <a:rect l="0" t="0" r="r" b="b"/>
                  <a:pathLst>
                    <a:path w="2426" h="1299">
                      <a:moveTo>
                        <a:pt x="2426" y="0"/>
                      </a:moveTo>
                      <a:lnTo>
                        <a:pt x="2398" y="0"/>
                      </a:lnTo>
                      <a:lnTo>
                        <a:pt x="2375" y="4"/>
                      </a:lnTo>
                      <a:lnTo>
                        <a:pt x="2351" y="9"/>
                      </a:lnTo>
                      <a:lnTo>
                        <a:pt x="2328" y="14"/>
                      </a:lnTo>
                      <a:lnTo>
                        <a:pt x="2300" y="18"/>
                      </a:lnTo>
                      <a:lnTo>
                        <a:pt x="2277" y="23"/>
                      </a:lnTo>
                      <a:lnTo>
                        <a:pt x="2254" y="27"/>
                      </a:lnTo>
                      <a:lnTo>
                        <a:pt x="2231" y="32"/>
                      </a:lnTo>
                      <a:lnTo>
                        <a:pt x="2203" y="37"/>
                      </a:lnTo>
                      <a:lnTo>
                        <a:pt x="2180" y="41"/>
                      </a:lnTo>
                      <a:lnTo>
                        <a:pt x="2157" y="46"/>
                      </a:lnTo>
                      <a:lnTo>
                        <a:pt x="2133" y="55"/>
                      </a:lnTo>
                      <a:lnTo>
                        <a:pt x="2110" y="60"/>
                      </a:lnTo>
                      <a:lnTo>
                        <a:pt x="2082" y="69"/>
                      </a:lnTo>
                      <a:lnTo>
                        <a:pt x="2059" y="74"/>
                      </a:lnTo>
                      <a:lnTo>
                        <a:pt x="2036" y="83"/>
                      </a:lnTo>
                      <a:lnTo>
                        <a:pt x="2013" y="92"/>
                      </a:lnTo>
                      <a:lnTo>
                        <a:pt x="1985" y="102"/>
                      </a:lnTo>
                      <a:lnTo>
                        <a:pt x="1962" y="116"/>
                      </a:lnTo>
                      <a:lnTo>
                        <a:pt x="1939" y="125"/>
                      </a:lnTo>
                      <a:lnTo>
                        <a:pt x="1915" y="139"/>
                      </a:lnTo>
                      <a:lnTo>
                        <a:pt x="1888" y="153"/>
                      </a:lnTo>
                      <a:lnTo>
                        <a:pt x="1864" y="167"/>
                      </a:lnTo>
                      <a:lnTo>
                        <a:pt x="1841" y="185"/>
                      </a:lnTo>
                      <a:lnTo>
                        <a:pt x="1818" y="199"/>
                      </a:lnTo>
                      <a:lnTo>
                        <a:pt x="1795" y="222"/>
                      </a:lnTo>
                      <a:lnTo>
                        <a:pt x="1767" y="241"/>
                      </a:lnTo>
                      <a:lnTo>
                        <a:pt x="1744" y="264"/>
                      </a:lnTo>
                      <a:lnTo>
                        <a:pt x="1721" y="292"/>
                      </a:lnTo>
                      <a:lnTo>
                        <a:pt x="1698" y="315"/>
                      </a:lnTo>
                      <a:lnTo>
                        <a:pt x="1670" y="348"/>
                      </a:lnTo>
                      <a:lnTo>
                        <a:pt x="1647" y="380"/>
                      </a:lnTo>
                      <a:lnTo>
                        <a:pt x="1623" y="417"/>
                      </a:lnTo>
                      <a:lnTo>
                        <a:pt x="1600" y="459"/>
                      </a:lnTo>
                      <a:lnTo>
                        <a:pt x="1572" y="501"/>
                      </a:lnTo>
                      <a:lnTo>
                        <a:pt x="1549" y="547"/>
                      </a:lnTo>
                      <a:lnTo>
                        <a:pt x="1526" y="598"/>
                      </a:lnTo>
                      <a:lnTo>
                        <a:pt x="1503" y="654"/>
                      </a:lnTo>
                      <a:lnTo>
                        <a:pt x="1480" y="714"/>
                      </a:lnTo>
                      <a:lnTo>
                        <a:pt x="1452" y="779"/>
                      </a:lnTo>
                      <a:lnTo>
                        <a:pt x="1429" y="844"/>
                      </a:lnTo>
                      <a:lnTo>
                        <a:pt x="1405" y="914"/>
                      </a:lnTo>
                      <a:lnTo>
                        <a:pt x="1382" y="984"/>
                      </a:lnTo>
                      <a:lnTo>
                        <a:pt x="1354" y="1053"/>
                      </a:lnTo>
                      <a:lnTo>
                        <a:pt x="1331" y="1118"/>
                      </a:lnTo>
                      <a:lnTo>
                        <a:pt x="1308" y="1179"/>
                      </a:lnTo>
                      <a:lnTo>
                        <a:pt x="1285" y="1225"/>
                      </a:lnTo>
                      <a:lnTo>
                        <a:pt x="1257" y="1267"/>
                      </a:lnTo>
                      <a:lnTo>
                        <a:pt x="1234" y="1290"/>
                      </a:lnTo>
                      <a:lnTo>
                        <a:pt x="1211" y="1299"/>
                      </a:lnTo>
                      <a:lnTo>
                        <a:pt x="1188" y="1290"/>
                      </a:lnTo>
                      <a:lnTo>
                        <a:pt x="1164" y="1267"/>
                      </a:lnTo>
                      <a:lnTo>
                        <a:pt x="1137" y="1230"/>
                      </a:lnTo>
                      <a:lnTo>
                        <a:pt x="1113" y="1179"/>
                      </a:lnTo>
                      <a:lnTo>
                        <a:pt x="1090" y="1118"/>
                      </a:lnTo>
                      <a:lnTo>
                        <a:pt x="1067" y="1053"/>
                      </a:lnTo>
                      <a:lnTo>
                        <a:pt x="1039" y="984"/>
                      </a:lnTo>
                      <a:lnTo>
                        <a:pt x="1016" y="919"/>
                      </a:lnTo>
                      <a:lnTo>
                        <a:pt x="993" y="849"/>
                      </a:lnTo>
                      <a:lnTo>
                        <a:pt x="970" y="784"/>
                      </a:lnTo>
                      <a:lnTo>
                        <a:pt x="942" y="719"/>
                      </a:lnTo>
                      <a:lnTo>
                        <a:pt x="919" y="659"/>
                      </a:lnTo>
                      <a:lnTo>
                        <a:pt x="895" y="608"/>
                      </a:lnTo>
                      <a:lnTo>
                        <a:pt x="872" y="557"/>
                      </a:lnTo>
                      <a:lnTo>
                        <a:pt x="849" y="506"/>
                      </a:lnTo>
                      <a:lnTo>
                        <a:pt x="821" y="464"/>
                      </a:lnTo>
                      <a:lnTo>
                        <a:pt x="798" y="427"/>
                      </a:lnTo>
                      <a:lnTo>
                        <a:pt x="775" y="389"/>
                      </a:lnTo>
                      <a:lnTo>
                        <a:pt x="752" y="357"/>
                      </a:lnTo>
                      <a:lnTo>
                        <a:pt x="724" y="329"/>
                      </a:lnTo>
                      <a:lnTo>
                        <a:pt x="701" y="301"/>
                      </a:lnTo>
                      <a:lnTo>
                        <a:pt x="677" y="273"/>
                      </a:lnTo>
                      <a:lnTo>
                        <a:pt x="654" y="255"/>
                      </a:lnTo>
                      <a:lnTo>
                        <a:pt x="626" y="232"/>
                      </a:lnTo>
                      <a:lnTo>
                        <a:pt x="603" y="218"/>
                      </a:lnTo>
                      <a:lnTo>
                        <a:pt x="580" y="199"/>
                      </a:lnTo>
                      <a:lnTo>
                        <a:pt x="557" y="185"/>
                      </a:lnTo>
                      <a:lnTo>
                        <a:pt x="534" y="171"/>
                      </a:lnTo>
                      <a:lnTo>
                        <a:pt x="506" y="162"/>
                      </a:lnTo>
                      <a:lnTo>
                        <a:pt x="483" y="153"/>
                      </a:lnTo>
                      <a:lnTo>
                        <a:pt x="460" y="148"/>
                      </a:lnTo>
                      <a:lnTo>
                        <a:pt x="436" y="143"/>
                      </a:lnTo>
                      <a:lnTo>
                        <a:pt x="409" y="139"/>
                      </a:lnTo>
                      <a:lnTo>
                        <a:pt x="385" y="143"/>
                      </a:lnTo>
                      <a:lnTo>
                        <a:pt x="362" y="148"/>
                      </a:lnTo>
                      <a:lnTo>
                        <a:pt x="339" y="162"/>
                      </a:lnTo>
                      <a:lnTo>
                        <a:pt x="311" y="185"/>
                      </a:lnTo>
                      <a:lnTo>
                        <a:pt x="288" y="213"/>
                      </a:lnTo>
                      <a:lnTo>
                        <a:pt x="265" y="236"/>
                      </a:lnTo>
                      <a:lnTo>
                        <a:pt x="242" y="246"/>
                      </a:lnTo>
                      <a:lnTo>
                        <a:pt x="218" y="218"/>
                      </a:lnTo>
                      <a:lnTo>
                        <a:pt x="191" y="176"/>
                      </a:lnTo>
                      <a:lnTo>
                        <a:pt x="167" y="134"/>
                      </a:lnTo>
                      <a:lnTo>
                        <a:pt x="144" y="102"/>
                      </a:lnTo>
                      <a:lnTo>
                        <a:pt x="121" y="74"/>
                      </a:lnTo>
                      <a:lnTo>
                        <a:pt x="93" y="55"/>
                      </a:lnTo>
                      <a:lnTo>
                        <a:pt x="70" y="41"/>
                      </a:lnTo>
                      <a:lnTo>
                        <a:pt x="47" y="32"/>
                      </a:lnTo>
                      <a:lnTo>
                        <a:pt x="24" y="23"/>
                      </a:lnTo>
                      <a:lnTo>
                        <a:pt x="0" y="14"/>
                      </a:lnTo>
                    </a:path>
                  </a:pathLst>
                </a:custGeom>
                <a:noFill/>
                <a:ln w="14288">
                  <a:solidFill>
                    <a:schemeClr val="tx2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en-US">
                    <a:latin typeface="+mj-lt"/>
                  </a:endParaRPr>
                </a:p>
              </p:txBody>
            </p:sp>
            <p:sp>
              <p:nvSpPr>
                <p:cNvPr id="334" name="Freeform 73"/>
                <p:cNvSpPr>
                  <a:spLocks/>
                </p:cNvSpPr>
                <p:nvPr/>
              </p:nvSpPr>
              <p:spPr bwMode="auto">
                <a:xfrm>
                  <a:off x="3107" y="3600"/>
                  <a:ext cx="2426" cy="1"/>
                </a:xfrm>
                <a:custGeom>
                  <a:avLst/>
                  <a:gdLst/>
                  <a:ahLst/>
                  <a:cxnLst>
                    <a:cxn ang="0">
                      <a:pos x="2426" y="0"/>
                    </a:cxn>
                    <a:cxn ang="0">
                      <a:pos x="2180" y="0"/>
                    </a:cxn>
                    <a:cxn ang="0">
                      <a:pos x="1939" y="0"/>
                    </a:cxn>
                    <a:cxn ang="0">
                      <a:pos x="1698" y="0"/>
                    </a:cxn>
                    <a:cxn ang="0">
                      <a:pos x="1452" y="0"/>
                    </a:cxn>
                    <a:cxn ang="0">
                      <a:pos x="1211" y="0"/>
                    </a:cxn>
                    <a:cxn ang="0">
                      <a:pos x="970" y="0"/>
                    </a:cxn>
                    <a:cxn ang="0">
                      <a:pos x="724" y="0"/>
                    </a:cxn>
                    <a:cxn ang="0">
                      <a:pos x="483" y="0"/>
                    </a:cxn>
                    <a:cxn ang="0">
                      <a:pos x="242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426">
                      <a:moveTo>
                        <a:pt x="2426" y="0"/>
                      </a:moveTo>
                      <a:lnTo>
                        <a:pt x="2180" y="0"/>
                      </a:lnTo>
                      <a:lnTo>
                        <a:pt x="1939" y="0"/>
                      </a:lnTo>
                      <a:lnTo>
                        <a:pt x="1698" y="0"/>
                      </a:lnTo>
                      <a:lnTo>
                        <a:pt x="1452" y="0"/>
                      </a:lnTo>
                      <a:lnTo>
                        <a:pt x="1211" y="0"/>
                      </a:lnTo>
                      <a:lnTo>
                        <a:pt x="970" y="0"/>
                      </a:lnTo>
                      <a:lnTo>
                        <a:pt x="724" y="0"/>
                      </a:lnTo>
                      <a:lnTo>
                        <a:pt x="483" y="0"/>
                      </a:lnTo>
                      <a:lnTo>
                        <a:pt x="242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260" name="Text Box 69"/>
              <p:cNvSpPr txBox="1">
                <a:spLocks noChangeArrowheads="1"/>
              </p:cNvSpPr>
              <p:nvPr/>
            </p:nvSpPr>
            <p:spPr bwMode="auto">
              <a:xfrm>
                <a:off x="3822700" y="1106587"/>
                <a:ext cx="468398" cy="3385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0" hangingPunct="0">
                  <a:defRPr/>
                </a:pPr>
                <a:r>
                  <a:rPr lang="de-DE" sz="1600" dirty="0" err="1">
                    <a:solidFill>
                      <a:srgbClr val="FF0066"/>
                    </a:solidFill>
                    <a:latin typeface="+mj-lt"/>
                  </a:rPr>
                  <a:t>Z</a:t>
                </a:r>
                <a:r>
                  <a:rPr lang="de-DE" sz="1600" baseline="-25000" dirty="0" err="1">
                    <a:solidFill>
                      <a:srgbClr val="FF0066"/>
                    </a:solidFill>
                    <a:latin typeface="+mj-lt"/>
                  </a:rPr>
                  <a:t>ref</a:t>
                </a:r>
                <a:endParaRPr lang="de-DE" sz="1600" baseline="-25000" dirty="0">
                  <a:solidFill>
                    <a:srgbClr val="FF0066"/>
                  </a:solidFill>
                  <a:latin typeface="+mj-lt"/>
                </a:endParaRPr>
              </a:p>
            </p:txBody>
          </p:sp>
          <p:sp>
            <p:nvSpPr>
              <p:cNvPr id="262" name="Text Box 71"/>
              <p:cNvSpPr txBox="1">
                <a:spLocks noChangeArrowheads="1"/>
              </p:cNvSpPr>
              <p:nvPr/>
            </p:nvSpPr>
            <p:spPr bwMode="auto">
              <a:xfrm>
                <a:off x="760412" y="1484412"/>
                <a:ext cx="490840" cy="3385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0" hangingPunct="0">
                  <a:defRPr/>
                </a:pPr>
                <a:r>
                  <a:rPr lang="de-DE" sz="1600" dirty="0" err="1">
                    <a:solidFill>
                      <a:srgbClr val="008E07"/>
                    </a:solidFill>
                    <a:latin typeface="+mj-lt"/>
                  </a:rPr>
                  <a:t>Z</a:t>
                </a:r>
                <a:r>
                  <a:rPr lang="de-DE" sz="1600" baseline="-25000" dirty="0" err="1">
                    <a:solidFill>
                      <a:srgbClr val="008E07"/>
                    </a:solidFill>
                    <a:latin typeface="+mj-lt"/>
                  </a:rPr>
                  <a:t>lab</a:t>
                </a:r>
                <a:endParaRPr lang="de-DE" sz="1600" baseline="-25000" dirty="0">
                  <a:solidFill>
                    <a:srgbClr val="008E07"/>
                  </a:solidFill>
                  <a:latin typeface="+mj-lt"/>
                </a:endParaRPr>
              </a:p>
            </p:txBody>
          </p:sp>
          <p:sp>
            <p:nvSpPr>
              <p:cNvPr id="263" name="Text Box 47"/>
              <p:cNvSpPr txBox="1">
                <a:spLocks noChangeArrowheads="1"/>
              </p:cNvSpPr>
              <p:nvPr/>
            </p:nvSpPr>
            <p:spPr bwMode="auto">
              <a:xfrm>
                <a:off x="936625" y="2665512"/>
                <a:ext cx="1165575" cy="3077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0" hangingPunct="0">
                  <a:defRPr/>
                </a:pPr>
                <a:r>
                  <a:rPr lang="de-DE" sz="1400" dirty="0">
                    <a:solidFill>
                      <a:srgbClr val="00B050"/>
                    </a:solidFill>
                    <a:latin typeface="+mj-lt"/>
                  </a:rPr>
                  <a:t>CEST Effekt</a:t>
                </a:r>
              </a:p>
            </p:txBody>
          </p:sp>
          <p:sp>
            <p:nvSpPr>
              <p:cNvPr id="264" name="Freeform 74"/>
              <p:cNvSpPr>
                <a:spLocks/>
              </p:cNvSpPr>
              <p:nvPr/>
            </p:nvSpPr>
            <p:spPr bwMode="auto">
              <a:xfrm>
                <a:off x="455612" y="2789337"/>
                <a:ext cx="1958975" cy="323850"/>
              </a:xfrm>
              <a:custGeom>
                <a:avLst/>
                <a:gdLst/>
                <a:ahLst/>
                <a:cxnLst>
                  <a:cxn ang="0">
                    <a:pos x="1234" y="204"/>
                  </a:cxn>
                  <a:cxn ang="0">
                    <a:pos x="1211" y="204"/>
                  </a:cxn>
                  <a:cxn ang="0">
                    <a:pos x="1188" y="204"/>
                  </a:cxn>
                  <a:cxn ang="0">
                    <a:pos x="1164" y="204"/>
                  </a:cxn>
                  <a:cxn ang="0">
                    <a:pos x="1137" y="204"/>
                  </a:cxn>
                  <a:cxn ang="0">
                    <a:pos x="1113" y="204"/>
                  </a:cxn>
                  <a:cxn ang="0">
                    <a:pos x="1090" y="204"/>
                  </a:cxn>
                  <a:cxn ang="0">
                    <a:pos x="1067" y="204"/>
                  </a:cxn>
                  <a:cxn ang="0">
                    <a:pos x="1039" y="204"/>
                  </a:cxn>
                  <a:cxn ang="0">
                    <a:pos x="1016" y="200"/>
                  </a:cxn>
                  <a:cxn ang="0">
                    <a:pos x="993" y="200"/>
                  </a:cxn>
                  <a:cxn ang="0">
                    <a:pos x="970" y="200"/>
                  </a:cxn>
                  <a:cxn ang="0">
                    <a:pos x="942" y="200"/>
                  </a:cxn>
                  <a:cxn ang="0">
                    <a:pos x="919" y="200"/>
                  </a:cxn>
                  <a:cxn ang="0">
                    <a:pos x="895" y="200"/>
                  </a:cxn>
                  <a:cxn ang="0">
                    <a:pos x="872" y="200"/>
                  </a:cxn>
                  <a:cxn ang="0">
                    <a:pos x="849" y="200"/>
                  </a:cxn>
                  <a:cxn ang="0">
                    <a:pos x="821" y="195"/>
                  </a:cxn>
                  <a:cxn ang="0">
                    <a:pos x="798" y="195"/>
                  </a:cxn>
                  <a:cxn ang="0">
                    <a:pos x="775" y="195"/>
                  </a:cxn>
                  <a:cxn ang="0">
                    <a:pos x="752" y="195"/>
                  </a:cxn>
                  <a:cxn ang="0">
                    <a:pos x="724" y="195"/>
                  </a:cxn>
                  <a:cxn ang="0">
                    <a:pos x="701" y="195"/>
                  </a:cxn>
                  <a:cxn ang="0">
                    <a:pos x="677" y="190"/>
                  </a:cxn>
                  <a:cxn ang="0">
                    <a:pos x="654" y="190"/>
                  </a:cxn>
                  <a:cxn ang="0">
                    <a:pos x="626" y="190"/>
                  </a:cxn>
                  <a:cxn ang="0">
                    <a:pos x="603" y="190"/>
                  </a:cxn>
                  <a:cxn ang="0">
                    <a:pos x="580" y="186"/>
                  </a:cxn>
                  <a:cxn ang="0">
                    <a:pos x="557" y="186"/>
                  </a:cxn>
                  <a:cxn ang="0">
                    <a:pos x="534" y="181"/>
                  </a:cxn>
                  <a:cxn ang="0">
                    <a:pos x="506" y="181"/>
                  </a:cxn>
                  <a:cxn ang="0">
                    <a:pos x="483" y="176"/>
                  </a:cxn>
                  <a:cxn ang="0">
                    <a:pos x="460" y="172"/>
                  </a:cxn>
                  <a:cxn ang="0">
                    <a:pos x="436" y="167"/>
                  </a:cxn>
                  <a:cxn ang="0">
                    <a:pos x="409" y="158"/>
                  </a:cxn>
                  <a:cxn ang="0">
                    <a:pos x="385" y="144"/>
                  </a:cxn>
                  <a:cxn ang="0">
                    <a:pos x="362" y="130"/>
                  </a:cxn>
                  <a:cxn ang="0">
                    <a:pos x="339" y="111"/>
                  </a:cxn>
                  <a:cxn ang="0">
                    <a:pos x="311" y="79"/>
                  </a:cxn>
                  <a:cxn ang="0">
                    <a:pos x="288" y="46"/>
                  </a:cxn>
                  <a:cxn ang="0">
                    <a:pos x="265" y="14"/>
                  </a:cxn>
                  <a:cxn ang="0">
                    <a:pos x="242" y="0"/>
                  </a:cxn>
                  <a:cxn ang="0">
                    <a:pos x="218" y="19"/>
                  </a:cxn>
                  <a:cxn ang="0">
                    <a:pos x="191" y="56"/>
                  </a:cxn>
                  <a:cxn ang="0">
                    <a:pos x="167" y="97"/>
                  </a:cxn>
                  <a:cxn ang="0">
                    <a:pos x="144" y="125"/>
                  </a:cxn>
                  <a:cxn ang="0">
                    <a:pos x="121" y="144"/>
                  </a:cxn>
                  <a:cxn ang="0">
                    <a:pos x="93" y="158"/>
                  </a:cxn>
                  <a:cxn ang="0">
                    <a:pos x="70" y="172"/>
                  </a:cxn>
                  <a:cxn ang="0">
                    <a:pos x="47" y="176"/>
                  </a:cxn>
                  <a:cxn ang="0">
                    <a:pos x="24" y="181"/>
                  </a:cxn>
                  <a:cxn ang="0">
                    <a:pos x="0" y="186"/>
                  </a:cxn>
                </a:cxnLst>
                <a:rect l="0" t="0" r="r" b="b"/>
                <a:pathLst>
                  <a:path w="1234" h="204">
                    <a:moveTo>
                      <a:pt x="1234" y="204"/>
                    </a:moveTo>
                    <a:lnTo>
                      <a:pt x="1211" y="204"/>
                    </a:lnTo>
                    <a:lnTo>
                      <a:pt x="1188" y="204"/>
                    </a:lnTo>
                    <a:lnTo>
                      <a:pt x="1164" y="204"/>
                    </a:lnTo>
                    <a:lnTo>
                      <a:pt x="1137" y="204"/>
                    </a:lnTo>
                    <a:lnTo>
                      <a:pt x="1113" y="204"/>
                    </a:lnTo>
                    <a:lnTo>
                      <a:pt x="1090" y="204"/>
                    </a:lnTo>
                    <a:lnTo>
                      <a:pt x="1067" y="204"/>
                    </a:lnTo>
                    <a:lnTo>
                      <a:pt x="1039" y="204"/>
                    </a:lnTo>
                    <a:lnTo>
                      <a:pt x="1016" y="200"/>
                    </a:lnTo>
                    <a:lnTo>
                      <a:pt x="993" y="200"/>
                    </a:lnTo>
                    <a:lnTo>
                      <a:pt x="970" y="200"/>
                    </a:lnTo>
                    <a:lnTo>
                      <a:pt x="942" y="200"/>
                    </a:lnTo>
                    <a:lnTo>
                      <a:pt x="919" y="200"/>
                    </a:lnTo>
                    <a:lnTo>
                      <a:pt x="895" y="200"/>
                    </a:lnTo>
                    <a:lnTo>
                      <a:pt x="872" y="200"/>
                    </a:lnTo>
                    <a:lnTo>
                      <a:pt x="849" y="200"/>
                    </a:lnTo>
                    <a:lnTo>
                      <a:pt x="821" y="195"/>
                    </a:lnTo>
                    <a:lnTo>
                      <a:pt x="798" y="195"/>
                    </a:lnTo>
                    <a:lnTo>
                      <a:pt x="775" y="195"/>
                    </a:lnTo>
                    <a:lnTo>
                      <a:pt x="752" y="195"/>
                    </a:lnTo>
                    <a:lnTo>
                      <a:pt x="724" y="195"/>
                    </a:lnTo>
                    <a:lnTo>
                      <a:pt x="701" y="195"/>
                    </a:lnTo>
                    <a:lnTo>
                      <a:pt x="677" y="190"/>
                    </a:lnTo>
                    <a:lnTo>
                      <a:pt x="654" y="190"/>
                    </a:lnTo>
                    <a:lnTo>
                      <a:pt x="626" y="190"/>
                    </a:lnTo>
                    <a:lnTo>
                      <a:pt x="603" y="190"/>
                    </a:lnTo>
                    <a:lnTo>
                      <a:pt x="580" y="186"/>
                    </a:lnTo>
                    <a:lnTo>
                      <a:pt x="557" y="186"/>
                    </a:lnTo>
                    <a:lnTo>
                      <a:pt x="534" y="181"/>
                    </a:lnTo>
                    <a:lnTo>
                      <a:pt x="506" y="181"/>
                    </a:lnTo>
                    <a:lnTo>
                      <a:pt x="483" y="176"/>
                    </a:lnTo>
                    <a:lnTo>
                      <a:pt x="460" y="172"/>
                    </a:lnTo>
                    <a:lnTo>
                      <a:pt x="436" y="167"/>
                    </a:lnTo>
                    <a:lnTo>
                      <a:pt x="409" y="158"/>
                    </a:lnTo>
                    <a:lnTo>
                      <a:pt x="385" y="144"/>
                    </a:lnTo>
                    <a:lnTo>
                      <a:pt x="362" y="130"/>
                    </a:lnTo>
                    <a:lnTo>
                      <a:pt x="339" y="111"/>
                    </a:lnTo>
                    <a:lnTo>
                      <a:pt x="311" y="79"/>
                    </a:lnTo>
                    <a:lnTo>
                      <a:pt x="288" y="46"/>
                    </a:lnTo>
                    <a:lnTo>
                      <a:pt x="265" y="14"/>
                    </a:lnTo>
                    <a:lnTo>
                      <a:pt x="242" y="0"/>
                    </a:lnTo>
                    <a:lnTo>
                      <a:pt x="218" y="19"/>
                    </a:lnTo>
                    <a:lnTo>
                      <a:pt x="191" y="56"/>
                    </a:lnTo>
                    <a:lnTo>
                      <a:pt x="167" y="97"/>
                    </a:lnTo>
                    <a:lnTo>
                      <a:pt x="144" y="125"/>
                    </a:lnTo>
                    <a:lnTo>
                      <a:pt x="121" y="144"/>
                    </a:lnTo>
                    <a:lnTo>
                      <a:pt x="93" y="158"/>
                    </a:lnTo>
                    <a:lnTo>
                      <a:pt x="70" y="172"/>
                    </a:lnTo>
                    <a:lnTo>
                      <a:pt x="47" y="176"/>
                    </a:lnTo>
                    <a:lnTo>
                      <a:pt x="24" y="181"/>
                    </a:lnTo>
                    <a:lnTo>
                      <a:pt x="0" y="186"/>
                    </a:lnTo>
                  </a:path>
                </a:pathLst>
              </a:custGeom>
              <a:noFill/>
              <a:ln w="14288">
                <a:solidFill>
                  <a:srgbClr val="008E07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en-US">
                  <a:latin typeface="+mj-lt"/>
                </a:endParaRPr>
              </a:p>
            </p:txBody>
          </p:sp>
          <p:cxnSp>
            <p:nvCxnSpPr>
              <p:cNvPr id="265" name="Gerade Verbindung 264"/>
              <p:cNvCxnSpPr/>
              <p:nvPr/>
            </p:nvCxnSpPr>
            <p:spPr bwMode="auto">
              <a:xfrm flipH="1" flipV="1">
                <a:off x="504502" y="1092817"/>
                <a:ext cx="864096" cy="245240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FF0066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sp>
          <p:nvSpPr>
            <p:cNvPr id="258" name="Bogen 257"/>
            <p:cNvSpPr/>
            <p:nvPr/>
          </p:nvSpPr>
          <p:spPr bwMode="auto">
            <a:xfrm rot="20119437">
              <a:off x="2614805" y="1252134"/>
              <a:ext cx="2016224" cy="720080"/>
            </a:xfrm>
            <a:prstGeom prst="arc">
              <a:avLst>
                <a:gd name="adj1" fmla="val 16200000"/>
                <a:gd name="adj2" fmla="val 20347331"/>
              </a:avLst>
            </a:prstGeom>
            <a:noFill/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hangingPunct="0"/>
              <a:endParaRPr lang="de-DE">
                <a:latin typeface="Times"/>
              </a:endParaRPr>
            </a:p>
          </p:txBody>
        </p:sp>
      </p:grpSp>
      <p:sp>
        <p:nvSpPr>
          <p:cNvPr id="335" name="Text Box 69"/>
          <p:cNvSpPr txBox="1">
            <a:spLocks noChangeArrowheads="1"/>
          </p:cNvSpPr>
          <p:nvPr/>
        </p:nvSpPr>
        <p:spPr bwMode="auto">
          <a:xfrm>
            <a:off x="2459250" y="1002214"/>
            <a:ext cx="46839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de-DE" sz="1600" dirty="0" err="1">
                <a:solidFill>
                  <a:srgbClr val="FF0066"/>
                </a:solidFill>
                <a:latin typeface="+mj-lt"/>
              </a:rPr>
              <a:t>Z</a:t>
            </a:r>
            <a:r>
              <a:rPr lang="de-DE" sz="1600" baseline="-25000" dirty="0" err="1">
                <a:solidFill>
                  <a:srgbClr val="FF0066"/>
                </a:solidFill>
                <a:latin typeface="+mj-lt"/>
              </a:rPr>
              <a:t>ref</a:t>
            </a:r>
            <a:endParaRPr lang="de-DE" sz="1600" baseline="-25000" dirty="0">
              <a:solidFill>
                <a:srgbClr val="FF0066"/>
              </a:solidFill>
              <a:latin typeface="+mj-lt"/>
            </a:endParaRPr>
          </a:p>
        </p:txBody>
      </p:sp>
      <p:sp>
        <p:nvSpPr>
          <p:cNvPr id="88" name="TextBox 7"/>
          <p:cNvSpPr txBox="1"/>
          <p:nvPr/>
        </p:nvSpPr>
        <p:spPr>
          <a:xfrm>
            <a:off x="1609176" y="5370750"/>
            <a:ext cx="373154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en-US" sz="1600" dirty="0" smtClean="0">
                <a:solidFill>
                  <a:srgbClr val="FF0000"/>
                </a:solidFill>
                <a:latin typeface="+mj-lt"/>
              </a:rPr>
              <a:t>spillover </a:t>
            </a:r>
            <a:r>
              <a:rPr lang="en-US" sz="1600" dirty="0">
                <a:solidFill>
                  <a:srgbClr val="FF0000"/>
                </a:solidFill>
                <a:latin typeface="+mj-lt"/>
              </a:rPr>
              <a:t>and </a:t>
            </a:r>
            <a:r>
              <a:rPr lang="en-US" sz="1600" dirty="0" smtClean="0">
                <a:solidFill>
                  <a:srgbClr val="FF0000"/>
                </a:solidFill>
                <a:latin typeface="+mj-lt"/>
              </a:rPr>
              <a:t>MT compensated</a:t>
            </a:r>
            <a:endParaRPr lang="en-US" sz="1600" dirty="0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89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3729332"/>
              </p:ext>
            </p:extLst>
          </p:nvPr>
        </p:nvGraphicFramePr>
        <p:xfrm>
          <a:off x="1528390" y="4361466"/>
          <a:ext cx="3478213" cy="930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500" name="Formel" r:id="rId9" imgW="1663560" imgH="444240" progId="Equation.3">
                  <p:embed/>
                </p:oleObj>
              </mc:Choice>
              <mc:Fallback>
                <p:oleObj name="Formel" r:id="rId9" imgW="1663560" imgH="444240" progId="Equation.3">
                  <p:embed/>
                  <p:pic>
                    <p:nvPicPr>
                      <p:cNvPr id="89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8390" y="4361466"/>
                        <a:ext cx="3478213" cy="930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6859586"/>
              </p:ext>
            </p:extLst>
          </p:nvPr>
        </p:nvGraphicFramePr>
        <p:xfrm>
          <a:off x="6096000" y="277538"/>
          <a:ext cx="4345040" cy="500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501" name="Formel" r:id="rId11" imgW="2095200" imgH="241200" progId="Equation.3">
                  <p:embed/>
                </p:oleObj>
              </mc:Choice>
              <mc:Fallback>
                <p:oleObj name="Formel" r:id="rId11" imgW="2095200" imgH="241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096000" y="277538"/>
                        <a:ext cx="4345040" cy="500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5" name="Rechteck 94"/>
          <p:cNvSpPr/>
          <p:nvPr/>
        </p:nvSpPr>
        <p:spPr>
          <a:xfrm>
            <a:off x="-18404" y="6313789"/>
            <a:ext cx="64087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200" dirty="0" smtClean="0"/>
              <a:t>Zhou </a:t>
            </a:r>
            <a:r>
              <a:rPr lang="de-DE" sz="1200" dirty="0" err="1" smtClean="0"/>
              <a:t>Nat.Med</a:t>
            </a:r>
            <a:r>
              <a:rPr lang="de-DE" sz="1200" dirty="0" smtClean="0"/>
              <a:t> 2003, Jin et al. MRM 2011, </a:t>
            </a:r>
            <a:r>
              <a:rPr lang="de-DE" sz="1200" dirty="0" err="1" smtClean="0"/>
              <a:t>Zaiss</a:t>
            </a:r>
            <a:r>
              <a:rPr lang="de-DE" sz="1200" dirty="0" smtClean="0"/>
              <a:t> et al. NBM 2014</a:t>
            </a:r>
            <a:endParaRPr lang="de-DE" sz="1200" dirty="0"/>
          </a:p>
        </p:txBody>
      </p:sp>
    </p:spTree>
    <p:extLst>
      <p:ext uri="{BB962C8B-B14F-4D97-AF65-F5344CB8AC3E}">
        <p14:creationId xmlns:p14="http://schemas.microsoft.com/office/powerpoint/2010/main" val="3459576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happens if we put sugar in the tea?    </a:t>
            </a:r>
            <a:endParaRPr lang="en-US" dirty="0"/>
          </a:p>
        </p:txBody>
      </p:sp>
      <p:pic>
        <p:nvPicPr>
          <p:cNvPr id="112642" name="Picture 2" descr="https://upload.wikimedia.org/wikipedia/commons/d/d8/Chinese_tea%2C_gancha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326" r="35096"/>
          <a:stretch/>
        </p:blipFill>
        <p:spPr bwMode="auto">
          <a:xfrm>
            <a:off x="2411240" y="908720"/>
            <a:ext cx="3240360" cy="2721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44" name="Picture 4" descr="https://upload.wikimedia.org/wikipedia/commons/thumb/d/da/Sugar_cubes_V1.jpg/1024px-Sugar_cubes_V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21" t="14332"/>
          <a:stretch/>
        </p:blipFill>
        <p:spPr bwMode="auto">
          <a:xfrm>
            <a:off x="171426" y="872841"/>
            <a:ext cx="2232248" cy="1805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hteck 4"/>
          <p:cNvSpPr/>
          <p:nvPr/>
        </p:nvSpPr>
        <p:spPr>
          <a:xfrm>
            <a:off x="6960096" y="381000"/>
            <a:ext cx="38884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eaLnBrk="0" hangingPunct="0"/>
            <a:r>
              <a:rPr lang="en-US" sz="2000" b="1" dirty="0" smtClean="0">
                <a:solidFill>
                  <a:srgbClr val="2A9084"/>
                </a:solidFill>
                <a:latin typeface="+mj-lt"/>
                <a:ea typeface="+mj-ea"/>
                <a:cs typeface="+mj-cs"/>
              </a:rPr>
              <a:t>… in </a:t>
            </a:r>
            <a:r>
              <a:rPr lang="en-US" sz="2000" b="1" dirty="0">
                <a:solidFill>
                  <a:srgbClr val="2A9084"/>
                </a:solidFill>
                <a:latin typeface="+mj-lt"/>
                <a:ea typeface="+mj-ea"/>
                <a:cs typeface="+mj-cs"/>
              </a:rPr>
              <a:t>the Bloch </a:t>
            </a:r>
            <a:r>
              <a:rPr lang="en-US" sz="2000" b="1" dirty="0" smtClean="0">
                <a:solidFill>
                  <a:srgbClr val="2A9084"/>
                </a:solidFill>
                <a:latin typeface="+mj-lt"/>
                <a:ea typeface="+mj-ea"/>
                <a:cs typeface="+mj-cs"/>
              </a:rPr>
              <a:t>equations?</a:t>
            </a:r>
            <a:endParaRPr lang="en-US" sz="2000" b="1" dirty="0">
              <a:solidFill>
                <a:srgbClr val="2A9084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51624" y="6005809"/>
            <a:ext cx="4019550" cy="542925"/>
          </a:xfrm>
          <a:prstGeom prst="rect">
            <a:avLst/>
          </a:prstGeom>
        </p:spPr>
      </p:pic>
      <p:sp>
        <p:nvSpPr>
          <p:cNvPr id="7" name="Textfeld 6"/>
          <p:cNvSpPr txBox="1"/>
          <p:nvPr/>
        </p:nvSpPr>
        <p:spPr>
          <a:xfrm>
            <a:off x="7595870" y="5517232"/>
            <a:ext cx="45961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 err="1" smtClean="0">
                <a:solidFill>
                  <a:schemeClr val="tx2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Mupad</a:t>
            </a:r>
            <a:r>
              <a:rPr lang="en-US" sz="1800" b="1" dirty="0" smtClean="0">
                <a:solidFill>
                  <a:schemeClr val="tx2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code: www.cest-sources.org</a:t>
            </a:r>
            <a:endParaRPr lang="en-US" sz="1800" b="1" dirty="0">
              <a:solidFill>
                <a:schemeClr val="tx2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8" name="Ellipse 7"/>
          <p:cNvSpPr/>
          <p:nvPr/>
        </p:nvSpPr>
        <p:spPr bwMode="auto">
          <a:xfrm>
            <a:off x="6351860" y="2102418"/>
            <a:ext cx="1008112" cy="726232"/>
          </a:xfrm>
          <a:prstGeom prst="ellipse">
            <a:avLst/>
          </a:prstGeom>
          <a:noFill/>
          <a:ln w="381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eaLnBrk="0" hangingPunct="0"/>
            <a:endParaRPr lang="en-US">
              <a:latin typeface="Times"/>
            </a:endParaRPr>
          </a:p>
        </p:txBody>
      </p:sp>
      <p:sp>
        <p:nvSpPr>
          <p:cNvPr id="9" name="Ellipse 8"/>
          <p:cNvSpPr/>
          <p:nvPr/>
        </p:nvSpPr>
        <p:spPr bwMode="auto">
          <a:xfrm>
            <a:off x="7431980" y="1113128"/>
            <a:ext cx="1008112" cy="726232"/>
          </a:xfrm>
          <a:prstGeom prst="ellipse">
            <a:avLst/>
          </a:prstGeom>
          <a:noFill/>
          <a:ln w="381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eaLnBrk="0" hangingPunct="0"/>
            <a:endParaRPr lang="en-US">
              <a:latin typeface="Times"/>
            </a:endParaRPr>
          </a:p>
        </p:txBody>
      </p:sp>
      <p:sp>
        <p:nvSpPr>
          <p:cNvPr id="10" name="Ellipse 9"/>
          <p:cNvSpPr/>
          <p:nvPr/>
        </p:nvSpPr>
        <p:spPr bwMode="auto">
          <a:xfrm>
            <a:off x="9264352" y="2106941"/>
            <a:ext cx="919686" cy="596658"/>
          </a:xfrm>
          <a:prstGeom prst="ellipse">
            <a:avLst/>
          </a:prstGeom>
          <a:noFill/>
          <a:ln w="381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eaLnBrk="0" hangingPunct="0"/>
            <a:endParaRPr lang="en-US">
              <a:latin typeface="Times"/>
            </a:endParaRPr>
          </a:p>
        </p:txBody>
      </p:sp>
      <p:graphicFrame>
        <p:nvGraphicFramePr>
          <p:cNvPr id="11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8345224"/>
              </p:ext>
            </p:extLst>
          </p:nvPr>
        </p:nvGraphicFramePr>
        <p:xfrm>
          <a:off x="6014849" y="1212581"/>
          <a:ext cx="6156325" cy="1500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45" name="Formel" r:id="rId6" imgW="3035160" imgH="736560" progId="Equation.3">
                  <p:embed/>
                </p:oleObj>
              </mc:Choice>
              <mc:Fallback>
                <p:oleObj name="Formel" r:id="rId6" imgW="3035160" imgH="7365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14849" y="1212581"/>
                        <a:ext cx="6156325" cy="1500187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feld 1"/>
          <p:cNvSpPr txBox="1"/>
          <p:nvPr/>
        </p:nvSpPr>
        <p:spPr>
          <a:xfrm>
            <a:off x="4295800" y="4638039"/>
            <a:ext cx="296908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Theory - do it yourself</a:t>
            </a:r>
          </a:p>
          <a:p>
            <a:r>
              <a:rPr lang="en-US" sz="2000" dirty="0" smtClean="0"/>
              <a:t>(don’t read here in detail)</a:t>
            </a:r>
            <a:endParaRPr lang="en-US" sz="2000" dirty="0"/>
          </a:p>
        </p:txBody>
      </p:sp>
      <p:sp>
        <p:nvSpPr>
          <p:cNvPr id="4" name="Pfeil nach rechts 3"/>
          <p:cNvSpPr/>
          <p:nvPr/>
        </p:nvSpPr>
        <p:spPr bwMode="auto">
          <a:xfrm rot="1089868">
            <a:off x="7433242" y="4909522"/>
            <a:ext cx="624241" cy="288032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3581723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 animBg="1"/>
      <p:bldP spid="9" grpId="0" animBg="1"/>
      <p:bldP spid="10" grpId="0" animBg="1"/>
      <p:bldP spid="2" grpId="0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Ideal CEST effect and labeling efficiency</a:t>
            </a:r>
            <a:endParaRPr lang="en-US" dirty="0"/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2" name="Objek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731320"/>
              </p:ext>
            </p:extLst>
          </p:nvPr>
        </p:nvGraphicFramePr>
        <p:xfrm>
          <a:off x="1112838" y="777875"/>
          <a:ext cx="6969125" cy="962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359" name="Formel" r:id="rId3" imgW="4089240" imgH="457200" progId="Equation.3">
                  <p:embed/>
                </p:oleObj>
              </mc:Choice>
              <mc:Fallback>
                <p:oleObj name="Formel" r:id="rId3" imgW="4089240" imgH="4572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2838" y="777875"/>
                        <a:ext cx="6969125" cy="9620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k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4311298"/>
              </p:ext>
            </p:extLst>
          </p:nvPr>
        </p:nvGraphicFramePr>
        <p:xfrm>
          <a:off x="5283796" y="2988477"/>
          <a:ext cx="1844675" cy="941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360" name="Formel" r:id="rId5" imgW="1028520" imgH="457200" progId="Equation.3">
                  <p:embed/>
                </p:oleObj>
              </mc:Choice>
              <mc:Fallback>
                <p:oleObj name="Formel" r:id="rId5" imgW="1028520" imgH="45720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83796" y="2988477"/>
                        <a:ext cx="1844675" cy="9413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" name="Grafik 14"/>
          <p:cNvPicPr>
            <a:picLocks noChangeAspect="1"/>
          </p:cNvPicPr>
          <p:nvPr/>
        </p:nvPicPr>
        <p:blipFill rotWithShape="1">
          <a:blip r:embed="rId7"/>
          <a:srcRect r="52012"/>
          <a:stretch/>
        </p:blipFill>
        <p:spPr>
          <a:xfrm>
            <a:off x="7539832" y="1982349"/>
            <a:ext cx="4464496" cy="4373017"/>
          </a:xfrm>
          <a:prstGeom prst="rect">
            <a:avLst/>
          </a:prstGeom>
        </p:spPr>
      </p:pic>
      <p:pic>
        <p:nvPicPr>
          <p:cNvPr id="49156" name="Picture 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4300" cy="238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feld 7"/>
          <p:cNvSpPr txBox="1"/>
          <p:nvPr/>
        </p:nvSpPr>
        <p:spPr>
          <a:xfrm>
            <a:off x="479376" y="4439331"/>
            <a:ext cx="4225837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rgbClr val="002060"/>
                </a:solidFill>
                <a:latin typeface="+mj-lt"/>
              </a:rPr>
              <a:t>q</a:t>
            </a:r>
            <a:r>
              <a:rPr lang="en-US" sz="1400" b="1" dirty="0" smtClean="0">
                <a:solidFill>
                  <a:srgbClr val="002060"/>
                </a:solidFill>
                <a:latin typeface="+mj-lt"/>
              </a:rPr>
              <a:t>uantification of exchange by saturation power</a:t>
            </a:r>
          </a:p>
          <a:p>
            <a:r>
              <a:rPr lang="en-US" b="1" dirty="0" smtClean="0">
                <a:solidFill>
                  <a:srgbClr val="002060"/>
                </a:solidFill>
                <a:latin typeface="+mj-lt"/>
              </a:rPr>
              <a:t>QUESP</a:t>
            </a:r>
            <a:endParaRPr lang="en-US" b="1" dirty="0">
              <a:solidFill>
                <a:srgbClr val="002060"/>
              </a:solidFill>
              <a:latin typeface="+mj-lt"/>
            </a:endParaRPr>
          </a:p>
        </p:txBody>
      </p:sp>
      <p:graphicFrame>
        <p:nvGraphicFramePr>
          <p:cNvPr id="9" name="Objek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1676962"/>
              </p:ext>
            </p:extLst>
          </p:nvPr>
        </p:nvGraphicFramePr>
        <p:xfrm>
          <a:off x="3431704" y="5149357"/>
          <a:ext cx="1552575" cy="773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361" name="Formel" r:id="rId9" imgW="1054080" imgH="457200" progId="Equation.3">
                  <p:embed/>
                </p:oleObj>
              </mc:Choice>
              <mc:Fallback>
                <p:oleObj name="Formel" r:id="rId9" imgW="1054080" imgH="457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31704" y="5149357"/>
                        <a:ext cx="1552575" cy="7731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hteck 9"/>
          <p:cNvSpPr/>
          <p:nvPr/>
        </p:nvSpPr>
        <p:spPr>
          <a:xfrm>
            <a:off x="-18404" y="6313789"/>
            <a:ext cx="64087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200" dirty="0" smtClean="0"/>
              <a:t>Zhou, Sun et al. MRM 2005, </a:t>
            </a:r>
            <a:r>
              <a:rPr lang="de-DE" sz="1200" dirty="0" err="1" smtClean="0"/>
              <a:t>McMahon</a:t>
            </a:r>
            <a:r>
              <a:rPr lang="de-DE" sz="1200" dirty="0" smtClean="0"/>
              <a:t> et al. MRM 2006</a:t>
            </a:r>
            <a:endParaRPr lang="de-DE" sz="1200" dirty="0"/>
          </a:p>
        </p:txBody>
      </p:sp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2160532"/>
              </p:ext>
            </p:extLst>
          </p:nvPr>
        </p:nvGraphicFramePr>
        <p:xfrm>
          <a:off x="9945589" y="2988477"/>
          <a:ext cx="1225550" cy="612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362" name="Formel" r:id="rId11" imgW="457200" imgH="228600" progId="Equation.3">
                  <p:embed/>
                </p:oleObj>
              </mc:Choice>
              <mc:Fallback>
                <p:oleObj name="Formel" r:id="rId11" imgW="45720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9945589" y="2988477"/>
                        <a:ext cx="1225550" cy="612775"/>
                      </a:xfrm>
                      <a:prstGeom prst="rect">
                        <a:avLst/>
                      </a:prstGeom>
                      <a:ln w="19050">
                        <a:solidFill>
                          <a:schemeClr val="accent1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hteck 5"/>
          <p:cNvSpPr/>
          <p:nvPr/>
        </p:nvSpPr>
        <p:spPr bwMode="auto">
          <a:xfrm>
            <a:off x="6102302" y="1359819"/>
            <a:ext cx="288032" cy="288032"/>
          </a:xfrm>
          <a:prstGeom prst="rect">
            <a:avLst/>
          </a:prstGeom>
          <a:solidFill>
            <a:srgbClr val="FFFF00">
              <a:alpha val="44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/>
            </a:endParaRPr>
          </a:p>
        </p:txBody>
      </p:sp>
      <p:sp>
        <p:nvSpPr>
          <p:cNvPr id="16" name="Rechteck 15"/>
          <p:cNvSpPr/>
          <p:nvPr/>
        </p:nvSpPr>
        <p:spPr bwMode="auto">
          <a:xfrm>
            <a:off x="7608168" y="983694"/>
            <a:ext cx="216024" cy="199775"/>
          </a:xfrm>
          <a:prstGeom prst="rect">
            <a:avLst/>
          </a:prstGeom>
          <a:solidFill>
            <a:srgbClr val="FFFF00">
              <a:alpha val="44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/>
            </a:endParaRPr>
          </a:p>
        </p:txBody>
      </p:sp>
      <p:graphicFrame>
        <p:nvGraphicFramePr>
          <p:cNvPr id="4" name="Objek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932496"/>
              </p:ext>
            </p:extLst>
          </p:nvPr>
        </p:nvGraphicFramePr>
        <p:xfrm>
          <a:off x="335360" y="2151658"/>
          <a:ext cx="4537075" cy="1096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363" name="Formel" r:id="rId13" imgW="1790640" imgH="431640" progId="Equation.3">
                  <p:embed/>
                </p:oleObj>
              </mc:Choice>
              <mc:Fallback>
                <p:oleObj name="Formel" r:id="rId13" imgW="1790640" imgH="4316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35360" y="2151658"/>
                        <a:ext cx="4537075" cy="1096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k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6060050"/>
              </p:ext>
            </p:extLst>
          </p:nvPr>
        </p:nvGraphicFramePr>
        <p:xfrm>
          <a:off x="112713" y="1870025"/>
          <a:ext cx="1311275" cy="550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364" name="Formel" r:id="rId15" imgW="545760" imgH="228600" progId="Equation.3">
                  <p:embed/>
                </p:oleObj>
              </mc:Choice>
              <mc:Fallback>
                <p:oleObj name="Formel" r:id="rId15" imgW="54576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12713" y="1870025"/>
                        <a:ext cx="1311275" cy="550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k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77823"/>
              </p:ext>
            </p:extLst>
          </p:nvPr>
        </p:nvGraphicFramePr>
        <p:xfrm>
          <a:off x="565007" y="5253758"/>
          <a:ext cx="1449388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365" name="Formel" r:id="rId17" imgW="850680" imgH="241200" progId="Equation.3">
                  <p:embed/>
                </p:oleObj>
              </mc:Choice>
              <mc:Fallback>
                <p:oleObj name="Formel" r:id="rId17" imgW="850680" imgH="241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5007" y="5253758"/>
                        <a:ext cx="1449388" cy="5080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30373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6" grpId="0" animBg="1"/>
      <p:bldP spid="1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59267" y="381001"/>
            <a:ext cx="11929533" cy="400110"/>
          </a:xfrm>
        </p:spPr>
        <p:txBody>
          <a:bodyPr/>
          <a:lstStyle/>
          <a:p>
            <a:r>
              <a:rPr lang="de-DE" dirty="0" err="1" smtClean="0"/>
              <a:t>Conclusion</a:t>
            </a:r>
            <a:r>
              <a:rPr lang="de-DE" dirty="0" smtClean="0"/>
              <a:t>: </a:t>
            </a:r>
            <a:r>
              <a:rPr lang="de-DE" dirty="0" err="1" smtClean="0"/>
              <a:t>Eigenspace</a:t>
            </a:r>
            <a:r>
              <a:rPr lang="de-DE" dirty="0" smtClean="0"/>
              <a:t>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eigenvalue</a:t>
            </a:r>
            <a:r>
              <a:rPr lang="de-DE" dirty="0" smtClean="0"/>
              <a:t> -</a:t>
            </a:r>
            <a:r>
              <a:rPr lang="el-GR" dirty="0" smtClean="0"/>
              <a:t>λ</a:t>
            </a:r>
            <a:r>
              <a:rPr lang="de-DE" baseline="-25000" dirty="0" smtClean="0"/>
              <a:t>1 </a:t>
            </a:r>
            <a:r>
              <a:rPr lang="de-DE" dirty="0" smtClean="0"/>
              <a:t>= R</a:t>
            </a:r>
            <a:r>
              <a:rPr lang="de-DE" baseline="-25000" dirty="0" smtClean="0"/>
              <a:t>1p</a:t>
            </a:r>
            <a:r>
              <a:rPr lang="de-DE" dirty="0" smtClean="0"/>
              <a:t>+R</a:t>
            </a:r>
            <a:r>
              <a:rPr lang="de-DE" baseline="-25000" dirty="0" smtClean="0"/>
              <a:t>ex</a:t>
            </a:r>
            <a:r>
              <a:rPr lang="de-DE" dirty="0" smtClean="0"/>
              <a:t> </a:t>
            </a:r>
            <a:r>
              <a:rPr lang="de-DE" dirty="0" err="1" smtClean="0"/>
              <a:t>describes</a:t>
            </a:r>
            <a:r>
              <a:rPr lang="de-DE" dirty="0" smtClean="0"/>
              <a:t> </a:t>
            </a:r>
            <a:r>
              <a:rPr lang="de-DE" dirty="0" err="1" smtClean="0"/>
              <a:t>exchange</a:t>
            </a:r>
            <a:r>
              <a:rPr lang="de-DE" dirty="0" smtClean="0"/>
              <a:t> </a:t>
            </a:r>
            <a:r>
              <a:rPr lang="de-DE" dirty="0" err="1" smtClean="0"/>
              <a:t>weighted</a:t>
            </a:r>
            <a:r>
              <a:rPr lang="de-DE" dirty="0" smtClean="0"/>
              <a:t> </a:t>
            </a:r>
            <a:r>
              <a:rPr lang="de-DE" dirty="0" err="1" smtClean="0"/>
              <a:t>experiments</a:t>
            </a:r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4948908" y="3319801"/>
            <a:ext cx="18473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b="1">
              <a:solidFill>
                <a:srgbClr val="002060"/>
              </a:solidFill>
              <a:latin typeface="+mj-lt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 flipV="1">
            <a:off x="7320136" y="2660755"/>
            <a:ext cx="1136345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9" name="Objek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2996715"/>
              </p:ext>
            </p:extLst>
          </p:nvPr>
        </p:nvGraphicFramePr>
        <p:xfrm>
          <a:off x="7037139" y="2871413"/>
          <a:ext cx="4213225" cy="960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80" name="Formel" r:id="rId3" imgW="2120760" imgH="482400" progId="Equation.3">
                  <p:embed/>
                </p:oleObj>
              </mc:Choice>
              <mc:Fallback>
                <p:oleObj name="Formel" r:id="rId3" imgW="2120760" imgH="482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37139" y="2871413"/>
                        <a:ext cx="4213225" cy="9604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k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4171580"/>
              </p:ext>
            </p:extLst>
          </p:nvPr>
        </p:nvGraphicFramePr>
        <p:xfrm>
          <a:off x="7968208" y="1991463"/>
          <a:ext cx="2736850" cy="998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81" name="Formel" r:id="rId5" imgW="1320480" imgH="482400" progId="Equation.3">
                  <p:embed/>
                </p:oleObj>
              </mc:Choice>
              <mc:Fallback>
                <p:oleObj name="Formel" r:id="rId5" imgW="1320480" imgH="4824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968208" y="1991463"/>
                        <a:ext cx="2736850" cy="998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k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3278255"/>
              </p:ext>
            </p:extLst>
          </p:nvPr>
        </p:nvGraphicFramePr>
        <p:xfrm>
          <a:off x="6960096" y="3881277"/>
          <a:ext cx="3506787" cy="909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82" name="Formel" r:id="rId7" imgW="1765080" imgH="457200" progId="Equation.3">
                  <p:embed/>
                </p:oleObj>
              </mc:Choice>
              <mc:Fallback>
                <p:oleObj name="Formel" r:id="rId7" imgW="1765080" imgH="457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60096" y="3881277"/>
                        <a:ext cx="3506787" cy="9096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2" name="Group 54"/>
          <p:cNvGrpSpPr>
            <a:grpSpLocks noChangeAspect="1"/>
          </p:cNvGrpSpPr>
          <p:nvPr/>
        </p:nvGrpSpPr>
        <p:grpSpPr bwMode="auto">
          <a:xfrm>
            <a:off x="-3207015" y="3111954"/>
            <a:ext cx="6532563" cy="3419475"/>
            <a:chOff x="382" y="1701"/>
            <a:chExt cx="4115" cy="2154"/>
          </a:xfrm>
        </p:grpSpPr>
        <p:sp>
          <p:nvSpPr>
            <p:cNvPr id="14" name="Rectangle 55"/>
            <p:cNvSpPr>
              <a:spLocks noChangeArrowheads="1"/>
            </p:cNvSpPr>
            <p:nvPr/>
          </p:nvSpPr>
          <p:spPr bwMode="auto">
            <a:xfrm>
              <a:off x="707" y="1840"/>
              <a:ext cx="1578" cy="169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15" name="Rectangle 56"/>
            <p:cNvSpPr>
              <a:spLocks noChangeArrowheads="1"/>
            </p:cNvSpPr>
            <p:nvPr/>
          </p:nvSpPr>
          <p:spPr bwMode="auto">
            <a:xfrm>
              <a:off x="707" y="1835"/>
              <a:ext cx="1578" cy="1693"/>
            </a:xfrm>
            <a:prstGeom prst="rect">
              <a:avLst/>
            </a:prstGeom>
            <a:noFill/>
            <a:ln w="17463" cap="flat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Line 57"/>
            <p:cNvSpPr>
              <a:spLocks noChangeShapeType="1"/>
            </p:cNvSpPr>
            <p:nvPr/>
          </p:nvSpPr>
          <p:spPr bwMode="auto">
            <a:xfrm flipH="1">
              <a:off x="707" y="1835"/>
              <a:ext cx="1578" cy="0"/>
            </a:xfrm>
            <a:prstGeom prst="line">
              <a:avLst/>
            </a:pr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Line 58"/>
            <p:cNvSpPr>
              <a:spLocks noChangeShapeType="1"/>
            </p:cNvSpPr>
            <p:nvPr/>
          </p:nvSpPr>
          <p:spPr bwMode="auto">
            <a:xfrm flipH="1">
              <a:off x="707" y="3528"/>
              <a:ext cx="1578" cy="0"/>
            </a:xfrm>
            <a:prstGeom prst="line">
              <a:avLst/>
            </a:pr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Line 59"/>
            <p:cNvSpPr>
              <a:spLocks noChangeShapeType="1"/>
            </p:cNvSpPr>
            <p:nvPr/>
          </p:nvSpPr>
          <p:spPr bwMode="auto">
            <a:xfrm flipV="1">
              <a:off x="707" y="1835"/>
              <a:ext cx="0" cy="1693"/>
            </a:xfrm>
            <a:prstGeom prst="line">
              <a:avLst/>
            </a:pr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Line 60"/>
            <p:cNvSpPr>
              <a:spLocks noChangeShapeType="1"/>
            </p:cNvSpPr>
            <p:nvPr/>
          </p:nvSpPr>
          <p:spPr bwMode="auto">
            <a:xfrm flipV="1">
              <a:off x="2285" y="1835"/>
              <a:ext cx="0" cy="1693"/>
            </a:xfrm>
            <a:prstGeom prst="line">
              <a:avLst/>
            </a:pr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Line 61"/>
            <p:cNvSpPr>
              <a:spLocks noChangeShapeType="1"/>
            </p:cNvSpPr>
            <p:nvPr/>
          </p:nvSpPr>
          <p:spPr bwMode="auto">
            <a:xfrm flipH="1">
              <a:off x="707" y="3528"/>
              <a:ext cx="1578" cy="0"/>
            </a:xfrm>
            <a:prstGeom prst="line">
              <a:avLst/>
            </a:pr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Line 62"/>
            <p:cNvSpPr>
              <a:spLocks noChangeShapeType="1"/>
            </p:cNvSpPr>
            <p:nvPr/>
          </p:nvSpPr>
          <p:spPr bwMode="auto">
            <a:xfrm flipV="1">
              <a:off x="707" y="1835"/>
              <a:ext cx="0" cy="1693"/>
            </a:xfrm>
            <a:prstGeom prst="line">
              <a:avLst/>
            </a:pr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Line 63"/>
            <p:cNvSpPr>
              <a:spLocks noChangeShapeType="1"/>
            </p:cNvSpPr>
            <p:nvPr/>
          </p:nvSpPr>
          <p:spPr bwMode="auto">
            <a:xfrm flipV="1">
              <a:off x="2018" y="3509"/>
              <a:ext cx="0" cy="19"/>
            </a:xfrm>
            <a:prstGeom prst="line">
              <a:avLst/>
            </a:pr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Line 64"/>
            <p:cNvSpPr>
              <a:spLocks noChangeShapeType="1"/>
            </p:cNvSpPr>
            <p:nvPr/>
          </p:nvSpPr>
          <p:spPr bwMode="auto">
            <a:xfrm>
              <a:off x="2018" y="1835"/>
              <a:ext cx="0" cy="12"/>
            </a:xfrm>
            <a:prstGeom prst="line">
              <a:avLst/>
            </a:pr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Rectangle 65"/>
            <p:cNvSpPr>
              <a:spLocks noChangeArrowheads="1"/>
            </p:cNvSpPr>
            <p:nvPr/>
          </p:nvSpPr>
          <p:spPr bwMode="auto">
            <a:xfrm>
              <a:off x="1960" y="3547"/>
              <a:ext cx="139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panose="020B0604020202020204" pitchFamily="34" charset="0"/>
                </a:rPr>
                <a:t>-2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5" name="Line 66"/>
            <p:cNvSpPr>
              <a:spLocks noChangeShapeType="1"/>
            </p:cNvSpPr>
            <p:nvPr/>
          </p:nvSpPr>
          <p:spPr bwMode="auto">
            <a:xfrm flipV="1">
              <a:off x="1496" y="3509"/>
              <a:ext cx="0" cy="19"/>
            </a:xfrm>
            <a:prstGeom prst="line">
              <a:avLst/>
            </a:pr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Line 67"/>
            <p:cNvSpPr>
              <a:spLocks noChangeShapeType="1"/>
            </p:cNvSpPr>
            <p:nvPr/>
          </p:nvSpPr>
          <p:spPr bwMode="auto">
            <a:xfrm>
              <a:off x="1496" y="1835"/>
              <a:ext cx="0" cy="12"/>
            </a:xfrm>
            <a:prstGeom prst="line">
              <a:avLst/>
            </a:pr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Rectangle 68"/>
            <p:cNvSpPr>
              <a:spLocks noChangeArrowheads="1"/>
            </p:cNvSpPr>
            <p:nvPr/>
          </p:nvSpPr>
          <p:spPr bwMode="auto">
            <a:xfrm>
              <a:off x="1469" y="3547"/>
              <a:ext cx="107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panose="020B0604020202020204" pitchFamily="34" charset="0"/>
                </a:rPr>
                <a:t>0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8" name="Line 69"/>
            <p:cNvSpPr>
              <a:spLocks noChangeShapeType="1"/>
            </p:cNvSpPr>
            <p:nvPr/>
          </p:nvSpPr>
          <p:spPr bwMode="auto">
            <a:xfrm flipV="1">
              <a:off x="968" y="3509"/>
              <a:ext cx="0" cy="19"/>
            </a:xfrm>
            <a:prstGeom prst="line">
              <a:avLst/>
            </a:pr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Line 70"/>
            <p:cNvSpPr>
              <a:spLocks noChangeShapeType="1"/>
            </p:cNvSpPr>
            <p:nvPr/>
          </p:nvSpPr>
          <p:spPr bwMode="auto">
            <a:xfrm>
              <a:off x="968" y="1835"/>
              <a:ext cx="0" cy="12"/>
            </a:xfrm>
            <a:prstGeom prst="line">
              <a:avLst/>
            </a:pr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Rectangle 71"/>
            <p:cNvSpPr>
              <a:spLocks noChangeArrowheads="1"/>
            </p:cNvSpPr>
            <p:nvPr/>
          </p:nvSpPr>
          <p:spPr bwMode="auto">
            <a:xfrm>
              <a:off x="942" y="3547"/>
              <a:ext cx="107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panose="020B0604020202020204" pitchFamily="34" charset="0"/>
                </a:rPr>
                <a:t>2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1" name="Line 72"/>
            <p:cNvSpPr>
              <a:spLocks noChangeShapeType="1"/>
            </p:cNvSpPr>
            <p:nvPr/>
          </p:nvSpPr>
          <p:spPr bwMode="auto">
            <a:xfrm>
              <a:off x="707" y="3528"/>
              <a:ext cx="11" cy="0"/>
            </a:xfrm>
            <a:prstGeom prst="line">
              <a:avLst/>
            </a:pr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Line 73"/>
            <p:cNvSpPr>
              <a:spLocks noChangeShapeType="1"/>
            </p:cNvSpPr>
            <p:nvPr/>
          </p:nvSpPr>
          <p:spPr bwMode="auto">
            <a:xfrm flipH="1">
              <a:off x="2269" y="3528"/>
              <a:ext cx="16" cy="0"/>
            </a:xfrm>
            <a:prstGeom prst="line">
              <a:avLst/>
            </a:pr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Rectangle 74"/>
            <p:cNvSpPr>
              <a:spLocks noChangeArrowheads="1"/>
            </p:cNvSpPr>
            <p:nvPr/>
          </p:nvSpPr>
          <p:spPr bwMode="auto">
            <a:xfrm>
              <a:off x="632" y="3458"/>
              <a:ext cx="107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panose="020B0604020202020204" pitchFamily="34" charset="0"/>
                </a:rPr>
                <a:t>0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4" name="Line 75"/>
            <p:cNvSpPr>
              <a:spLocks noChangeShapeType="1"/>
            </p:cNvSpPr>
            <p:nvPr/>
          </p:nvSpPr>
          <p:spPr bwMode="auto">
            <a:xfrm>
              <a:off x="707" y="3103"/>
              <a:ext cx="11" cy="0"/>
            </a:xfrm>
            <a:prstGeom prst="line">
              <a:avLst/>
            </a:pr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Line 76"/>
            <p:cNvSpPr>
              <a:spLocks noChangeShapeType="1"/>
            </p:cNvSpPr>
            <p:nvPr/>
          </p:nvSpPr>
          <p:spPr bwMode="auto">
            <a:xfrm flipH="1">
              <a:off x="2269" y="3103"/>
              <a:ext cx="16" cy="0"/>
            </a:xfrm>
            <a:prstGeom prst="line">
              <a:avLst/>
            </a:pr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Rectangle 77"/>
            <p:cNvSpPr>
              <a:spLocks noChangeArrowheads="1"/>
            </p:cNvSpPr>
            <p:nvPr/>
          </p:nvSpPr>
          <p:spPr bwMode="auto">
            <a:xfrm>
              <a:off x="632" y="3033"/>
              <a:ext cx="107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panose="020B0604020202020204" pitchFamily="34" charset="0"/>
                </a:rPr>
                <a:t>5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7" name="Line 78"/>
            <p:cNvSpPr>
              <a:spLocks noChangeShapeType="1"/>
            </p:cNvSpPr>
            <p:nvPr/>
          </p:nvSpPr>
          <p:spPr bwMode="auto">
            <a:xfrm>
              <a:off x="707" y="2678"/>
              <a:ext cx="11" cy="0"/>
            </a:xfrm>
            <a:prstGeom prst="line">
              <a:avLst/>
            </a:pr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Line 79"/>
            <p:cNvSpPr>
              <a:spLocks noChangeShapeType="1"/>
            </p:cNvSpPr>
            <p:nvPr/>
          </p:nvSpPr>
          <p:spPr bwMode="auto">
            <a:xfrm flipH="1">
              <a:off x="2269" y="2678"/>
              <a:ext cx="16" cy="0"/>
            </a:xfrm>
            <a:prstGeom prst="line">
              <a:avLst/>
            </a:pr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Rectangle 80"/>
            <p:cNvSpPr>
              <a:spLocks noChangeArrowheads="1"/>
            </p:cNvSpPr>
            <p:nvPr/>
          </p:nvSpPr>
          <p:spPr bwMode="auto">
            <a:xfrm>
              <a:off x="579" y="2608"/>
              <a:ext cx="160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panose="020B0604020202020204" pitchFamily="34" charset="0"/>
                </a:rPr>
                <a:t>10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0" name="Line 81"/>
            <p:cNvSpPr>
              <a:spLocks noChangeShapeType="1"/>
            </p:cNvSpPr>
            <p:nvPr/>
          </p:nvSpPr>
          <p:spPr bwMode="auto">
            <a:xfrm>
              <a:off x="707" y="2253"/>
              <a:ext cx="11" cy="0"/>
            </a:xfrm>
            <a:prstGeom prst="line">
              <a:avLst/>
            </a:pr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Line 82"/>
            <p:cNvSpPr>
              <a:spLocks noChangeShapeType="1"/>
            </p:cNvSpPr>
            <p:nvPr/>
          </p:nvSpPr>
          <p:spPr bwMode="auto">
            <a:xfrm flipH="1">
              <a:off x="2269" y="2253"/>
              <a:ext cx="16" cy="0"/>
            </a:xfrm>
            <a:prstGeom prst="line">
              <a:avLst/>
            </a:pr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Rectangle 83"/>
            <p:cNvSpPr>
              <a:spLocks noChangeArrowheads="1"/>
            </p:cNvSpPr>
            <p:nvPr/>
          </p:nvSpPr>
          <p:spPr bwMode="auto">
            <a:xfrm>
              <a:off x="579" y="2183"/>
              <a:ext cx="160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panose="020B0604020202020204" pitchFamily="34" charset="0"/>
                </a:rPr>
                <a:t>15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3" name="Line 84"/>
            <p:cNvSpPr>
              <a:spLocks noChangeShapeType="1"/>
            </p:cNvSpPr>
            <p:nvPr/>
          </p:nvSpPr>
          <p:spPr bwMode="auto">
            <a:xfrm>
              <a:off x="707" y="1835"/>
              <a:ext cx="11" cy="0"/>
            </a:xfrm>
            <a:prstGeom prst="line">
              <a:avLst/>
            </a:pr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Line 85"/>
            <p:cNvSpPr>
              <a:spLocks noChangeShapeType="1"/>
            </p:cNvSpPr>
            <p:nvPr/>
          </p:nvSpPr>
          <p:spPr bwMode="auto">
            <a:xfrm flipH="1">
              <a:off x="2269" y="1835"/>
              <a:ext cx="16" cy="0"/>
            </a:xfrm>
            <a:prstGeom prst="line">
              <a:avLst/>
            </a:pr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Rectangle 86"/>
            <p:cNvSpPr>
              <a:spLocks noChangeArrowheads="1"/>
            </p:cNvSpPr>
            <p:nvPr/>
          </p:nvSpPr>
          <p:spPr bwMode="auto">
            <a:xfrm>
              <a:off x="579" y="1765"/>
              <a:ext cx="160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panose="020B0604020202020204" pitchFamily="34" charset="0"/>
                </a:rPr>
                <a:t>20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6" name="Line 87"/>
            <p:cNvSpPr>
              <a:spLocks noChangeShapeType="1"/>
            </p:cNvSpPr>
            <p:nvPr/>
          </p:nvSpPr>
          <p:spPr bwMode="auto">
            <a:xfrm flipH="1">
              <a:off x="707" y="1835"/>
              <a:ext cx="1578" cy="0"/>
            </a:xfrm>
            <a:prstGeom prst="line">
              <a:avLst/>
            </a:pr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Line 88"/>
            <p:cNvSpPr>
              <a:spLocks noChangeShapeType="1"/>
            </p:cNvSpPr>
            <p:nvPr/>
          </p:nvSpPr>
          <p:spPr bwMode="auto">
            <a:xfrm flipH="1">
              <a:off x="707" y="3528"/>
              <a:ext cx="1578" cy="0"/>
            </a:xfrm>
            <a:prstGeom prst="line">
              <a:avLst/>
            </a:pr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Line 89"/>
            <p:cNvSpPr>
              <a:spLocks noChangeShapeType="1"/>
            </p:cNvSpPr>
            <p:nvPr/>
          </p:nvSpPr>
          <p:spPr bwMode="auto">
            <a:xfrm flipV="1">
              <a:off x="707" y="1835"/>
              <a:ext cx="0" cy="1693"/>
            </a:xfrm>
            <a:prstGeom prst="line">
              <a:avLst/>
            </a:pr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Line 90"/>
            <p:cNvSpPr>
              <a:spLocks noChangeShapeType="1"/>
            </p:cNvSpPr>
            <p:nvPr/>
          </p:nvSpPr>
          <p:spPr bwMode="auto">
            <a:xfrm flipV="1">
              <a:off x="2285" y="1835"/>
              <a:ext cx="0" cy="1693"/>
            </a:xfrm>
            <a:prstGeom prst="line">
              <a:avLst/>
            </a:pr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91"/>
            <p:cNvSpPr>
              <a:spLocks/>
            </p:cNvSpPr>
            <p:nvPr/>
          </p:nvSpPr>
          <p:spPr bwMode="auto">
            <a:xfrm>
              <a:off x="1613" y="3357"/>
              <a:ext cx="677" cy="120"/>
            </a:xfrm>
            <a:custGeom>
              <a:avLst/>
              <a:gdLst>
                <a:gd name="T0" fmla="*/ 666 w 677"/>
                <a:gd name="T1" fmla="*/ 120 h 120"/>
                <a:gd name="T2" fmla="*/ 650 w 677"/>
                <a:gd name="T3" fmla="*/ 120 h 120"/>
                <a:gd name="T4" fmla="*/ 634 w 677"/>
                <a:gd name="T5" fmla="*/ 120 h 120"/>
                <a:gd name="T6" fmla="*/ 618 w 677"/>
                <a:gd name="T7" fmla="*/ 120 h 120"/>
                <a:gd name="T8" fmla="*/ 602 w 677"/>
                <a:gd name="T9" fmla="*/ 120 h 120"/>
                <a:gd name="T10" fmla="*/ 586 w 677"/>
                <a:gd name="T11" fmla="*/ 120 h 120"/>
                <a:gd name="T12" fmla="*/ 570 w 677"/>
                <a:gd name="T13" fmla="*/ 120 h 120"/>
                <a:gd name="T14" fmla="*/ 554 w 677"/>
                <a:gd name="T15" fmla="*/ 120 h 120"/>
                <a:gd name="T16" fmla="*/ 538 w 677"/>
                <a:gd name="T17" fmla="*/ 120 h 120"/>
                <a:gd name="T18" fmla="*/ 522 w 677"/>
                <a:gd name="T19" fmla="*/ 120 h 120"/>
                <a:gd name="T20" fmla="*/ 507 w 677"/>
                <a:gd name="T21" fmla="*/ 120 h 120"/>
                <a:gd name="T22" fmla="*/ 491 w 677"/>
                <a:gd name="T23" fmla="*/ 120 h 120"/>
                <a:gd name="T24" fmla="*/ 475 w 677"/>
                <a:gd name="T25" fmla="*/ 120 h 120"/>
                <a:gd name="T26" fmla="*/ 459 w 677"/>
                <a:gd name="T27" fmla="*/ 114 h 120"/>
                <a:gd name="T28" fmla="*/ 443 w 677"/>
                <a:gd name="T29" fmla="*/ 114 h 120"/>
                <a:gd name="T30" fmla="*/ 427 w 677"/>
                <a:gd name="T31" fmla="*/ 114 h 120"/>
                <a:gd name="T32" fmla="*/ 411 w 677"/>
                <a:gd name="T33" fmla="*/ 114 h 120"/>
                <a:gd name="T34" fmla="*/ 395 w 677"/>
                <a:gd name="T35" fmla="*/ 114 h 120"/>
                <a:gd name="T36" fmla="*/ 379 w 677"/>
                <a:gd name="T37" fmla="*/ 114 h 120"/>
                <a:gd name="T38" fmla="*/ 363 w 677"/>
                <a:gd name="T39" fmla="*/ 114 h 120"/>
                <a:gd name="T40" fmla="*/ 347 w 677"/>
                <a:gd name="T41" fmla="*/ 114 h 120"/>
                <a:gd name="T42" fmla="*/ 331 w 677"/>
                <a:gd name="T43" fmla="*/ 114 h 120"/>
                <a:gd name="T44" fmla="*/ 315 w 677"/>
                <a:gd name="T45" fmla="*/ 114 h 120"/>
                <a:gd name="T46" fmla="*/ 299 w 677"/>
                <a:gd name="T47" fmla="*/ 114 h 120"/>
                <a:gd name="T48" fmla="*/ 283 w 677"/>
                <a:gd name="T49" fmla="*/ 114 h 120"/>
                <a:gd name="T50" fmla="*/ 267 w 677"/>
                <a:gd name="T51" fmla="*/ 114 h 120"/>
                <a:gd name="T52" fmla="*/ 251 w 677"/>
                <a:gd name="T53" fmla="*/ 107 h 120"/>
                <a:gd name="T54" fmla="*/ 235 w 677"/>
                <a:gd name="T55" fmla="*/ 107 h 120"/>
                <a:gd name="T56" fmla="*/ 219 w 677"/>
                <a:gd name="T57" fmla="*/ 107 h 120"/>
                <a:gd name="T58" fmla="*/ 203 w 677"/>
                <a:gd name="T59" fmla="*/ 107 h 120"/>
                <a:gd name="T60" fmla="*/ 187 w 677"/>
                <a:gd name="T61" fmla="*/ 101 h 120"/>
                <a:gd name="T62" fmla="*/ 171 w 677"/>
                <a:gd name="T63" fmla="*/ 101 h 120"/>
                <a:gd name="T64" fmla="*/ 155 w 677"/>
                <a:gd name="T65" fmla="*/ 101 h 120"/>
                <a:gd name="T66" fmla="*/ 139 w 677"/>
                <a:gd name="T67" fmla="*/ 95 h 120"/>
                <a:gd name="T68" fmla="*/ 123 w 677"/>
                <a:gd name="T69" fmla="*/ 95 h 120"/>
                <a:gd name="T70" fmla="*/ 107 w 677"/>
                <a:gd name="T71" fmla="*/ 88 h 120"/>
                <a:gd name="T72" fmla="*/ 91 w 677"/>
                <a:gd name="T73" fmla="*/ 82 h 120"/>
                <a:gd name="T74" fmla="*/ 75 w 677"/>
                <a:gd name="T75" fmla="*/ 76 h 120"/>
                <a:gd name="T76" fmla="*/ 59 w 677"/>
                <a:gd name="T77" fmla="*/ 69 h 120"/>
                <a:gd name="T78" fmla="*/ 43 w 677"/>
                <a:gd name="T79" fmla="*/ 57 h 120"/>
                <a:gd name="T80" fmla="*/ 27 w 677"/>
                <a:gd name="T81" fmla="*/ 38 h 120"/>
                <a:gd name="T82" fmla="*/ 11 w 677"/>
                <a:gd name="T83" fmla="*/ 19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77" h="120">
                  <a:moveTo>
                    <a:pt x="677" y="120"/>
                  </a:moveTo>
                  <a:lnTo>
                    <a:pt x="672" y="120"/>
                  </a:lnTo>
                  <a:lnTo>
                    <a:pt x="666" y="120"/>
                  </a:lnTo>
                  <a:lnTo>
                    <a:pt x="661" y="120"/>
                  </a:lnTo>
                  <a:lnTo>
                    <a:pt x="656" y="120"/>
                  </a:lnTo>
                  <a:lnTo>
                    <a:pt x="650" y="120"/>
                  </a:lnTo>
                  <a:lnTo>
                    <a:pt x="645" y="120"/>
                  </a:lnTo>
                  <a:lnTo>
                    <a:pt x="640" y="120"/>
                  </a:lnTo>
                  <a:lnTo>
                    <a:pt x="634" y="120"/>
                  </a:lnTo>
                  <a:lnTo>
                    <a:pt x="629" y="120"/>
                  </a:lnTo>
                  <a:lnTo>
                    <a:pt x="624" y="120"/>
                  </a:lnTo>
                  <a:lnTo>
                    <a:pt x="618" y="120"/>
                  </a:lnTo>
                  <a:lnTo>
                    <a:pt x="613" y="120"/>
                  </a:lnTo>
                  <a:lnTo>
                    <a:pt x="608" y="120"/>
                  </a:lnTo>
                  <a:lnTo>
                    <a:pt x="602" y="120"/>
                  </a:lnTo>
                  <a:lnTo>
                    <a:pt x="597" y="120"/>
                  </a:lnTo>
                  <a:lnTo>
                    <a:pt x="592" y="120"/>
                  </a:lnTo>
                  <a:lnTo>
                    <a:pt x="586" y="120"/>
                  </a:lnTo>
                  <a:lnTo>
                    <a:pt x="581" y="120"/>
                  </a:lnTo>
                  <a:lnTo>
                    <a:pt x="576" y="120"/>
                  </a:lnTo>
                  <a:lnTo>
                    <a:pt x="570" y="120"/>
                  </a:lnTo>
                  <a:lnTo>
                    <a:pt x="565" y="120"/>
                  </a:lnTo>
                  <a:lnTo>
                    <a:pt x="560" y="120"/>
                  </a:lnTo>
                  <a:lnTo>
                    <a:pt x="554" y="120"/>
                  </a:lnTo>
                  <a:lnTo>
                    <a:pt x="549" y="120"/>
                  </a:lnTo>
                  <a:lnTo>
                    <a:pt x="544" y="120"/>
                  </a:lnTo>
                  <a:lnTo>
                    <a:pt x="538" y="120"/>
                  </a:lnTo>
                  <a:lnTo>
                    <a:pt x="533" y="120"/>
                  </a:lnTo>
                  <a:lnTo>
                    <a:pt x="528" y="120"/>
                  </a:lnTo>
                  <a:lnTo>
                    <a:pt x="522" y="120"/>
                  </a:lnTo>
                  <a:lnTo>
                    <a:pt x="517" y="120"/>
                  </a:lnTo>
                  <a:lnTo>
                    <a:pt x="512" y="120"/>
                  </a:lnTo>
                  <a:lnTo>
                    <a:pt x="507" y="120"/>
                  </a:lnTo>
                  <a:lnTo>
                    <a:pt x="501" y="120"/>
                  </a:lnTo>
                  <a:lnTo>
                    <a:pt x="496" y="120"/>
                  </a:lnTo>
                  <a:lnTo>
                    <a:pt x="491" y="120"/>
                  </a:lnTo>
                  <a:lnTo>
                    <a:pt x="485" y="120"/>
                  </a:lnTo>
                  <a:lnTo>
                    <a:pt x="480" y="120"/>
                  </a:lnTo>
                  <a:lnTo>
                    <a:pt x="475" y="120"/>
                  </a:lnTo>
                  <a:lnTo>
                    <a:pt x="469" y="120"/>
                  </a:lnTo>
                  <a:lnTo>
                    <a:pt x="464" y="120"/>
                  </a:lnTo>
                  <a:lnTo>
                    <a:pt x="459" y="114"/>
                  </a:lnTo>
                  <a:lnTo>
                    <a:pt x="453" y="114"/>
                  </a:lnTo>
                  <a:lnTo>
                    <a:pt x="448" y="114"/>
                  </a:lnTo>
                  <a:lnTo>
                    <a:pt x="443" y="114"/>
                  </a:lnTo>
                  <a:lnTo>
                    <a:pt x="437" y="114"/>
                  </a:lnTo>
                  <a:lnTo>
                    <a:pt x="432" y="114"/>
                  </a:lnTo>
                  <a:lnTo>
                    <a:pt x="427" y="114"/>
                  </a:lnTo>
                  <a:lnTo>
                    <a:pt x="421" y="114"/>
                  </a:lnTo>
                  <a:lnTo>
                    <a:pt x="416" y="114"/>
                  </a:lnTo>
                  <a:lnTo>
                    <a:pt x="411" y="114"/>
                  </a:lnTo>
                  <a:lnTo>
                    <a:pt x="405" y="114"/>
                  </a:lnTo>
                  <a:lnTo>
                    <a:pt x="400" y="114"/>
                  </a:lnTo>
                  <a:lnTo>
                    <a:pt x="395" y="114"/>
                  </a:lnTo>
                  <a:lnTo>
                    <a:pt x="389" y="114"/>
                  </a:lnTo>
                  <a:lnTo>
                    <a:pt x="384" y="114"/>
                  </a:lnTo>
                  <a:lnTo>
                    <a:pt x="379" y="114"/>
                  </a:lnTo>
                  <a:lnTo>
                    <a:pt x="373" y="114"/>
                  </a:lnTo>
                  <a:lnTo>
                    <a:pt x="368" y="114"/>
                  </a:lnTo>
                  <a:lnTo>
                    <a:pt x="363" y="114"/>
                  </a:lnTo>
                  <a:lnTo>
                    <a:pt x="357" y="114"/>
                  </a:lnTo>
                  <a:lnTo>
                    <a:pt x="352" y="114"/>
                  </a:lnTo>
                  <a:lnTo>
                    <a:pt x="347" y="114"/>
                  </a:lnTo>
                  <a:lnTo>
                    <a:pt x="341" y="114"/>
                  </a:lnTo>
                  <a:lnTo>
                    <a:pt x="336" y="114"/>
                  </a:lnTo>
                  <a:lnTo>
                    <a:pt x="331" y="114"/>
                  </a:lnTo>
                  <a:lnTo>
                    <a:pt x="325" y="114"/>
                  </a:lnTo>
                  <a:lnTo>
                    <a:pt x="320" y="114"/>
                  </a:lnTo>
                  <a:lnTo>
                    <a:pt x="315" y="114"/>
                  </a:lnTo>
                  <a:lnTo>
                    <a:pt x="309" y="114"/>
                  </a:lnTo>
                  <a:lnTo>
                    <a:pt x="304" y="114"/>
                  </a:lnTo>
                  <a:lnTo>
                    <a:pt x="299" y="114"/>
                  </a:lnTo>
                  <a:lnTo>
                    <a:pt x="293" y="114"/>
                  </a:lnTo>
                  <a:lnTo>
                    <a:pt x="288" y="114"/>
                  </a:lnTo>
                  <a:lnTo>
                    <a:pt x="283" y="114"/>
                  </a:lnTo>
                  <a:lnTo>
                    <a:pt x="277" y="114"/>
                  </a:lnTo>
                  <a:lnTo>
                    <a:pt x="272" y="114"/>
                  </a:lnTo>
                  <a:lnTo>
                    <a:pt x="267" y="114"/>
                  </a:lnTo>
                  <a:lnTo>
                    <a:pt x="261" y="107"/>
                  </a:lnTo>
                  <a:lnTo>
                    <a:pt x="256" y="107"/>
                  </a:lnTo>
                  <a:lnTo>
                    <a:pt x="251" y="107"/>
                  </a:lnTo>
                  <a:lnTo>
                    <a:pt x="245" y="107"/>
                  </a:lnTo>
                  <a:lnTo>
                    <a:pt x="240" y="107"/>
                  </a:lnTo>
                  <a:lnTo>
                    <a:pt x="235" y="107"/>
                  </a:lnTo>
                  <a:lnTo>
                    <a:pt x="229" y="107"/>
                  </a:lnTo>
                  <a:lnTo>
                    <a:pt x="224" y="107"/>
                  </a:lnTo>
                  <a:lnTo>
                    <a:pt x="219" y="107"/>
                  </a:lnTo>
                  <a:lnTo>
                    <a:pt x="213" y="107"/>
                  </a:lnTo>
                  <a:lnTo>
                    <a:pt x="208" y="107"/>
                  </a:lnTo>
                  <a:lnTo>
                    <a:pt x="203" y="107"/>
                  </a:lnTo>
                  <a:lnTo>
                    <a:pt x="197" y="107"/>
                  </a:lnTo>
                  <a:lnTo>
                    <a:pt x="192" y="107"/>
                  </a:lnTo>
                  <a:lnTo>
                    <a:pt x="187" y="101"/>
                  </a:lnTo>
                  <a:lnTo>
                    <a:pt x="181" y="101"/>
                  </a:lnTo>
                  <a:lnTo>
                    <a:pt x="176" y="101"/>
                  </a:lnTo>
                  <a:lnTo>
                    <a:pt x="171" y="101"/>
                  </a:lnTo>
                  <a:lnTo>
                    <a:pt x="165" y="101"/>
                  </a:lnTo>
                  <a:lnTo>
                    <a:pt x="160" y="101"/>
                  </a:lnTo>
                  <a:lnTo>
                    <a:pt x="155" y="101"/>
                  </a:lnTo>
                  <a:lnTo>
                    <a:pt x="149" y="101"/>
                  </a:lnTo>
                  <a:lnTo>
                    <a:pt x="144" y="95"/>
                  </a:lnTo>
                  <a:lnTo>
                    <a:pt x="139" y="95"/>
                  </a:lnTo>
                  <a:lnTo>
                    <a:pt x="133" y="95"/>
                  </a:lnTo>
                  <a:lnTo>
                    <a:pt x="128" y="95"/>
                  </a:lnTo>
                  <a:lnTo>
                    <a:pt x="123" y="95"/>
                  </a:lnTo>
                  <a:lnTo>
                    <a:pt x="117" y="95"/>
                  </a:lnTo>
                  <a:lnTo>
                    <a:pt x="112" y="88"/>
                  </a:lnTo>
                  <a:lnTo>
                    <a:pt x="107" y="88"/>
                  </a:lnTo>
                  <a:lnTo>
                    <a:pt x="101" y="88"/>
                  </a:lnTo>
                  <a:lnTo>
                    <a:pt x="96" y="88"/>
                  </a:lnTo>
                  <a:lnTo>
                    <a:pt x="91" y="82"/>
                  </a:lnTo>
                  <a:lnTo>
                    <a:pt x="85" y="82"/>
                  </a:lnTo>
                  <a:lnTo>
                    <a:pt x="80" y="76"/>
                  </a:lnTo>
                  <a:lnTo>
                    <a:pt x="75" y="76"/>
                  </a:lnTo>
                  <a:lnTo>
                    <a:pt x="69" y="76"/>
                  </a:lnTo>
                  <a:lnTo>
                    <a:pt x="64" y="69"/>
                  </a:lnTo>
                  <a:lnTo>
                    <a:pt x="59" y="69"/>
                  </a:lnTo>
                  <a:lnTo>
                    <a:pt x="53" y="63"/>
                  </a:lnTo>
                  <a:lnTo>
                    <a:pt x="48" y="57"/>
                  </a:lnTo>
                  <a:lnTo>
                    <a:pt x="43" y="57"/>
                  </a:lnTo>
                  <a:lnTo>
                    <a:pt x="37" y="50"/>
                  </a:lnTo>
                  <a:lnTo>
                    <a:pt x="32" y="44"/>
                  </a:lnTo>
                  <a:lnTo>
                    <a:pt x="27" y="38"/>
                  </a:lnTo>
                  <a:lnTo>
                    <a:pt x="21" y="31"/>
                  </a:lnTo>
                  <a:lnTo>
                    <a:pt x="16" y="25"/>
                  </a:lnTo>
                  <a:lnTo>
                    <a:pt x="11" y="19"/>
                  </a:lnTo>
                  <a:lnTo>
                    <a:pt x="0" y="6"/>
                  </a:lnTo>
                  <a:lnTo>
                    <a:pt x="0" y="0"/>
                  </a:lnTo>
                </a:path>
              </a:pathLst>
            </a:cu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92"/>
            <p:cNvSpPr>
              <a:spLocks/>
            </p:cNvSpPr>
            <p:nvPr/>
          </p:nvSpPr>
          <p:spPr bwMode="auto">
            <a:xfrm>
              <a:off x="1187" y="1892"/>
              <a:ext cx="426" cy="1522"/>
            </a:xfrm>
            <a:custGeom>
              <a:avLst/>
              <a:gdLst>
                <a:gd name="T0" fmla="*/ 421 w 426"/>
                <a:gd name="T1" fmla="*/ 1452 h 1522"/>
                <a:gd name="T2" fmla="*/ 410 w 426"/>
                <a:gd name="T3" fmla="*/ 1433 h 1522"/>
                <a:gd name="T4" fmla="*/ 405 w 426"/>
                <a:gd name="T5" fmla="*/ 1407 h 1522"/>
                <a:gd name="T6" fmla="*/ 394 w 426"/>
                <a:gd name="T7" fmla="*/ 1376 h 1522"/>
                <a:gd name="T8" fmla="*/ 389 w 426"/>
                <a:gd name="T9" fmla="*/ 1344 h 1522"/>
                <a:gd name="T10" fmla="*/ 378 w 426"/>
                <a:gd name="T11" fmla="*/ 1293 h 1522"/>
                <a:gd name="T12" fmla="*/ 373 w 426"/>
                <a:gd name="T13" fmla="*/ 1236 h 1522"/>
                <a:gd name="T14" fmla="*/ 362 w 426"/>
                <a:gd name="T15" fmla="*/ 1160 h 1522"/>
                <a:gd name="T16" fmla="*/ 357 w 426"/>
                <a:gd name="T17" fmla="*/ 1059 h 1522"/>
                <a:gd name="T18" fmla="*/ 346 w 426"/>
                <a:gd name="T19" fmla="*/ 932 h 1522"/>
                <a:gd name="T20" fmla="*/ 341 w 426"/>
                <a:gd name="T21" fmla="*/ 767 h 1522"/>
                <a:gd name="T22" fmla="*/ 330 w 426"/>
                <a:gd name="T23" fmla="*/ 570 h 1522"/>
                <a:gd name="T24" fmla="*/ 325 w 426"/>
                <a:gd name="T25" fmla="*/ 348 h 1522"/>
                <a:gd name="T26" fmla="*/ 314 w 426"/>
                <a:gd name="T27" fmla="*/ 145 h 1522"/>
                <a:gd name="T28" fmla="*/ 309 w 426"/>
                <a:gd name="T29" fmla="*/ 0 h 1522"/>
                <a:gd name="T30" fmla="*/ 298 w 426"/>
                <a:gd name="T31" fmla="*/ 44 h 1522"/>
                <a:gd name="T32" fmla="*/ 293 w 426"/>
                <a:gd name="T33" fmla="*/ 196 h 1522"/>
                <a:gd name="T34" fmla="*/ 282 w 426"/>
                <a:gd name="T35" fmla="*/ 399 h 1522"/>
                <a:gd name="T36" fmla="*/ 277 w 426"/>
                <a:gd name="T37" fmla="*/ 602 h 1522"/>
                <a:gd name="T38" fmla="*/ 266 w 426"/>
                <a:gd name="T39" fmla="*/ 773 h 1522"/>
                <a:gd name="T40" fmla="*/ 261 w 426"/>
                <a:gd name="T41" fmla="*/ 913 h 1522"/>
                <a:gd name="T42" fmla="*/ 250 w 426"/>
                <a:gd name="T43" fmla="*/ 1027 h 1522"/>
                <a:gd name="T44" fmla="*/ 245 w 426"/>
                <a:gd name="T45" fmla="*/ 1116 h 1522"/>
                <a:gd name="T46" fmla="*/ 234 w 426"/>
                <a:gd name="T47" fmla="*/ 1186 h 1522"/>
                <a:gd name="T48" fmla="*/ 229 w 426"/>
                <a:gd name="T49" fmla="*/ 1243 h 1522"/>
                <a:gd name="T50" fmla="*/ 218 w 426"/>
                <a:gd name="T51" fmla="*/ 1287 h 1522"/>
                <a:gd name="T52" fmla="*/ 213 w 426"/>
                <a:gd name="T53" fmla="*/ 1319 h 1522"/>
                <a:gd name="T54" fmla="*/ 202 w 426"/>
                <a:gd name="T55" fmla="*/ 1350 h 1522"/>
                <a:gd name="T56" fmla="*/ 197 w 426"/>
                <a:gd name="T57" fmla="*/ 1376 h 1522"/>
                <a:gd name="T58" fmla="*/ 186 w 426"/>
                <a:gd name="T59" fmla="*/ 1395 h 1522"/>
                <a:gd name="T60" fmla="*/ 181 w 426"/>
                <a:gd name="T61" fmla="*/ 1414 h 1522"/>
                <a:gd name="T62" fmla="*/ 165 w 426"/>
                <a:gd name="T63" fmla="*/ 1439 h 1522"/>
                <a:gd name="T64" fmla="*/ 154 w 426"/>
                <a:gd name="T65" fmla="*/ 1458 h 1522"/>
                <a:gd name="T66" fmla="*/ 138 w 426"/>
                <a:gd name="T67" fmla="*/ 1471 h 1522"/>
                <a:gd name="T68" fmla="*/ 122 w 426"/>
                <a:gd name="T69" fmla="*/ 1484 h 1522"/>
                <a:gd name="T70" fmla="*/ 106 w 426"/>
                <a:gd name="T71" fmla="*/ 1496 h 1522"/>
                <a:gd name="T72" fmla="*/ 90 w 426"/>
                <a:gd name="T73" fmla="*/ 1503 h 1522"/>
                <a:gd name="T74" fmla="*/ 74 w 426"/>
                <a:gd name="T75" fmla="*/ 1509 h 1522"/>
                <a:gd name="T76" fmla="*/ 58 w 426"/>
                <a:gd name="T77" fmla="*/ 1515 h 1522"/>
                <a:gd name="T78" fmla="*/ 42 w 426"/>
                <a:gd name="T79" fmla="*/ 1515 h 1522"/>
                <a:gd name="T80" fmla="*/ 26 w 426"/>
                <a:gd name="T81" fmla="*/ 1522 h 1522"/>
                <a:gd name="T82" fmla="*/ 10 w 426"/>
                <a:gd name="T83" fmla="*/ 1522 h 1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26" h="1522">
                  <a:moveTo>
                    <a:pt x="426" y="1465"/>
                  </a:moveTo>
                  <a:lnTo>
                    <a:pt x="421" y="1458"/>
                  </a:lnTo>
                  <a:lnTo>
                    <a:pt x="421" y="1452"/>
                  </a:lnTo>
                  <a:lnTo>
                    <a:pt x="416" y="1446"/>
                  </a:lnTo>
                  <a:lnTo>
                    <a:pt x="416" y="1439"/>
                  </a:lnTo>
                  <a:lnTo>
                    <a:pt x="410" y="1433"/>
                  </a:lnTo>
                  <a:lnTo>
                    <a:pt x="410" y="1426"/>
                  </a:lnTo>
                  <a:lnTo>
                    <a:pt x="405" y="1420"/>
                  </a:lnTo>
                  <a:lnTo>
                    <a:pt x="405" y="1407"/>
                  </a:lnTo>
                  <a:lnTo>
                    <a:pt x="400" y="1401"/>
                  </a:lnTo>
                  <a:lnTo>
                    <a:pt x="400" y="1388"/>
                  </a:lnTo>
                  <a:lnTo>
                    <a:pt x="394" y="1376"/>
                  </a:lnTo>
                  <a:lnTo>
                    <a:pt x="394" y="1369"/>
                  </a:lnTo>
                  <a:lnTo>
                    <a:pt x="389" y="1357"/>
                  </a:lnTo>
                  <a:lnTo>
                    <a:pt x="389" y="1344"/>
                  </a:lnTo>
                  <a:lnTo>
                    <a:pt x="384" y="1325"/>
                  </a:lnTo>
                  <a:lnTo>
                    <a:pt x="384" y="1312"/>
                  </a:lnTo>
                  <a:lnTo>
                    <a:pt x="378" y="1293"/>
                  </a:lnTo>
                  <a:lnTo>
                    <a:pt x="378" y="1274"/>
                  </a:lnTo>
                  <a:lnTo>
                    <a:pt x="373" y="1255"/>
                  </a:lnTo>
                  <a:lnTo>
                    <a:pt x="373" y="1236"/>
                  </a:lnTo>
                  <a:lnTo>
                    <a:pt x="368" y="1211"/>
                  </a:lnTo>
                  <a:lnTo>
                    <a:pt x="368" y="1186"/>
                  </a:lnTo>
                  <a:lnTo>
                    <a:pt x="362" y="1160"/>
                  </a:lnTo>
                  <a:lnTo>
                    <a:pt x="362" y="1128"/>
                  </a:lnTo>
                  <a:lnTo>
                    <a:pt x="357" y="1097"/>
                  </a:lnTo>
                  <a:lnTo>
                    <a:pt x="357" y="1059"/>
                  </a:lnTo>
                  <a:lnTo>
                    <a:pt x="352" y="1021"/>
                  </a:lnTo>
                  <a:lnTo>
                    <a:pt x="352" y="976"/>
                  </a:lnTo>
                  <a:lnTo>
                    <a:pt x="346" y="932"/>
                  </a:lnTo>
                  <a:lnTo>
                    <a:pt x="346" y="881"/>
                  </a:lnTo>
                  <a:lnTo>
                    <a:pt x="341" y="824"/>
                  </a:lnTo>
                  <a:lnTo>
                    <a:pt x="341" y="767"/>
                  </a:lnTo>
                  <a:lnTo>
                    <a:pt x="336" y="704"/>
                  </a:lnTo>
                  <a:lnTo>
                    <a:pt x="336" y="640"/>
                  </a:lnTo>
                  <a:lnTo>
                    <a:pt x="330" y="570"/>
                  </a:lnTo>
                  <a:lnTo>
                    <a:pt x="330" y="494"/>
                  </a:lnTo>
                  <a:lnTo>
                    <a:pt x="325" y="425"/>
                  </a:lnTo>
                  <a:lnTo>
                    <a:pt x="325" y="348"/>
                  </a:lnTo>
                  <a:lnTo>
                    <a:pt x="320" y="272"/>
                  </a:lnTo>
                  <a:lnTo>
                    <a:pt x="320" y="203"/>
                  </a:lnTo>
                  <a:lnTo>
                    <a:pt x="314" y="145"/>
                  </a:lnTo>
                  <a:lnTo>
                    <a:pt x="314" y="88"/>
                  </a:lnTo>
                  <a:lnTo>
                    <a:pt x="309" y="44"/>
                  </a:lnTo>
                  <a:lnTo>
                    <a:pt x="309" y="0"/>
                  </a:lnTo>
                  <a:lnTo>
                    <a:pt x="304" y="0"/>
                  </a:lnTo>
                  <a:lnTo>
                    <a:pt x="304" y="19"/>
                  </a:lnTo>
                  <a:lnTo>
                    <a:pt x="298" y="44"/>
                  </a:lnTo>
                  <a:lnTo>
                    <a:pt x="298" y="88"/>
                  </a:lnTo>
                  <a:lnTo>
                    <a:pt x="293" y="139"/>
                  </a:lnTo>
                  <a:lnTo>
                    <a:pt x="293" y="196"/>
                  </a:lnTo>
                  <a:lnTo>
                    <a:pt x="288" y="266"/>
                  </a:lnTo>
                  <a:lnTo>
                    <a:pt x="288" y="329"/>
                  </a:lnTo>
                  <a:lnTo>
                    <a:pt x="282" y="399"/>
                  </a:lnTo>
                  <a:lnTo>
                    <a:pt x="282" y="469"/>
                  </a:lnTo>
                  <a:lnTo>
                    <a:pt x="277" y="532"/>
                  </a:lnTo>
                  <a:lnTo>
                    <a:pt x="277" y="602"/>
                  </a:lnTo>
                  <a:lnTo>
                    <a:pt x="272" y="659"/>
                  </a:lnTo>
                  <a:lnTo>
                    <a:pt x="272" y="716"/>
                  </a:lnTo>
                  <a:lnTo>
                    <a:pt x="266" y="773"/>
                  </a:lnTo>
                  <a:lnTo>
                    <a:pt x="266" y="824"/>
                  </a:lnTo>
                  <a:lnTo>
                    <a:pt x="261" y="868"/>
                  </a:lnTo>
                  <a:lnTo>
                    <a:pt x="261" y="913"/>
                  </a:lnTo>
                  <a:lnTo>
                    <a:pt x="256" y="957"/>
                  </a:lnTo>
                  <a:lnTo>
                    <a:pt x="256" y="989"/>
                  </a:lnTo>
                  <a:lnTo>
                    <a:pt x="250" y="1027"/>
                  </a:lnTo>
                  <a:lnTo>
                    <a:pt x="250" y="1059"/>
                  </a:lnTo>
                  <a:lnTo>
                    <a:pt x="245" y="1090"/>
                  </a:lnTo>
                  <a:lnTo>
                    <a:pt x="245" y="1116"/>
                  </a:lnTo>
                  <a:lnTo>
                    <a:pt x="240" y="1141"/>
                  </a:lnTo>
                  <a:lnTo>
                    <a:pt x="240" y="1166"/>
                  </a:lnTo>
                  <a:lnTo>
                    <a:pt x="234" y="1186"/>
                  </a:lnTo>
                  <a:lnTo>
                    <a:pt x="234" y="1205"/>
                  </a:lnTo>
                  <a:lnTo>
                    <a:pt x="229" y="1224"/>
                  </a:lnTo>
                  <a:lnTo>
                    <a:pt x="229" y="1243"/>
                  </a:lnTo>
                  <a:lnTo>
                    <a:pt x="224" y="1255"/>
                  </a:lnTo>
                  <a:lnTo>
                    <a:pt x="224" y="1274"/>
                  </a:lnTo>
                  <a:lnTo>
                    <a:pt x="218" y="1287"/>
                  </a:lnTo>
                  <a:lnTo>
                    <a:pt x="218" y="1300"/>
                  </a:lnTo>
                  <a:lnTo>
                    <a:pt x="213" y="1312"/>
                  </a:lnTo>
                  <a:lnTo>
                    <a:pt x="213" y="1319"/>
                  </a:lnTo>
                  <a:lnTo>
                    <a:pt x="208" y="1331"/>
                  </a:lnTo>
                  <a:lnTo>
                    <a:pt x="208" y="1344"/>
                  </a:lnTo>
                  <a:lnTo>
                    <a:pt x="202" y="1350"/>
                  </a:lnTo>
                  <a:lnTo>
                    <a:pt x="202" y="1363"/>
                  </a:lnTo>
                  <a:lnTo>
                    <a:pt x="197" y="1369"/>
                  </a:lnTo>
                  <a:lnTo>
                    <a:pt x="197" y="1376"/>
                  </a:lnTo>
                  <a:lnTo>
                    <a:pt x="192" y="1382"/>
                  </a:lnTo>
                  <a:lnTo>
                    <a:pt x="192" y="1388"/>
                  </a:lnTo>
                  <a:lnTo>
                    <a:pt x="186" y="1395"/>
                  </a:lnTo>
                  <a:lnTo>
                    <a:pt x="186" y="1401"/>
                  </a:lnTo>
                  <a:lnTo>
                    <a:pt x="181" y="1407"/>
                  </a:lnTo>
                  <a:lnTo>
                    <a:pt x="181" y="1414"/>
                  </a:lnTo>
                  <a:lnTo>
                    <a:pt x="170" y="1426"/>
                  </a:lnTo>
                  <a:lnTo>
                    <a:pt x="170" y="1433"/>
                  </a:lnTo>
                  <a:lnTo>
                    <a:pt x="165" y="1439"/>
                  </a:lnTo>
                  <a:lnTo>
                    <a:pt x="160" y="1446"/>
                  </a:lnTo>
                  <a:lnTo>
                    <a:pt x="149" y="1458"/>
                  </a:lnTo>
                  <a:lnTo>
                    <a:pt x="154" y="1458"/>
                  </a:lnTo>
                  <a:lnTo>
                    <a:pt x="149" y="1458"/>
                  </a:lnTo>
                  <a:lnTo>
                    <a:pt x="144" y="1465"/>
                  </a:lnTo>
                  <a:lnTo>
                    <a:pt x="138" y="1471"/>
                  </a:lnTo>
                  <a:lnTo>
                    <a:pt x="133" y="1477"/>
                  </a:lnTo>
                  <a:lnTo>
                    <a:pt x="128" y="1484"/>
                  </a:lnTo>
                  <a:lnTo>
                    <a:pt x="122" y="1484"/>
                  </a:lnTo>
                  <a:lnTo>
                    <a:pt x="117" y="1490"/>
                  </a:lnTo>
                  <a:lnTo>
                    <a:pt x="112" y="1490"/>
                  </a:lnTo>
                  <a:lnTo>
                    <a:pt x="106" y="1496"/>
                  </a:lnTo>
                  <a:lnTo>
                    <a:pt x="101" y="1496"/>
                  </a:lnTo>
                  <a:lnTo>
                    <a:pt x="96" y="1503"/>
                  </a:lnTo>
                  <a:lnTo>
                    <a:pt x="90" y="1503"/>
                  </a:lnTo>
                  <a:lnTo>
                    <a:pt x="85" y="1503"/>
                  </a:lnTo>
                  <a:lnTo>
                    <a:pt x="80" y="1509"/>
                  </a:lnTo>
                  <a:lnTo>
                    <a:pt x="74" y="1509"/>
                  </a:lnTo>
                  <a:lnTo>
                    <a:pt x="69" y="1509"/>
                  </a:lnTo>
                  <a:lnTo>
                    <a:pt x="64" y="1509"/>
                  </a:lnTo>
                  <a:lnTo>
                    <a:pt x="58" y="1515"/>
                  </a:lnTo>
                  <a:lnTo>
                    <a:pt x="53" y="1515"/>
                  </a:lnTo>
                  <a:lnTo>
                    <a:pt x="48" y="1515"/>
                  </a:lnTo>
                  <a:lnTo>
                    <a:pt x="42" y="1515"/>
                  </a:lnTo>
                  <a:lnTo>
                    <a:pt x="37" y="1515"/>
                  </a:lnTo>
                  <a:lnTo>
                    <a:pt x="32" y="1515"/>
                  </a:lnTo>
                  <a:lnTo>
                    <a:pt x="26" y="1522"/>
                  </a:lnTo>
                  <a:lnTo>
                    <a:pt x="21" y="1522"/>
                  </a:lnTo>
                  <a:lnTo>
                    <a:pt x="16" y="1522"/>
                  </a:lnTo>
                  <a:lnTo>
                    <a:pt x="10" y="1522"/>
                  </a:lnTo>
                  <a:lnTo>
                    <a:pt x="5" y="1522"/>
                  </a:lnTo>
                  <a:lnTo>
                    <a:pt x="0" y="1522"/>
                  </a:lnTo>
                </a:path>
              </a:pathLst>
            </a:cu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93"/>
            <p:cNvSpPr>
              <a:spLocks/>
            </p:cNvSpPr>
            <p:nvPr/>
          </p:nvSpPr>
          <p:spPr bwMode="auto">
            <a:xfrm>
              <a:off x="707" y="3414"/>
              <a:ext cx="480" cy="57"/>
            </a:xfrm>
            <a:custGeom>
              <a:avLst/>
              <a:gdLst>
                <a:gd name="T0" fmla="*/ 474 w 480"/>
                <a:gd name="T1" fmla="*/ 0 h 57"/>
                <a:gd name="T2" fmla="*/ 464 w 480"/>
                <a:gd name="T3" fmla="*/ 0 h 57"/>
                <a:gd name="T4" fmla="*/ 453 w 480"/>
                <a:gd name="T5" fmla="*/ 0 h 57"/>
                <a:gd name="T6" fmla="*/ 442 w 480"/>
                <a:gd name="T7" fmla="*/ 0 h 57"/>
                <a:gd name="T8" fmla="*/ 432 w 480"/>
                <a:gd name="T9" fmla="*/ 0 h 57"/>
                <a:gd name="T10" fmla="*/ 421 w 480"/>
                <a:gd name="T11" fmla="*/ 0 h 57"/>
                <a:gd name="T12" fmla="*/ 410 w 480"/>
                <a:gd name="T13" fmla="*/ 0 h 57"/>
                <a:gd name="T14" fmla="*/ 400 w 480"/>
                <a:gd name="T15" fmla="*/ 0 h 57"/>
                <a:gd name="T16" fmla="*/ 389 w 480"/>
                <a:gd name="T17" fmla="*/ 0 h 57"/>
                <a:gd name="T18" fmla="*/ 378 w 480"/>
                <a:gd name="T19" fmla="*/ 0 h 57"/>
                <a:gd name="T20" fmla="*/ 368 w 480"/>
                <a:gd name="T21" fmla="*/ 0 h 57"/>
                <a:gd name="T22" fmla="*/ 357 w 480"/>
                <a:gd name="T23" fmla="*/ 0 h 57"/>
                <a:gd name="T24" fmla="*/ 347 w 480"/>
                <a:gd name="T25" fmla="*/ 0 h 57"/>
                <a:gd name="T26" fmla="*/ 336 w 480"/>
                <a:gd name="T27" fmla="*/ 0 h 57"/>
                <a:gd name="T28" fmla="*/ 325 w 480"/>
                <a:gd name="T29" fmla="*/ 0 h 57"/>
                <a:gd name="T30" fmla="*/ 315 w 480"/>
                <a:gd name="T31" fmla="*/ 0 h 57"/>
                <a:gd name="T32" fmla="*/ 304 w 480"/>
                <a:gd name="T33" fmla="*/ 6 h 57"/>
                <a:gd name="T34" fmla="*/ 293 w 480"/>
                <a:gd name="T35" fmla="*/ 6 h 57"/>
                <a:gd name="T36" fmla="*/ 283 w 480"/>
                <a:gd name="T37" fmla="*/ 6 h 57"/>
                <a:gd name="T38" fmla="*/ 272 w 480"/>
                <a:gd name="T39" fmla="*/ 12 h 57"/>
                <a:gd name="T40" fmla="*/ 261 w 480"/>
                <a:gd name="T41" fmla="*/ 12 h 57"/>
                <a:gd name="T42" fmla="*/ 251 w 480"/>
                <a:gd name="T43" fmla="*/ 19 h 57"/>
                <a:gd name="T44" fmla="*/ 240 w 480"/>
                <a:gd name="T45" fmla="*/ 19 h 57"/>
                <a:gd name="T46" fmla="*/ 229 w 480"/>
                <a:gd name="T47" fmla="*/ 25 h 57"/>
                <a:gd name="T48" fmla="*/ 219 w 480"/>
                <a:gd name="T49" fmla="*/ 25 h 57"/>
                <a:gd name="T50" fmla="*/ 208 w 480"/>
                <a:gd name="T51" fmla="*/ 31 h 57"/>
                <a:gd name="T52" fmla="*/ 197 w 480"/>
                <a:gd name="T53" fmla="*/ 31 h 57"/>
                <a:gd name="T54" fmla="*/ 187 w 480"/>
                <a:gd name="T55" fmla="*/ 38 h 57"/>
                <a:gd name="T56" fmla="*/ 176 w 480"/>
                <a:gd name="T57" fmla="*/ 38 h 57"/>
                <a:gd name="T58" fmla="*/ 165 w 480"/>
                <a:gd name="T59" fmla="*/ 38 h 57"/>
                <a:gd name="T60" fmla="*/ 155 w 480"/>
                <a:gd name="T61" fmla="*/ 44 h 57"/>
                <a:gd name="T62" fmla="*/ 144 w 480"/>
                <a:gd name="T63" fmla="*/ 44 h 57"/>
                <a:gd name="T64" fmla="*/ 133 w 480"/>
                <a:gd name="T65" fmla="*/ 44 h 57"/>
                <a:gd name="T66" fmla="*/ 123 w 480"/>
                <a:gd name="T67" fmla="*/ 44 h 57"/>
                <a:gd name="T68" fmla="*/ 112 w 480"/>
                <a:gd name="T69" fmla="*/ 50 h 57"/>
                <a:gd name="T70" fmla="*/ 101 w 480"/>
                <a:gd name="T71" fmla="*/ 50 h 57"/>
                <a:gd name="T72" fmla="*/ 91 w 480"/>
                <a:gd name="T73" fmla="*/ 50 h 57"/>
                <a:gd name="T74" fmla="*/ 80 w 480"/>
                <a:gd name="T75" fmla="*/ 50 h 57"/>
                <a:gd name="T76" fmla="*/ 69 w 480"/>
                <a:gd name="T77" fmla="*/ 50 h 57"/>
                <a:gd name="T78" fmla="*/ 59 w 480"/>
                <a:gd name="T79" fmla="*/ 50 h 57"/>
                <a:gd name="T80" fmla="*/ 48 w 480"/>
                <a:gd name="T81" fmla="*/ 57 h 57"/>
                <a:gd name="T82" fmla="*/ 37 w 480"/>
                <a:gd name="T83" fmla="*/ 57 h 57"/>
                <a:gd name="T84" fmla="*/ 27 w 480"/>
                <a:gd name="T85" fmla="*/ 57 h 57"/>
                <a:gd name="T86" fmla="*/ 16 w 480"/>
                <a:gd name="T87" fmla="*/ 57 h 57"/>
                <a:gd name="T88" fmla="*/ 5 w 480"/>
                <a:gd name="T89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80" h="57">
                  <a:moveTo>
                    <a:pt x="480" y="0"/>
                  </a:moveTo>
                  <a:lnTo>
                    <a:pt x="474" y="0"/>
                  </a:lnTo>
                  <a:lnTo>
                    <a:pt x="469" y="0"/>
                  </a:lnTo>
                  <a:lnTo>
                    <a:pt x="464" y="0"/>
                  </a:lnTo>
                  <a:lnTo>
                    <a:pt x="458" y="0"/>
                  </a:lnTo>
                  <a:lnTo>
                    <a:pt x="453" y="0"/>
                  </a:lnTo>
                  <a:lnTo>
                    <a:pt x="448" y="0"/>
                  </a:lnTo>
                  <a:lnTo>
                    <a:pt x="442" y="0"/>
                  </a:lnTo>
                  <a:lnTo>
                    <a:pt x="437" y="0"/>
                  </a:lnTo>
                  <a:lnTo>
                    <a:pt x="432" y="0"/>
                  </a:lnTo>
                  <a:lnTo>
                    <a:pt x="426" y="0"/>
                  </a:lnTo>
                  <a:lnTo>
                    <a:pt x="421" y="0"/>
                  </a:lnTo>
                  <a:lnTo>
                    <a:pt x="416" y="0"/>
                  </a:lnTo>
                  <a:lnTo>
                    <a:pt x="410" y="0"/>
                  </a:lnTo>
                  <a:lnTo>
                    <a:pt x="405" y="0"/>
                  </a:lnTo>
                  <a:lnTo>
                    <a:pt x="400" y="0"/>
                  </a:lnTo>
                  <a:lnTo>
                    <a:pt x="394" y="0"/>
                  </a:lnTo>
                  <a:lnTo>
                    <a:pt x="389" y="0"/>
                  </a:lnTo>
                  <a:lnTo>
                    <a:pt x="384" y="0"/>
                  </a:lnTo>
                  <a:lnTo>
                    <a:pt x="378" y="0"/>
                  </a:lnTo>
                  <a:lnTo>
                    <a:pt x="373" y="0"/>
                  </a:lnTo>
                  <a:lnTo>
                    <a:pt x="368" y="0"/>
                  </a:lnTo>
                  <a:lnTo>
                    <a:pt x="363" y="0"/>
                  </a:lnTo>
                  <a:lnTo>
                    <a:pt x="357" y="0"/>
                  </a:lnTo>
                  <a:lnTo>
                    <a:pt x="352" y="0"/>
                  </a:lnTo>
                  <a:lnTo>
                    <a:pt x="347" y="0"/>
                  </a:lnTo>
                  <a:lnTo>
                    <a:pt x="341" y="0"/>
                  </a:lnTo>
                  <a:lnTo>
                    <a:pt x="336" y="0"/>
                  </a:lnTo>
                  <a:lnTo>
                    <a:pt x="331" y="0"/>
                  </a:lnTo>
                  <a:lnTo>
                    <a:pt x="325" y="0"/>
                  </a:lnTo>
                  <a:lnTo>
                    <a:pt x="320" y="0"/>
                  </a:lnTo>
                  <a:lnTo>
                    <a:pt x="315" y="0"/>
                  </a:lnTo>
                  <a:lnTo>
                    <a:pt x="309" y="0"/>
                  </a:lnTo>
                  <a:lnTo>
                    <a:pt x="304" y="6"/>
                  </a:lnTo>
                  <a:lnTo>
                    <a:pt x="299" y="6"/>
                  </a:lnTo>
                  <a:lnTo>
                    <a:pt x="293" y="6"/>
                  </a:lnTo>
                  <a:lnTo>
                    <a:pt x="288" y="6"/>
                  </a:lnTo>
                  <a:lnTo>
                    <a:pt x="283" y="6"/>
                  </a:lnTo>
                  <a:lnTo>
                    <a:pt x="277" y="6"/>
                  </a:lnTo>
                  <a:lnTo>
                    <a:pt x="272" y="12"/>
                  </a:lnTo>
                  <a:lnTo>
                    <a:pt x="267" y="12"/>
                  </a:lnTo>
                  <a:lnTo>
                    <a:pt x="261" y="12"/>
                  </a:lnTo>
                  <a:lnTo>
                    <a:pt x="256" y="12"/>
                  </a:lnTo>
                  <a:lnTo>
                    <a:pt x="251" y="19"/>
                  </a:lnTo>
                  <a:lnTo>
                    <a:pt x="245" y="19"/>
                  </a:lnTo>
                  <a:lnTo>
                    <a:pt x="240" y="19"/>
                  </a:lnTo>
                  <a:lnTo>
                    <a:pt x="235" y="19"/>
                  </a:lnTo>
                  <a:lnTo>
                    <a:pt x="229" y="25"/>
                  </a:lnTo>
                  <a:lnTo>
                    <a:pt x="224" y="25"/>
                  </a:lnTo>
                  <a:lnTo>
                    <a:pt x="219" y="25"/>
                  </a:lnTo>
                  <a:lnTo>
                    <a:pt x="213" y="25"/>
                  </a:lnTo>
                  <a:lnTo>
                    <a:pt x="208" y="31"/>
                  </a:lnTo>
                  <a:lnTo>
                    <a:pt x="203" y="31"/>
                  </a:lnTo>
                  <a:lnTo>
                    <a:pt x="197" y="31"/>
                  </a:lnTo>
                  <a:lnTo>
                    <a:pt x="192" y="31"/>
                  </a:lnTo>
                  <a:lnTo>
                    <a:pt x="187" y="38"/>
                  </a:lnTo>
                  <a:lnTo>
                    <a:pt x="181" y="38"/>
                  </a:lnTo>
                  <a:lnTo>
                    <a:pt x="176" y="38"/>
                  </a:lnTo>
                  <a:lnTo>
                    <a:pt x="171" y="38"/>
                  </a:lnTo>
                  <a:lnTo>
                    <a:pt x="165" y="38"/>
                  </a:lnTo>
                  <a:lnTo>
                    <a:pt x="160" y="38"/>
                  </a:lnTo>
                  <a:lnTo>
                    <a:pt x="155" y="44"/>
                  </a:lnTo>
                  <a:lnTo>
                    <a:pt x="149" y="44"/>
                  </a:lnTo>
                  <a:lnTo>
                    <a:pt x="144" y="44"/>
                  </a:lnTo>
                  <a:lnTo>
                    <a:pt x="139" y="44"/>
                  </a:lnTo>
                  <a:lnTo>
                    <a:pt x="133" y="44"/>
                  </a:lnTo>
                  <a:lnTo>
                    <a:pt x="128" y="44"/>
                  </a:lnTo>
                  <a:lnTo>
                    <a:pt x="123" y="44"/>
                  </a:lnTo>
                  <a:lnTo>
                    <a:pt x="117" y="50"/>
                  </a:lnTo>
                  <a:lnTo>
                    <a:pt x="112" y="50"/>
                  </a:lnTo>
                  <a:lnTo>
                    <a:pt x="107" y="50"/>
                  </a:lnTo>
                  <a:lnTo>
                    <a:pt x="101" y="50"/>
                  </a:lnTo>
                  <a:lnTo>
                    <a:pt x="96" y="50"/>
                  </a:lnTo>
                  <a:lnTo>
                    <a:pt x="91" y="50"/>
                  </a:lnTo>
                  <a:lnTo>
                    <a:pt x="85" y="50"/>
                  </a:lnTo>
                  <a:lnTo>
                    <a:pt x="80" y="50"/>
                  </a:lnTo>
                  <a:lnTo>
                    <a:pt x="75" y="50"/>
                  </a:lnTo>
                  <a:lnTo>
                    <a:pt x="69" y="50"/>
                  </a:lnTo>
                  <a:lnTo>
                    <a:pt x="64" y="50"/>
                  </a:lnTo>
                  <a:lnTo>
                    <a:pt x="59" y="50"/>
                  </a:lnTo>
                  <a:lnTo>
                    <a:pt x="53" y="57"/>
                  </a:lnTo>
                  <a:lnTo>
                    <a:pt x="48" y="57"/>
                  </a:lnTo>
                  <a:lnTo>
                    <a:pt x="43" y="57"/>
                  </a:lnTo>
                  <a:lnTo>
                    <a:pt x="37" y="57"/>
                  </a:lnTo>
                  <a:lnTo>
                    <a:pt x="32" y="57"/>
                  </a:lnTo>
                  <a:lnTo>
                    <a:pt x="27" y="57"/>
                  </a:lnTo>
                  <a:lnTo>
                    <a:pt x="21" y="57"/>
                  </a:lnTo>
                  <a:lnTo>
                    <a:pt x="16" y="57"/>
                  </a:lnTo>
                  <a:lnTo>
                    <a:pt x="11" y="57"/>
                  </a:lnTo>
                  <a:lnTo>
                    <a:pt x="5" y="57"/>
                  </a:lnTo>
                  <a:lnTo>
                    <a:pt x="0" y="57"/>
                  </a:lnTo>
                </a:path>
              </a:pathLst>
            </a:cu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94"/>
            <p:cNvSpPr>
              <a:spLocks/>
            </p:cNvSpPr>
            <p:nvPr/>
          </p:nvSpPr>
          <p:spPr bwMode="auto">
            <a:xfrm>
              <a:off x="1613" y="3477"/>
              <a:ext cx="677" cy="44"/>
            </a:xfrm>
            <a:custGeom>
              <a:avLst/>
              <a:gdLst>
                <a:gd name="T0" fmla="*/ 666 w 677"/>
                <a:gd name="T1" fmla="*/ 44 h 44"/>
                <a:gd name="T2" fmla="*/ 650 w 677"/>
                <a:gd name="T3" fmla="*/ 44 h 44"/>
                <a:gd name="T4" fmla="*/ 634 w 677"/>
                <a:gd name="T5" fmla="*/ 44 h 44"/>
                <a:gd name="T6" fmla="*/ 618 w 677"/>
                <a:gd name="T7" fmla="*/ 44 h 44"/>
                <a:gd name="T8" fmla="*/ 602 w 677"/>
                <a:gd name="T9" fmla="*/ 44 h 44"/>
                <a:gd name="T10" fmla="*/ 586 w 677"/>
                <a:gd name="T11" fmla="*/ 44 h 44"/>
                <a:gd name="T12" fmla="*/ 570 w 677"/>
                <a:gd name="T13" fmla="*/ 44 h 44"/>
                <a:gd name="T14" fmla="*/ 554 w 677"/>
                <a:gd name="T15" fmla="*/ 44 h 44"/>
                <a:gd name="T16" fmla="*/ 538 w 677"/>
                <a:gd name="T17" fmla="*/ 44 h 44"/>
                <a:gd name="T18" fmla="*/ 522 w 677"/>
                <a:gd name="T19" fmla="*/ 44 h 44"/>
                <a:gd name="T20" fmla="*/ 507 w 677"/>
                <a:gd name="T21" fmla="*/ 44 h 44"/>
                <a:gd name="T22" fmla="*/ 491 w 677"/>
                <a:gd name="T23" fmla="*/ 44 h 44"/>
                <a:gd name="T24" fmla="*/ 475 w 677"/>
                <a:gd name="T25" fmla="*/ 44 h 44"/>
                <a:gd name="T26" fmla="*/ 459 w 677"/>
                <a:gd name="T27" fmla="*/ 44 h 44"/>
                <a:gd name="T28" fmla="*/ 443 w 677"/>
                <a:gd name="T29" fmla="*/ 44 h 44"/>
                <a:gd name="T30" fmla="*/ 427 w 677"/>
                <a:gd name="T31" fmla="*/ 44 h 44"/>
                <a:gd name="T32" fmla="*/ 411 w 677"/>
                <a:gd name="T33" fmla="*/ 44 h 44"/>
                <a:gd name="T34" fmla="*/ 395 w 677"/>
                <a:gd name="T35" fmla="*/ 44 h 44"/>
                <a:gd name="T36" fmla="*/ 379 w 677"/>
                <a:gd name="T37" fmla="*/ 44 h 44"/>
                <a:gd name="T38" fmla="*/ 363 w 677"/>
                <a:gd name="T39" fmla="*/ 44 h 44"/>
                <a:gd name="T40" fmla="*/ 347 w 677"/>
                <a:gd name="T41" fmla="*/ 44 h 44"/>
                <a:gd name="T42" fmla="*/ 331 w 677"/>
                <a:gd name="T43" fmla="*/ 44 h 44"/>
                <a:gd name="T44" fmla="*/ 315 w 677"/>
                <a:gd name="T45" fmla="*/ 44 h 44"/>
                <a:gd name="T46" fmla="*/ 299 w 677"/>
                <a:gd name="T47" fmla="*/ 44 h 44"/>
                <a:gd name="T48" fmla="*/ 283 w 677"/>
                <a:gd name="T49" fmla="*/ 44 h 44"/>
                <a:gd name="T50" fmla="*/ 267 w 677"/>
                <a:gd name="T51" fmla="*/ 44 h 44"/>
                <a:gd name="T52" fmla="*/ 251 w 677"/>
                <a:gd name="T53" fmla="*/ 44 h 44"/>
                <a:gd name="T54" fmla="*/ 235 w 677"/>
                <a:gd name="T55" fmla="*/ 44 h 44"/>
                <a:gd name="T56" fmla="*/ 219 w 677"/>
                <a:gd name="T57" fmla="*/ 44 h 44"/>
                <a:gd name="T58" fmla="*/ 203 w 677"/>
                <a:gd name="T59" fmla="*/ 44 h 44"/>
                <a:gd name="T60" fmla="*/ 187 w 677"/>
                <a:gd name="T61" fmla="*/ 44 h 44"/>
                <a:gd name="T62" fmla="*/ 171 w 677"/>
                <a:gd name="T63" fmla="*/ 44 h 44"/>
                <a:gd name="T64" fmla="*/ 155 w 677"/>
                <a:gd name="T65" fmla="*/ 38 h 44"/>
                <a:gd name="T66" fmla="*/ 139 w 677"/>
                <a:gd name="T67" fmla="*/ 38 h 44"/>
                <a:gd name="T68" fmla="*/ 123 w 677"/>
                <a:gd name="T69" fmla="*/ 38 h 44"/>
                <a:gd name="T70" fmla="*/ 107 w 677"/>
                <a:gd name="T71" fmla="*/ 38 h 44"/>
                <a:gd name="T72" fmla="*/ 91 w 677"/>
                <a:gd name="T73" fmla="*/ 38 h 44"/>
                <a:gd name="T74" fmla="*/ 75 w 677"/>
                <a:gd name="T75" fmla="*/ 32 h 44"/>
                <a:gd name="T76" fmla="*/ 59 w 677"/>
                <a:gd name="T77" fmla="*/ 25 h 44"/>
                <a:gd name="T78" fmla="*/ 43 w 677"/>
                <a:gd name="T79" fmla="*/ 25 h 44"/>
                <a:gd name="T80" fmla="*/ 27 w 677"/>
                <a:gd name="T81" fmla="*/ 19 h 44"/>
                <a:gd name="T82" fmla="*/ 11 w 677"/>
                <a:gd name="T83" fmla="*/ 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77" h="44">
                  <a:moveTo>
                    <a:pt x="677" y="44"/>
                  </a:moveTo>
                  <a:lnTo>
                    <a:pt x="672" y="44"/>
                  </a:lnTo>
                  <a:lnTo>
                    <a:pt x="666" y="44"/>
                  </a:lnTo>
                  <a:lnTo>
                    <a:pt x="661" y="44"/>
                  </a:lnTo>
                  <a:lnTo>
                    <a:pt x="656" y="44"/>
                  </a:lnTo>
                  <a:lnTo>
                    <a:pt x="650" y="44"/>
                  </a:lnTo>
                  <a:lnTo>
                    <a:pt x="645" y="44"/>
                  </a:lnTo>
                  <a:lnTo>
                    <a:pt x="640" y="44"/>
                  </a:lnTo>
                  <a:lnTo>
                    <a:pt x="634" y="44"/>
                  </a:lnTo>
                  <a:lnTo>
                    <a:pt x="629" y="44"/>
                  </a:lnTo>
                  <a:lnTo>
                    <a:pt x="624" y="44"/>
                  </a:lnTo>
                  <a:lnTo>
                    <a:pt x="618" y="44"/>
                  </a:lnTo>
                  <a:lnTo>
                    <a:pt x="613" y="44"/>
                  </a:lnTo>
                  <a:lnTo>
                    <a:pt x="608" y="44"/>
                  </a:lnTo>
                  <a:lnTo>
                    <a:pt x="602" y="44"/>
                  </a:lnTo>
                  <a:lnTo>
                    <a:pt x="597" y="44"/>
                  </a:lnTo>
                  <a:lnTo>
                    <a:pt x="592" y="44"/>
                  </a:lnTo>
                  <a:lnTo>
                    <a:pt x="586" y="44"/>
                  </a:lnTo>
                  <a:lnTo>
                    <a:pt x="581" y="44"/>
                  </a:lnTo>
                  <a:lnTo>
                    <a:pt x="576" y="44"/>
                  </a:lnTo>
                  <a:lnTo>
                    <a:pt x="570" y="44"/>
                  </a:lnTo>
                  <a:lnTo>
                    <a:pt x="565" y="44"/>
                  </a:lnTo>
                  <a:lnTo>
                    <a:pt x="560" y="44"/>
                  </a:lnTo>
                  <a:lnTo>
                    <a:pt x="554" y="44"/>
                  </a:lnTo>
                  <a:lnTo>
                    <a:pt x="549" y="44"/>
                  </a:lnTo>
                  <a:lnTo>
                    <a:pt x="544" y="44"/>
                  </a:lnTo>
                  <a:lnTo>
                    <a:pt x="538" y="44"/>
                  </a:lnTo>
                  <a:lnTo>
                    <a:pt x="533" y="44"/>
                  </a:lnTo>
                  <a:lnTo>
                    <a:pt x="528" y="44"/>
                  </a:lnTo>
                  <a:lnTo>
                    <a:pt x="522" y="44"/>
                  </a:lnTo>
                  <a:lnTo>
                    <a:pt x="517" y="44"/>
                  </a:lnTo>
                  <a:lnTo>
                    <a:pt x="512" y="44"/>
                  </a:lnTo>
                  <a:lnTo>
                    <a:pt x="507" y="44"/>
                  </a:lnTo>
                  <a:lnTo>
                    <a:pt x="501" y="44"/>
                  </a:lnTo>
                  <a:lnTo>
                    <a:pt x="496" y="44"/>
                  </a:lnTo>
                  <a:lnTo>
                    <a:pt x="491" y="44"/>
                  </a:lnTo>
                  <a:lnTo>
                    <a:pt x="485" y="44"/>
                  </a:lnTo>
                  <a:lnTo>
                    <a:pt x="480" y="44"/>
                  </a:lnTo>
                  <a:lnTo>
                    <a:pt x="475" y="44"/>
                  </a:lnTo>
                  <a:lnTo>
                    <a:pt x="469" y="44"/>
                  </a:lnTo>
                  <a:lnTo>
                    <a:pt x="464" y="44"/>
                  </a:lnTo>
                  <a:lnTo>
                    <a:pt x="459" y="44"/>
                  </a:lnTo>
                  <a:lnTo>
                    <a:pt x="453" y="44"/>
                  </a:lnTo>
                  <a:lnTo>
                    <a:pt x="448" y="44"/>
                  </a:lnTo>
                  <a:lnTo>
                    <a:pt x="443" y="44"/>
                  </a:lnTo>
                  <a:lnTo>
                    <a:pt x="437" y="44"/>
                  </a:lnTo>
                  <a:lnTo>
                    <a:pt x="432" y="44"/>
                  </a:lnTo>
                  <a:lnTo>
                    <a:pt x="427" y="44"/>
                  </a:lnTo>
                  <a:lnTo>
                    <a:pt x="421" y="44"/>
                  </a:lnTo>
                  <a:lnTo>
                    <a:pt x="416" y="44"/>
                  </a:lnTo>
                  <a:lnTo>
                    <a:pt x="411" y="44"/>
                  </a:lnTo>
                  <a:lnTo>
                    <a:pt x="405" y="44"/>
                  </a:lnTo>
                  <a:lnTo>
                    <a:pt x="400" y="44"/>
                  </a:lnTo>
                  <a:lnTo>
                    <a:pt x="395" y="44"/>
                  </a:lnTo>
                  <a:lnTo>
                    <a:pt x="389" y="44"/>
                  </a:lnTo>
                  <a:lnTo>
                    <a:pt x="384" y="44"/>
                  </a:lnTo>
                  <a:lnTo>
                    <a:pt x="379" y="44"/>
                  </a:lnTo>
                  <a:lnTo>
                    <a:pt x="373" y="44"/>
                  </a:lnTo>
                  <a:lnTo>
                    <a:pt x="368" y="44"/>
                  </a:lnTo>
                  <a:lnTo>
                    <a:pt x="363" y="44"/>
                  </a:lnTo>
                  <a:lnTo>
                    <a:pt x="357" y="44"/>
                  </a:lnTo>
                  <a:lnTo>
                    <a:pt x="352" y="44"/>
                  </a:lnTo>
                  <a:lnTo>
                    <a:pt x="347" y="44"/>
                  </a:lnTo>
                  <a:lnTo>
                    <a:pt x="341" y="44"/>
                  </a:lnTo>
                  <a:lnTo>
                    <a:pt x="336" y="44"/>
                  </a:lnTo>
                  <a:lnTo>
                    <a:pt x="331" y="44"/>
                  </a:lnTo>
                  <a:lnTo>
                    <a:pt x="325" y="44"/>
                  </a:lnTo>
                  <a:lnTo>
                    <a:pt x="320" y="44"/>
                  </a:lnTo>
                  <a:lnTo>
                    <a:pt x="315" y="44"/>
                  </a:lnTo>
                  <a:lnTo>
                    <a:pt x="309" y="44"/>
                  </a:lnTo>
                  <a:lnTo>
                    <a:pt x="304" y="44"/>
                  </a:lnTo>
                  <a:lnTo>
                    <a:pt x="299" y="44"/>
                  </a:lnTo>
                  <a:lnTo>
                    <a:pt x="293" y="44"/>
                  </a:lnTo>
                  <a:lnTo>
                    <a:pt x="288" y="44"/>
                  </a:lnTo>
                  <a:lnTo>
                    <a:pt x="283" y="44"/>
                  </a:lnTo>
                  <a:lnTo>
                    <a:pt x="277" y="44"/>
                  </a:lnTo>
                  <a:lnTo>
                    <a:pt x="272" y="44"/>
                  </a:lnTo>
                  <a:lnTo>
                    <a:pt x="267" y="44"/>
                  </a:lnTo>
                  <a:lnTo>
                    <a:pt x="261" y="44"/>
                  </a:lnTo>
                  <a:lnTo>
                    <a:pt x="256" y="44"/>
                  </a:lnTo>
                  <a:lnTo>
                    <a:pt x="251" y="44"/>
                  </a:lnTo>
                  <a:lnTo>
                    <a:pt x="245" y="44"/>
                  </a:lnTo>
                  <a:lnTo>
                    <a:pt x="240" y="44"/>
                  </a:lnTo>
                  <a:lnTo>
                    <a:pt x="235" y="44"/>
                  </a:lnTo>
                  <a:lnTo>
                    <a:pt x="229" y="44"/>
                  </a:lnTo>
                  <a:lnTo>
                    <a:pt x="224" y="44"/>
                  </a:lnTo>
                  <a:lnTo>
                    <a:pt x="219" y="44"/>
                  </a:lnTo>
                  <a:lnTo>
                    <a:pt x="213" y="44"/>
                  </a:lnTo>
                  <a:lnTo>
                    <a:pt x="208" y="44"/>
                  </a:lnTo>
                  <a:lnTo>
                    <a:pt x="203" y="44"/>
                  </a:lnTo>
                  <a:lnTo>
                    <a:pt x="197" y="44"/>
                  </a:lnTo>
                  <a:lnTo>
                    <a:pt x="192" y="44"/>
                  </a:lnTo>
                  <a:lnTo>
                    <a:pt x="187" y="44"/>
                  </a:lnTo>
                  <a:lnTo>
                    <a:pt x="181" y="44"/>
                  </a:lnTo>
                  <a:lnTo>
                    <a:pt x="176" y="44"/>
                  </a:lnTo>
                  <a:lnTo>
                    <a:pt x="171" y="44"/>
                  </a:lnTo>
                  <a:lnTo>
                    <a:pt x="165" y="44"/>
                  </a:lnTo>
                  <a:lnTo>
                    <a:pt x="160" y="44"/>
                  </a:lnTo>
                  <a:lnTo>
                    <a:pt x="155" y="38"/>
                  </a:lnTo>
                  <a:lnTo>
                    <a:pt x="149" y="38"/>
                  </a:lnTo>
                  <a:lnTo>
                    <a:pt x="144" y="38"/>
                  </a:lnTo>
                  <a:lnTo>
                    <a:pt x="139" y="38"/>
                  </a:lnTo>
                  <a:lnTo>
                    <a:pt x="133" y="38"/>
                  </a:lnTo>
                  <a:lnTo>
                    <a:pt x="128" y="38"/>
                  </a:lnTo>
                  <a:lnTo>
                    <a:pt x="123" y="38"/>
                  </a:lnTo>
                  <a:lnTo>
                    <a:pt x="117" y="38"/>
                  </a:lnTo>
                  <a:lnTo>
                    <a:pt x="112" y="38"/>
                  </a:lnTo>
                  <a:lnTo>
                    <a:pt x="107" y="38"/>
                  </a:lnTo>
                  <a:lnTo>
                    <a:pt x="101" y="38"/>
                  </a:lnTo>
                  <a:lnTo>
                    <a:pt x="96" y="38"/>
                  </a:lnTo>
                  <a:lnTo>
                    <a:pt x="91" y="38"/>
                  </a:lnTo>
                  <a:lnTo>
                    <a:pt x="85" y="32"/>
                  </a:lnTo>
                  <a:lnTo>
                    <a:pt x="80" y="32"/>
                  </a:lnTo>
                  <a:lnTo>
                    <a:pt x="75" y="32"/>
                  </a:lnTo>
                  <a:lnTo>
                    <a:pt x="69" y="32"/>
                  </a:lnTo>
                  <a:lnTo>
                    <a:pt x="64" y="32"/>
                  </a:lnTo>
                  <a:lnTo>
                    <a:pt x="59" y="25"/>
                  </a:lnTo>
                  <a:lnTo>
                    <a:pt x="53" y="25"/>
                  </a:lnTo>
                  <a:lnTo>
                    <a:pt x="48" y="25"/>
                  </a:lnTo>
                  <a:lnTo>
                    <a:pt x="43" y="25"/>
                  </a:lnTo>
                  <a:lnTo>
                    <a:pt x="37" y="19"/>
                  </a:lnTo>
                  <a:lnTo>
                    <a:pt x="32" y="19"/>
                  </a:lnTo>
                  <a:lnTo>
                    <a:pt x="27" y="19"/>
                  </a:lnTo>
                  <a:lnTo>
                    <a:pt x="21" y="13"/>
                  </a:lnTo>
                  <a:lnTo>
                    <a:pt x="16" y="13"/>
                  </a:lnTo>
                  <a:lnTo>
                    <a:pt x="11" y="6"/>
                  </a:lnTo>
                  <a:lnTo>
                    <a:pt x="5" y="6"/>
                  </a:lnTo>
                  <a:lnTo>
                    <a:pt x="0" y="0"/>
                  </a:lnTo>
                </a:path>
              </a:pathLst>
            </a:custGeom>
            <a:noFill/>
            <a:ln w="17463" cap="flat">
              <a:solidFill>
                <a:srgbClr val="FF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95"/>
            <p:cNvSpPr>
              <a:spLocks/>
            </p:cNvSpPr>
            <p:nvPr/>
          </p:nvSpPr>
          <p:spPr bwMode="auto">
            <a:xfrm>
              <a:off x="1128" y="2741"/>
              <a:ext cx="485" cy="736"/>
            </a:xfrm>
            <a:custGeom>
              <a:avLst/>
              <a:gdLst>
                <a:gd name="T0" fmla="*/ 475 w 485"/>
                <a:gd name="T1" fmla="*/ 723 h 736"/>
                <a:gd name="T2" fmla="*/ 459 w 485"/>
                <a:gd name="T3" fmla="*/ 704 h 736"/>
                <a:gd name="T4" fmla="*/ 448 w 485"/>
                <a:gd name="T5" fmla="*/ 685 h 736"/>
                <a:gd name="T6" fmla="*/ 443 w 485"/>
                <a:gd name="T7" fmla="*/ 666 h 736"/>
                <a:gd name="T8" fmla="*/ 432 w 485"/>
                <a:gd name="T9" fmla="*/ 641 h 736"/>
                <a:gd name="T10" fmla="*/ 427 w 485"/>
                <a:gd name="T11" fmla="*/ 609 h 736"/>
                <a:gd name="T12" fmla="*/ 416 w 485"/>
                <a:gd name="T13" fmla="*/ 565 h 736"/>
                <a:gd name="T14" fmla="*/ 411 w 485"/>
                <a:gd name="T15" fmla="*/ 508 h 736"/>
                <a:gd name="T16" fmla="*/ 400 w 485"/>
                <a:gd name="T17" fmla="*/ 438 h 736"/>
                <a:gd name="T18" fmla="*/ 395 w 485"/>
                <a:gd name="T19" fmla="*/ 343 h 736"/>
                <a:gd name="T20" fmla="*/ 384 w 485"/>
                <a:gd name="T21" fmla="*/ 235 h 736"/>
                <a:gd name="T22" fmla="*/ 379 w 485"/>
                <a:gd name="T23" fmla="*/ 121 h 736"/>
                <a:gd name="T24" fmla="*/ 368 w 485"/>
                <a:gd name="T25" fmla="*/ 38 h 736"/>
                <a:gd name="T26" fmla="*/ 363 w 485"/>
                <a:gd name="T27" fmla="*/ 7 h 736"/>
                <a:gd name="T28" fmla="*/ 352 w 485"/>
                <a:gd name="T29" fmla="*/ 57 h 736"/>
                <a:gd name="T30" fmla="*/ 347 w 485"/>
                <a:gd name="T31" fmla="*/ 146 h 736"/>
                <a:gd name="T32" fmla="*/ 336 w 485"/>
                <a:gd name="T33" fmla="*/ 241 h 736"/>
                <a:gd name="T34" fmla="*/ 331 w 485"/>
                <a:gd name="T35" fmla="*/ 330 h 736"/>
                <a:gd name="T36" fmla="*/ 320 w 485"/>
                <a:gd name="T37" fmla="*/ 400 h 736"/>
                <a:gd name="T38" fmla="*/ 315 w 485"/>
                <a:gd name="T39" fmla="*/ 463 h 736"/>
                <a:gd name="T40" fmla="*/ 304 w 485"/>
                <a:gd name="T41" fmla="*/ 508 h 736"/>
                <a:gd name="T42" fmla="*/ 299 w 485"/>
                <a:gd name="T43" fmla="*/ 546 h 736"/>
                <a:gd name="T44" fmla="*/ 288 w 485"/>
                <a:gd name="T45" fmla="*/ 577 h 736"/>
                <a:gd name="T46" fmla="*/ 283 w 485"/>
                <a:gd name="T47" fmla="*/ 603 h 736"/>
                <a:gd name="T48" fmla="*/ 272 w 485"/>
                <a:gd name="T49" fmla="*/ 622 h 736"/>
                <a:gd name="T50" fmla="*/ 267 w 485"/>
                <a:gd name="T51" fmla="*/ 641 h 736"/>
                <a:gd name="T52" fmla="*/ 251 w 485"/>
                <a:gd name="T53" fmla="*/ 666 h 736"/>
                <a:gd name="T54" fmla="*/ 235 w 485"/>
                <a:gd name="T55" fmla="*/ 685 h 736"/>
                <a:gd name="T56" fmla="*/ 219 w 485"/>
                <a:gd name="T57" fmla="*/ 698 h 736"/>
                <a:gd name="T58" fmla="*/ 203 w 485"/>
                <a:gd name="T59" fmla="*/ 704 h 736"/>
                <a:gd name="T60" fmla="*/ 187 w 485"/>
                <a:gd name="T61" fmla="*/ 711 h 736"/>
                <a:gd name="T62" fmla="*/ 171 w 485"/>
                <a:gd name="T63" fmla="*/ 717 h 736"/>
                <a:gd name="T64" fmla="*/ 155 w 485"/>
                <a:gd name="T65" fmla="*/ 723 h 736"/>
                <a:gd name="T66" fmla="*/ 139 w 485"/>
                <a:gd name="T67" fmla="*/ 723 h 736"/>
                <a:gd name="T68" fmla="*/ 123 w 485"/>
                <a:gd name="T69" fmla="*/ 730 h 736"/>
                <a:gd name="T70" fmla="*/ 107 w 485"/>
                <a:gd name="T71" fmla="*/ 730 h 736"/>
                <a:gd name="T72" fmla="*/ 91 w 485"/>
                <a:gd name="T73" fmla="*/ 730 h 736"/>
                <a:gd name="T74" fmla="*/ 75 w 485"/>
                <a:gd name="T75" fmla="*/ 730 h 736"/>
                <a:gd name="T76" fmla="*/ 59 w 485"/>
                <a:gd name="T77" fmla="*/ 730 h 736"/>
                <a:gd name="T78" fmla="*/ 43 w 485"/>
                <a:gd name="T79" fmla="*/ 730 h 736"/>
                <a:gd name="T80" fmla="*/ 27 w 485"/>
                <a:gd name="T81" fmla="*/ 730 h 736"/>
                <a:gd name="T82" fmla="*/ 11 w 485"/>
                <a:gd name="T83" fmla="*/ 730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85" h="736">
                  <a:moveTo>
                    <a:pt x="485" y="736"/>
                  </a:moveTo>
                  <a:lnTo>
                    <a:pt x="480" y="730"/>
                  </a:lnTo>
                  <a:lnTo>
                    <a:pt x="475" y="723"/>
                  </a:lnTo>
                  <a:lnTo>
                    <a:pt x="469" y="717"/>
                  </a:lnTo>
                  <a:lnTo>
                    <a:pt x="464" y="711"/>
                  </a:lnTo>
                  <a:lnTo>
                    <a:pt x="459" y="704"/>
                  </a:lnTo>
                  <a:lnTo>
                    <a:pt x="453" y="698"/>
                  </a:lnTo>
                  <a:lnTo>
                    <a:pt x="453" y="692"/>
                  </a:lnTo>
                  <a:lnTo>
                    <a:pt x="448" y="685"/>
                  </a:lnTo>
                  <a:lnTo>
                    <a:pt x="448" y="679"/>
                  </a:lnTo>
                  <a:lnTo>
                    <a:pt x="443" y="673"/>
                  </a:lnTo>
                  <a:lnTo>
                    <a:pt x="443" y="666"/>
                  </a:lnTo>
                  <a:lnTo>
                    <a:pt x="437" y="660"/>
                  </a:lnTo>
                  <a:lnTo>
                    <a:pt x="437" y="647"/>
                  </a:lnTo>
                  <a:lnTo>
                    <a:pt x="432" y="641"/>
                  </a:lnTo>
                  <a:lnTo>
                    <a:pt x="432" y="628"/>
                  </a:lnTo>
                  <a:lnTo>
                    <a:pt x="427" y="622"/>
                  </a:lnTo>
                  <a:lnTo>
                    <a:pt x="427" y="609"/>
                  </a:lnTo>
                  <a:lnTo>
                    <a:pt x="421" y="597"/>
                  </a:lnTo>
                  <a:lnTo>
                    <a:pt x="421" y="584"/>
                  </a:lnTo>
                  <a:lnTo>
                    <a:pt x="416" y="565"/>
                  </a:lnTo>
                  <a:lnTo>
                    <a:pt x="416" y="546"/>
                  </a:lnTo>
                  <a:lnTo>
                    <a:pt x="411" y="527"/>
                  </a:lnTo>
                  <a:lnTo>
                    <a:pt x="411" y="508"/>
                  </a:lnTo>
                  <a:lnTo>
                    <a:pt x="405" y="489"/>
                  </a:lnTo>
                  <a:lnTo>
                    <a:pt x="405" y="463"/>
                  </a:lnTo>
                  <a:lnTo>
                    <a:pt x="400" y="438"/>
                  </a:lnTo>
                  <a:lnTo>
                    <a:pt x="400" y="406"/>
                  </a:lnTo>
                  <a:lnTo>
                    <a:pt x="395" y="375"/>
                  </a:lnTo>
                  <a:lnTo>
                    <a:pt x="395" y="343"/>
                  </a:lnTo>
                  <a:lnTo>
                    <a:pt x="389" y="311"/>
                  </a:lnTo>
                  <a:lnTo>
                    <a:pt x="389" y="273"/>
                  </a:lnTo>
                  <a:lnTo>
                    <a:pt x="384" y="235"/>
                  </a:lnTo>
                  <a:lnTo>
                    <a:pt x="384" y="197"/>
                  </a:lnTo>
                  <a:lnTo>
                    <a:pt x="379" y="159"/>
                  </a:lnTo>
                  <a:lnTo>
                    <a:pt x="379" y="121"/>
                  </a:lnTo>
                  <a:lnTo>
                    <a:pt x="373" y="89"/>
                  </a:lnTo>
                  <a:lnTo>
                    <a:pt x="373" y="57"/>
                  </a:lnTo>
                  <a:lnTo>
                    <a:pt x="368" y="38"/>
                  </a:lnTo>
                  <a:lnTo>
                    <a:pt x="368" y="7"/>
                  </a:lnTo>
                  <a:lnTo>
                    <a:pt x="363" y="0"/>
                  </a:lnTo>
                  <a:lnTo>
                    <a:pt x="363" y="7"/>
                  </a:lnTo>
                  <a:lnTo>
                    <a:pt x="357" y="19"/>
                  </a:lnTo>
                  <a:lnTo>
                    <a:pt x="357" y="32"/>
                  </a:lnTo>
                  <a:lnTo>
                    <a:pt x="352" y="57"/>
                  </a:lnTo>
                  <a:lnTo>
                    <a:pt x="352" y="83"/>
                  </a:lnTo>
                  <a:lnTo>
                    <a:pt x="347" y="115"/>
                  </a:lnTo>
                  <a:lnTo>
                    <a:pt x="347" y="146"/>
                  </a:lnTo>
                  <a:lnTo>
                    <a:pt x="341" y="178"/>
                  </a:lnTo>
                  <a:lnTo>
                    <a:pt x="341" y="210"/>
                  </a:lnTo>
                  <a:lnTo>
                    <a:pt x="336" y="241"/>
                  </a:lnTo>
                  <a:lnTo>
                    <a:pt x="336" y="273"/>
                  </a:lnTo>
                  <a:lnTo>
                    <a:pt x="331" y="298"/>
                  </a:lnTo>
                  <a:lnTo>
                    <a:pt x="331" y="330"/>
                  </a:lnTo>
                  <a:lnTo>
                    <a:pt x="325" y="356"/>
                  </a:lnTo>
                  <a:lnTo>
                    <a:pt x="325" y="381"/>
                  </a:lnTo>
                  <a:lnTo>
                    <a:pt x="320" y="400"/>
                  </a:lnTo>
                  <a:lnTo>
                    <a:pt x="320" y="425"/>
                  </a:lnTo>
                  <a:lnTo>
                    <a:pt x="315" y="444"/>
                  </a:lnTo>
                  <a:lnTo>
                    <a:pt x="315" y="463"/>
                  </a:lnTo>
                  <a:lnTo>
                    <a:pt x="309" y="482"/>
                  </a:lnTo>
                  <a:lnTo>
                    <a:pt x="309" y="495"/>
                  </a:lnTo>
                  <a:lnTo>
                    <a:pt x="304" y="508"/>
                  </a:lnTo>
                  <a:lnTo>
                    <a:pt x="304" y="527"/>
                  </a:lnTo>
                  <a:lnTo>
                    <a:pt x="299" y="539"/>
                  </a:lnTo>
                  <a:lnTo>
                    <a:pt x="299" y="546"/>
                  </a:lnTo>
                  <a:lnTo>
                    <a:pt x="293" y="558"/>
                  </a:lnTo>
                  <a:lnTo>
                    <a:pt x="293" y="571"/>
                  </a:lnTo>
                  <a:lnTo>
                    <a:pt x="288" y="577"/>
                  </a:lnTo>
                  <a:lnTo>
                    <a:pt x="288" y="590"/>
                  </a:lnTo>
                  <a:lnTo>
                    <a:pt x="283" y="597"/>
                  </a:lnTo>
                  <a:lnTo>
                    <a:pt x="283" y="603"/>
                  </a:lnTo>
                  <a:lnTo>
                    <a:pt x="277" y="609"/>
                  </a:lnTo>
                  <a:lnTo>
                    <a:pt x="277" y="616"/>
                  </a:lnTo>
                  <a:lnTo>
                    <a:pt x="272" y="622"/>
                  </a:lnTo>
                  <a:lnTo>
                    <a:pt x="272" y="628"/>
                  </a:lnTo>
                  <a:lnTo>
                    <a:pt x="267" y="635"/>
                  </a:lnTo>
                  <a:lnTo>
                    <a:pt x="267" y="641"/>
                  </a:lnTo>
                  <a:lnTo>
                    <a:pt x="261" y="647"/>
                  </a:lnTo>
                  <a:lnTo>
                    <a:pt x="251" y="660"/>
                  </a:lnTo>
                  <a:lnTo>
                    <a:pt x="251" y="666"/>
                  </a:lnTo>
                  <a:lnTo>
                    <a:pt x="245" y="673"/>
                  </a:lnTo>
                  <a:lnTo>
                    <a:pt x="240" y="679"/>
                  </a:lnTo>
                  <a:lnTo>
                    <a:pt x="235" y="685"/>
                  </a:lnTo>
                  <a:lnTo>
                    <a:pt x="229" y="685"/>
                  </a:lnTo>
                  <a:lnTo>
                    <a:pt x="224" y="692"/>
                  </a:lnTo>
                  <a:lnTo>
                    <a:pt x="219" y="698"/>
                  </a:lnTo>
                  <a:lnTo>
                    <a:pt x="213" y="698"/>
                  </a:lnTo>
                  <a:lnTo>
                    <a:pt x="208" y="704"/>
                  </a:lnTo>
                  <a:lnTo>
                    <a:pt x="203" y="704"/>
                  </a:lnTo>
                  <a:lnTo>
                    <a:pt x="197" y="711"/>
                  </a:lnTo>
                  <a:lnTo>
                    <a:pt x="192" y="711"/>
                  </a:lnTo>
                  <a:lnTo>
                    <a:pt x="187" y="711"/>
                  </a:lnTo>
                  <a:lnTo>
                    <a:pt x="181" y="717"/>
                  </a:lnTo>
                  <a:lnTo>
                    <a:pt x="176" y="717"/>
                  </a:lnTo>
                  <a:lnTo>
                    <a:pt x="171" y="717"/>
                  </a:lnTo>
                  <a:lnTo>
                    <a:pt x="165" y="717"/>
                  </a:lnTo>
                  <a:lnTo>
                    <a:pt x="160" y="723"/>
                  </a:lnTo>
                  <a:lnTo>
                    <a:pt x="155" y="723"/>
                  </a:lnTo>
                  <a:lnTo>
                    <a:pt x="149" y="723"/>
                  </a:lnTo>
                  <a:lnTo>
                    <a:pt x="144" y="723"/>
                  </a:lnTo>
                  <a:lnTo>
                    <a:pt x="139" y="723"/>
                  </a:lnTo>
                  <a:lnTo>
                    <a:pt x="133" y="723"/>
                  </a:lnTo>
                  <a:lnTo>
                    <a:pt x="128" y="730"/>
                  </a:lnTo>
                  <a:lnTo>
                    <a:pt x="123" y="730"/>
                  </a:lnTo>
                  <a:lnTo>
                    <a:pt x="117" y="730"/>
                  </a:lnTo>
                  <a:lnTo>
                    <a:pt x="112" y="730"/>
                  </a:lnTo>
                  <a:lnTo>
                    <a:pt x="107" y="730"/>
                  </a:lnTo>
                  <a:lnTo>
                    <a:pt x="101" y="730"/>
                  </a:lnTo>
                  <a:lnTo>
                    <a:pt x="96" y="730"/>
                  </a:lnTo>
                  <a:lnTo>
                    <a:pt x="91" y="730"/>
                  </a:lnTo>
                  <a:lnTo>
                    <a:pt x="85" y="730"/>
                  </a:lnTo>
                  <a:lnTo>
                    <a:pt x="80" y="730"/>
                  </a:lnTo>
                  <a:lnTo>
                    <a:pt x="75" y="730"/>
                  </a:lnTo>
                  <a:lnTo>
                    <a:pt x="69" y="730"/>
                  </a:lnTo>
                  <a:lnTo>
                    <a:pt x="64" y="730"/>
                  </a:lnTo>
                  <a:lnTo>
                    <a:pt x="59" y="730"/>
                  </a:lnTo>
                  <a:lnTo>
                    <a:pt x="53" y="730"/>
                  </a:lnTo>
                  <a:lnTo>
                    <a:pt x="48" y="730"/>
                  </a:lnTo>
                  <a:lnTo>
                    <a:pt x="43" y="730"/>
                  </a:lnTo>
                  <a:lnTo>
                    <a:pt x="37" y="730"/>
                  </a:lnTo>
                  <a:lnTo>
                    <a:pt x="32" y="730"/>
                  </a:lnTo>
                  <a:lnTo>
                    <a:pt x="27" y="730"/>
                  </a:lnTo>
                  <a:lnTo>
                    <a:pt x="21" y="730"/>
                  </a:lnTo>
                  <a:lnTo>
                    <a:pt x="16" y="730"/>
                  </a:lnTo>
                  <a:lnTo>
                    <a:pt x="11" y="730"/>
                  </a:lnTo>
                  <a:lnTo>
                    <a:pt x="5" y="730"/>
                  </a:lnTo>
                  <a:lnTo>
                    <a:pt x="0" y="730"/>
                  </a:lnTo>
                </a:path>
              </a:pathLst>
            </a:custGeom>
            <a:noFill/>
            <a:ln w="17463" cap="flat">
              <a:solidFill>
                <a:srgbClr val="FF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96"/>
            <p:cNvSpPr>
              <a:spLocks/>
            </p:cNvSpPr>
            <p:nvPr/>
          </p:nvSpPr>
          <p:spPr bwMode="auto">
            <a:xfrm>
              <a:off x="707" y="3464"/>
              <a:ext cx="421" cy="57"/>
            </a:xfrm>
            <a:custGeom>
              <a:avLst/>
              <a:gdLst>
                <a:gd name="T0" fmla="*/ 416 w 421"/>
                <a:gd name="T1" fmla="*/ 7 h 57"/>
                <a:gd name="T2" fmla="*/ 405 w 421"/>
                <a:gd name="T3" fmla="*/ 7 h 57"/>
                <a:gd name="T4" fmla="*/ 394 w 421"/>
                <a:gd name="T5" fmla="*/ 7 h 57"/>
                <a:gd name="T6" fmla="*/ 384 w 421"/>
                <a:gd name="T7" fmla="*/ 0 h 57"/>
                <a:gd name="T8" fmla="*/ 373 w 421"/>
                <a:gd name="T9" fmla="*/ 0 h 57"/>
                <a:gd name="T10" fmla="*/ 363 w 421"/>
                <a:gd name="T11" fmla="*/ 0 h 57"/>
                <a:gd name="T12" fmla="*/ 352 w 421"/>
                <a:gd name="T13" fmla="*/ 0 h 57"/>
                <a:gd name="T14" fmla="*/ 341 w 421"/>
                <a:gd name="T15" fmla="*/ 0 h 57"/>
                <a:gd name="T16" fmla="*/ 331 w 421"/>
                <a:gd name="T17" fmla="*/ 0 h 57"/>
                <a:gd name="T18" fmla="*/ 320 w 421"/>
                <a:gd name="T19" fmla="*/ 0 h 57"/>
                <a:gd name="T20" fmla="*/ 309 w 421"/>
                <a:gd name="T21" fmla="*/ 7 h 57"/>
                <a:gd name="T22" fmla="*/ 299 w 421"/>
                <a:gd name="T23" fmla="*/ 7 h 57"/>
                <a:gd name="T24" fmla="*/ 288 w 421"/>
                <a:gd name="T25" fmla="*/ 7 h 57"/>
                <a:gd name="T26" fmla="*/ 277 w 421"/>
                <a:gd name="T27" fmla="*/ 7 h 57"/>
                <a:gd name="T28" fmla="*/ 267 w 421"/>
                <a:gd name="T29" fmla="*/ 13 h 57"/>
                <a:gd name="T30" fmla="*/ 256 w 421"/>
                <a:gd name="T31" fmla="*/ 13 h 57"/>
                <a:gd name="T32" fmla="*/ 245 w 421"/>
                <a:gd name="T33" fmla="*/ 19 h 57"/>
                <a:gd name="T34" fmla="*/ 235 w 421"/>
                <a:gd name="T35" fmla="*/ 19 h 57"/>
                <a:gd name="T36" fmla="*/ 224 w 421"/>
                <a:gd name="T37" fmla="*/ 26 h 57"/>
                <a:gd name="T38" fmla="*/ 213 w 421"/>
                <a:gd name="T39" fmla="*/ 26 h 57"/>
                <a:gd name="T40" fmla="*/ 203 w 421"/>
                <a:gd name="T41" fmla="*/ 32 h 57"/>
                <a:gd name="T42" fmla="*/ 192 w 421"/>
                <a:gd name="T43" fmla="*/ 32 h 57"/>
                <a:gd name="T44" fmla="*/ 181 w 421"/>
                <a:gd name="T45" fmla="*/ 38 h 57"/>
                <a:gd name="T46" fmla="*/ 171 w 421"/>
                <a:gd name="T47" fmla="*/ 38 h 57"/>
                <a:gd name="T48" fmla="*/ 160 w 421"/>
                <a:gd name="T49" fmla="*/ 38 h 57"/>
                <a:gd name="T50" fmla="*/ 149 w 421"/>
                <a:gd name="T51" fmla="*/ 45 h 57"/>
                <a:gd name="T52" fmla="*/ 139 w 421"/>
                <a:gd name="T53" fmla="*/ 45 h 57"/>
                <a:gd name="T54" fmla="*/ 128 w 421"/>
                <a:gd name="T55" fmla="*/ 45 h 57"/>
                <a:gd name="T56" fmla="*/ 117 w 421"/>
                <a:gd name="T57" fmla="*/ 45 h 57"/>
                <a:gd name="T58" fmla="*/ 107 w 421"/>
                <a:gd name="T59" fmla="*/ 45 h 57"/>
                <a:gd name="T60" fmla="*/ 96 w 421"/>
                <a:gd name="T61" fmla="*/ 51 h 57"/>
                <a:gd name="T62" fmla="*/ 85 w 421"/>
                <a:gd name="T63" fmla="*/ 51 h 57"/>
                <a:gd name="T64" fmla="*/ 75 w 421"/>
                <a:gd name="T65" fmla="*/ 51 h 57"/>
                <a:gd name="T66" fmla="*/ 64 w 421"/>
                <a:gd name="T67" fmla="*/ 51 h 57"/>
                <a:gd name="T68" fmla="*/ 53 w 421"/>
                <a:gd name="T69" fmla="*/ 51 h 57"/>
                <a:gd name="T70" fmla="*/ 43 w 421"/>
                <a:gd name="T71" fmla="*/ 51 h 57"/>
                <a:gd name="T72" fmla="*/ 32 w 421"/>
                <a:gd name="T73" fmla="*/ 51 h 57"/>
                <a:gd name="T74" fmla="*/ 21 w 421"/>
                <a:gd name="T75" fmla="*/ 57 h 57"/>
                <a:gd name="T76" fmla="*/ 11 w 421"/>
                <a:gd name="T77" fmla="*/ 57 h 57"/>
                <a:gd name="T78" fmla="*/ 0 w 421"/>
                <a:gd name="T79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21" h="57">
                  <a:moveTo>
                    <a:pt x="421" y="7"/>
                  </a:moveTo>
                  <a:lnTo>
                    <a:pt x="416" y="7"/>
                  </a:lnTo>
                  <a:lnTo>
                    <a:pt x="410" y="7"/>
                  </a:lnTo>
                  <a:lnTo>
                    <a:pt x="405" y="7"/>
                  </a:lnTo>
                  <a:lnTo>
                    <a:pt x="400" y="7"/>
                  </a:lnTo>
                  <a:lnTo>
                    <a:pt x="394" y="7"/>
                  </a:lnTo>
                  <a:lnTo>
                    <a:pt x="389" y="0"/>
                  </a:lnTo>
                  <a:lnTo>
                    <a:pt x="384" y="0"/>
                  </a:lnTo>
                  <a:lnTo>
                    <a:pt x="378" y="0"/>
                  </a:lnTo>
                  <a:lnTo>
                    <a:pt x="373" y="0"/>
                  </a:lnTo>
                  <a:lnTo>
                    <a:pt x="368" y="0"/>
                  </a:lnTo>
                  <a:lnTo>
                    <a:pt x="363" y="0"/>
                  </a:lnTo>
                  <a:lnTo>
                    <a:pt x="357" y="0"/>
                  </a:lnTo>
                  <a:lnTo>
                    <a:pt x="352" y="0"/>
                  </a:lnTo>
                  <a:lnTo>
                    <a:pt x="347" y="0"/>
                  </a:lnTo>
                  <a:lnTo>
                    <a:pt x="341" y="0"/>
                  </a:lnTo>
                  <a:lnTo>
                    <a:pt x="336" y="0"/>
                  </a:lnTo>
                  <a:lnTo>
                    <a:pt x="331" y="0"/>
                  </a:lnTo>
                  <a:lnTo>
                    <a:pt x="325" y="0"/>
                  </a:lnTo>
                  <a:lnTo>
                    <a:pt x="320" y="0"/>
                  </a:lnTo>
                  <a:lnTo>
                    <a:pt x="315" y="0"/>
                  </a:lnTo>
                  <a:lnTo>
                    <a:pt x="309" y="7"/>
                  </a:lnTo>
                  <a:lnTo>
                    <a:pt x="304" y="7"/>
                  </a:lnTo>
                  <a:lnTo>
                    <a:pt x="299" y="7"/>
                  </a:lnTo>
                  <a:lnTo>
                    <a:pt x="293" y="7"/>
                  </a:lnTo>
                  <a:lnTo>
                    <a:pt x="288" y="7"/>
                  </a:lnTo>
                  <a:lnTo>
                    <a:pt x="283" y="7"/>
                  </a:lnTo>
                  <a:lnTo>
                    <a:pt x="277" y="7"/>
                  </a:lnTo>
                  <a:lnTo>
                    <a:pt x="272" y="13"/>
                  </a:lnTo>
                  <a:lnTo>
                    <a:pt x="267" y="13"/>
                  </a:lnTo>
                  <a:lnTo>
                    <a:pt x="261" y="13"/>
                  </a:lnTo>
                  <a:lnTo>
                    <a:pt x="256" y="13"/>
                  </a:lnTo>
                  <a:lnTo>
                    <a:pt x="251" y="19"/>
                  </a:lnTo>
                  <a:lnTo>
                    <a:pt x="245" y="19"/>
                  </a:lnTo>
                  <a:lnTo>
                    <a:pt x="240" y="19"/>
                  </a:lnTo>
                  <a:lnTo>
                    <a:pt x="235" y="19"/>
                  </a:lnTo>
                  <a:lnTo>
                    <a:pt x="229" y="19"/>
                  </a:lnTo>
                  <a:lnTo>
                    <a:pt x="224" y="26"/>
                  </a:lnTo>
                  <a:lnTo>
                    <a:pt x="219" y="26"/>
                  </a:lnTo>
                  <a:lnTo>
                    <a:pt x="213" y="26"/>
                  </a:lnTo>
                  <a:lnTo>
                    <a:pt x="208" y="26"/>
                  </a:lnTo>
                  <a:lnTo>
                    <a:pt x="203" y="32"/>
                  </a:lnTo>
                  <a:lnTo>
                    <a:pt x="197" y="32"/>
                  </a:lnTo>
                  <a:lnTo>
                    <a:pt x="192" y="32"/>
                  </a:lnTo>
                  <a:lnTo>
                    <a:pt x="187" y="32"/>
                  </a:lnTo>
                  <a:lnTo>
                    <a:pt x="181" y="38"/>
                  </a:lnTo>
                  <a:lnTo>
                    <a:pt x="176" y="38"/>
                  </a:lnTo>
                  <a:lnTo>
                    <a:pt x="171" y="38"/>
                  </a:lnTo>
                  <a:lnTo>
                    <a:pt x="165" y="38"/>
                  </a:lnTo>
                  <a:lnTo>
                    <a:pt x="160" y="38"/>
                  </a:lnTo>
                  <a:lnTo>
                    <a:pt x="155" y="38"/>
                  </a:lnTo>
                  <a:lnTo>
                    <a:pt x="149" y="45"/>
                  </a:lnTo>
                  <a:lnTo>
                    <a:pt x="144" y="45"/>
                  </a:lnTo>
                  <a:lnTo>
                    <a:pt x="139" y="45"/>
                  </a:lnTo>
                  <a:lnTo>
                    <a:pt x="133" y="45"/>
                  </a:lnTo>
                  <a:lnTo>
                    <a:pt x="128" y="45"/>
                  </a:lnTo>
                  <a:lnTo>
                    <a:pt x="123" y="45"/>
                  </a:lnTo>
                  <a:lnTo>
                    <a:pt x="117" y="45"/>
                  </a:lnTo>
                  <a:lnTo>
                    <a:pt x="112" y="45"/>
                  </a:lnTo>
                  <a:lnTo>
                    <a:pt x="107" y="45"/>
                  </a:lnTo>
                  <a:lnTo>
                    <a:pt x="101" y="51"/>
                  </a:lnTo>
                  <a:lnTo>
                    <a:pt x="96" y="51"/>
                  </a:lnTo>
                  <a:lnTo>
                    <a:pt x="91" y="51"/>
                  </a:lnTo>
                  <a:lnTo>
                    <a:pt x="85" y="51"/>
                  </a:lnTo>
                  <a:lnTo>
                    <a:pt x="80" y="51"/>
                  </a:lnTo>
                  <a:lnTo>
                    <a:pt x="75" y="51"/>
                  </a:lnTo>
                  <a:lnTo>
                    <a:pt x="69" y="51"/>
                  </a:lnTo>
                  <a:lnTo>
                    <a:pt x="64" y="51"/>
                  </a:lnTo>
                  <a:lnTo>
                    <a:pt x="59" y="51"/>
                  </a:lnTo>
                  <a:lnTo>
                    <a:pt x="53" y="51"/>
                  </a:lnTo>
                  <a:lnTo>
                    <a:pt x="48" y="51"/>
                  </a:lnTo>
                  <a:lnTo>
                    <a:pt x="43" y="51"/>
                  </a:lnTo>
                  <a:lnTo>
                    <a:pt x="37" y="51"/>
                  </a:lnTo>
                  <a:lnTo>
                    <a:pt x="32" y="51"/>
                  </a:lnTo>
                  <a:lnTo>
                    <a:pt x="27" y="51"/>
                  </a:lnTo>
                  <a:lnTo>
                    <a:pt x="21" y="57"/>
                  </a:lnTo>
                  <a:lnTo>
                    <a:pt x="16" y="57"/>
                  </a:lnTo>
                  <a:lnTo>
                    <a:pt x="11" y="57"/>
                  </a:lnTo>
                  <a:lnTo>
                    <a:pt x="5" y="57"/>
                  </a:lnTo>
                  <a:lnTo>
                    <a:pt x="0" y="57"/>
                  </a:lnTo>
                </a:path>
              </a:pathLst>
            </a:custGeom>
            <a:noFill/>
            <a:ln w="17463" cap="flat">
              <a:solidFill>
                <a:srgbClr val="FF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Rectangle 97"/>
            <p:cNvSpPr>
              <a:spLocks noChangeArrowheads="1"/>
            </p:cNvSpPr>
            <p:nvPr/>
          </p:nvSpPr>
          <p:spPr bwMode="auto">
            <a:xfrm>
              <a:off x="753" y="3689"/>
              <a:ext cx="869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panose="020B0604020202020204" pitchFamily="34" charset="0"/>
                </a:rPr>
                <a:t>frequency offset </a:t>
              </a:r>
              <a:endPara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7" name="Rectangle 98"/>
            <p:cNvSpPr>
              <a:spLocks noChangeArrowheads="1"/>
            </p:cNvSpPr>
            <p:nvPr/>
          </p:nvSpPr>
          <p:spPr bwMode="auto">
            <a:xfrm>
              <a:off x="1677" y="3680"/>
              <a:ext cx="117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Symbol" panose="05050102010706020507" pitchFamily="18" charset="2"/>
                </a:rPr>
                <a:t>D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8" name="Rectangle 99"/>
            <p:cNvSpPr>
              <a:spLocks noChangeArrowheads="1"/>
            </p:cNvSpPr>
            <p:nvPr/>
          </p:nvSpPr>
          <p:spPr bwMode="auto">
            <a:xfrm>
              <a:off x="1736" y="3680"/>
              <a:ext cx="128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Symbol" panose="05050102010706020507" pitchFamily="18" charset="2"/>
                </a:rPr>
                <a:t>w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9" name="Rectangle 100"/>
            <p:cNvSpPr>
              <a:spLocks noChangeArrowheads="1"/>
            </p:cNvSpPr>
            <p:nvPr/>
          </p:nvSpPr>
          <p:spPr bwMode="auto">
            <a:xfrm>
              <a:off x="1800" y="3680"/>
              <a:ext cx="357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panose="020B0604020202020204" pitchFamily="34" charset="0"/>
                </a:rPr>
                <a:t> [ppm]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0" name="Rectangle 101"/>
            <p:cNvSpPr>
              <a:spLocks noChangeArrowheads="1"/>
            </p:cNvSpPr>
            <p:nvPr/>
          </p:nvSpPr>
          <p:spPr bwMode="auto">
            <a:xfrm rot="16200000">
              <a:off x="403" y="2761"/>
              <a:ext cx="123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panose="020B0604020202020204" pitchFamily="34" charset="0"/>
                </a:rPr>
                <a:t>R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1" name="Rectangle 102"/>
            <p:cNvSpPr>
              <a:spLocks noChangeArrowheads="1"/>
            </p:cNvSpPr>
            <p:nvPr/>
          </p:nvSpPr>
          <p:spPr bwMode="auto">
            <a:xfrm rot="16200000">
              <a:off x="470" y="2720"/>
              <a:ext cx="80" cy="1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panose="020B0604020202020204" pitchFamily="34" charset="0"/>
                </a:rPr>
                <a:t>1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2" name="Rectangle 103"/>
            <p:cNvSpPr>
              <a:spLocks noChangeArrowheads="1"/>
            </p:cNvSpPr>
            <p:nvPr/>
          </p:nvSpPr>
          <p:spPr bwMode="auto">
            <a:xfrm rot="16200000">
              <a:off x="469" y="2663"/>
              <a:ext cx="91" cy="1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Symbol" panose="05050102010706020507" pitchFamily="18" charset="2"/>
                </a:rPr>
                <a:t>r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3" name="Rectangle 104"/>
            <p:cNvSpPr>
              <a:spLocks noChangeArrowheads="1"/>
            </p:cNvSpPr>
            <p:nvPr/>
          </p:nvSpPr>
          <p:spPr bwMode="auto">
            <a:xfrm rot="16200000">
              <a:off x="332" y="2500"/>
              <a:ext cx="266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panose="020B0604020202020204" pitchFamily="34" charset="0"/>
                </a:rPr>
                <a:t> [Hz]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4" name="Freeform 105"/>
            <p:cNvSpPr>
              <a:spLocks/>
            </p:cNvSpPr>
            <p:nvPr/>
          </p:nvSpPr>
          <p:spPr bwMode="auto">
            <a:xfrm>
              <a:off x="1613" y="3401"/>
              <a:ext cx="677" cy="76"/>
            </a:xfrm>
            <a:custGeom>
              <a:avLst/>
              <a:gdLst>
                <a:gd name="T0" fmla="*/ 666 w 677"/>
                <a:gd name="T1" fmla="*/ 76 h 76"/>
                <a:gd name="T2" fmla="*/ 650 w 677"/>
                <a:gd name="T3" fmla="*/ 76 h 76"/>
                <a:gd name="T4" fmla="*/ 634 w 677"/>
                <a:gd name="T5" fmla="*/ 76 h 76"/>
                <a:gd name="T6" fmla="*/ 618 w 677"/>
                <a:gd name="T7" fmla="*/ 76 h 76"/>
                <a:gd name="T8" fmla="*/ 602 w 677"/>
                <a:gd name="T9" fmla="*/ 76 h 76"/>
                <a:gd name="T10" fmla="*/ 586 w 677"/>
                <a:gd name="T11" fmla="*/ 76 h 76"/>
                <a:gd name="T12" fmla="*/ 570 w 677"/>
                <a:gd name="T13" fmla="*/ 76 h 76"/>
                <a:gd name="T14" fmla="*/ 554 w 677"/>
                <a:gd name="T15" fmla="*/ 76 h 76"/>
                <a:gd name="T16" fmla="*/ 538 w 677"/>
                <a:gd name="T17" fmla="*/ 76 h 76"/>
                <a:gd name="T18" fmla="*/ 522 w 677"/>
                <a:gd name="T19" fmla="*/ 76 h 76"/>
                <a:gd name="T20" fmla="*/ 507 w 677"/>
                <a:gd name="T21" fmla="*/ 76 h 76"/>
                <a:gd name="T22" fmla="*/ 491 w 677"/>
                <a:gd name="T23" fmla="*/ 76 h 76"/>
                <a:gd name="T24" fmla="*/ 475 w 677"/>
                <a:gd name="T25" fmla="*/ 76 h 76"/>
                <a:gd name="T26" fmla="*/ 459 w 677"/>
                <a:gd name="T27" fmla="*/ 76 h 76"/>
                <a:gd name="T28" fmla="*/ 443 w 677"/>
                <a:gd name="T29" fmla="*/ 76 h 76"/>
                <a:gd name="T30" fmla="*/ 427 w 677"/>
                <a:gd name="T31" fmla="*/ 76 h 76"/>
                <a:gd name="T32" fmla="*/ 411 w 677"/>
                <a:gd name="T33" fmla="*/ 76 h 76"/>
                <a:gd name="T34" fmla="*/ 395 w 677"/>
                <a:gd name="T35" fmla="*/ 70 h 76"/>
                <a:gd name="T36" fmla="*/ 379 w 677"/>
                <a:gd name="T37" fmla="*/ 70 h 76"/>
                <a:gd name="T38" fmla="*/ 363 w 677"/>
                <a:gd name="T39" fmla="*/ 70 h 76"/>
                <a:gd name="T40" fmla="*/ 347 w 677"/>
                <a:gd name="T41" fmla="*/ 70 h 76"/>
                <a:gd name="T42" fmla="*/ 331 w 677"/>
                <a:gd name="T43" fmla="*/ 70 h 76"/>
                <a:gd name="T44" fmla="*/ 315 w 677"/>
                <a:gd name="T45" fmla="*/ 70 h 76"/>
                <a:gd name="T46" fmla="*/ 299 w 677"/>
                <a:gd name="T47" fmla="*/ 70 h 76"/>
                <a:gd name="T48" fmla="*/ 283 w 677"/>
                <a:gd name="T49" fmla="*/ 70 h 76"/>
                <a:gd name="T50" fmla="*/ 267 w 677"/>
                <a:gd name="T51" fmla="*/ 70 h 76"/>
                <a:gd name="T52" fmla="*/ 251 w 677"/>
                <a:gd name="T53" fmla="*/ 70 h 76"/>
                <a:gd name="T54" fmla="*/ 235 w 677"/>
                <a:gd name="T55" fmla="*/ 70 h 76"/>
                <a:gd name="T56" fmla="*/ 219 w 677"/>
                <a:gd name="T57" fmla="*/ 70 h 76"/>
                <a:gd name="T58" fmla="*/ 203 w 677"/>
                <a:gd name="T59" fmla="*/ 63 h 76"/>
                <a:gd name="T60" fmla="*/ 187 w 677"/>
                <a:gd name="T61" fmla="*/ 63 h 76"/>
                <a:gd name="T62" fmla="*/ 171 w 677"/>
                <a:gd name="T63" fmla="*/ 63 h 76"/>
                <a:gd name="T64" fmla="*/ 155 w 677"/>
                <a:gd name="T65" fmla="*/ 63 h 76"/>
                <a:gd name="T66" fmla="*/ 139 w 677"/>
                <a:gd name="T67" fmla="*/ 63 h 76"/>
                <a:gd name="T68" fmla="*/ 123 w 677"/>
                <a:gd name="T69" fmla="*/ 57 h 76"/>
                <a:gd name="T70" fmla="*/ 107 w 677"/>
                <a:gd name="T71" fmla="*/ 57 h 76"/>
                <a:gd name="T72" fmla="*/ 91 w 677"/>
                <a:gd name="T73" fmla="*/ 51 h 76"/>
                <a:gd name="T74" fmla="*/ 75 w 677"/>
                <a:gd name="T75" fmla="*/ 44 h 76"/>
                <a:gd name="T76" fmla="*/ 59 w 677"/>
                <a:gd name="T77" fmla="*/ 44 h 76"/>
                <a:gd name="T78" fmla="*/ 43 w 677"/>
                <a:gd name="T79" fmla="*/ 38 h 76"/>
                <a:gd name="T80" fmla="*/ 27 w 677"/>
                <a:gd name="T81" fmla="*/ 25 h 76"/>
                <a:gd name="T82" fmla="*/ 11 w 677"/>
                <a:gd name="T83" fmla="*/ 1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77" h="76">
                  <a:moveTo>
                    <a:pt x="677" y="76"/>
                  </a:moveTo>
                  <a:lnTo>
                    <a:pt x="672" y="76"/>
                  </a:lnTo>
                  <a:lnTo>
                    <a:pt x="666" y="76"/>
                  </a:lnTo>
                  <a:lnTo>
                    <a:pt x="661" y="76"/>
                  </a:lnTo>
                  <a:lnTo>
                    <a:pt x="656" y="76"/>
                  </a:lnTo>
                  <a:lnTo>
                    <a:pt x="650" y="76"/>
                  </a:lnTo>
                  <a:lnTo>
                    <a:pt x="645" y="76"/>
                  </a:lnTo>
                  <a:lnTo>
                    <a:pt x="640" y="76"/>
                  </a:lnTo>
                  <a:lnTo>
                    <a:pt x="634" y="76"/>
                  </a:lnTo>
                  <a:lnTo>
                    <a:pt x="629" y="76"/>
                  </a:lnTo>
                  <a:lnTo>
                    <a:pt x="624" y="76"/>
                  </a:lnTo>
                  <a:lnTo>
                    <a:pt x="618" y="76"/>
                  </a:lnTo>
                  <a:lnTo>
                    <a:pt x="613" y="76"/>
                  </a:lnTo>
                  <a:lnTo>
                    <a:pt x="608" y="76"/>
                  </a:lnTo>
                  <a:lnTo>
                    <a:pt x="602" y="76"/>
                  </a:lnTo>
                  <a:lnTo>
                    <a:pt x="597" y="76"/>
                  </a:lnTo>
                  <a:lnTo>
                    <a:pt x="592" y="76"/>
                  </a:lnTo>
                  <a:lnTo>
                    <a:pt x="586" y="76"/>
                  </a:lnTo>
                  <a:lnTo>
                    <a:pt x="581" y="76"/>
                  </a:lnTo>
                  <a:lnTo>
                    <a:pt x="576" y="76"/>
                  </a:lnTo>
                  <a:lnTo>
                    <a:pt x="570" y="76"/>
                  </a:lnTo>
                  <a:lnTo>
                    <a:pt x="565" y="76"/>
                  </a:lnTo>
                  <a:lnTo>
                    <a:pt x="560" y="76"/>
                  </a:lnTo>
                  <a:lnTo>
                    <a:pt x="554" y="76"/>
                  </a:lnTo>
                  <a:lnTo>
                    <a:pt x="549" y="76"/>
                  </a:lnTo>
                  <a:lnTo>
                    <a:pt x="544" y="76"/>
                  </a:lnTo>
                  <a:lnTo>
                    <a:pt x="538" y="76"/>
                  </a:lnTo>
                  <a:lnTo>
                    <a:pt x="533" y="76"/>
                  </a:lnTo>
                  <a:lnTo>
                    <a:pt x="528" y="76"/>
                  </a:lnTo>
                  <a:lnTo>
                    <a:pt x="522" y="76"/>
                  </a:lnTo>
                  <a:lnTo>
                    <a:pt x="517" y="76"/>
                  </a:lnTo>
                  <a:lnTo>
                    <a:pt x="512" y="76"/>
                  </a:lnTo>
                  <a:lnTo>
                    <a:pt x="507" y="76"/>
                  </a:lnTo>
                  <a:lnTo>
                    <a:pt x="501" y="76"/>
                  </a:lnTo>
                  <a:lnTo>
                    <a:pt x="496" y="76"/>
                  </a:lnTo>
                  <a:lnTo>
                    <a:pt x="491" y="76"/>
                  </a:lnTo>
                  <a:lnTo>
                    <a:pt x="485" y="76"/>
                  </a:lnTo>
                  <a:lnTo>
                    <a:pt x="480" y="76"/>
                  </a:lnTo>
                  <a:lnTo>
                    <a:pt x="475" y="76"/>
                  </a:lnTo>
                  <a:lnTo>
                    <a:pt x="469" y="76"/>
                  </a:lnTo>
                  <a:lnTo>
                    <a:pt x="464" y="76"/>
                  </a:lnTo>
                  <a:lnTo>
                    <a:pt x="459" y="76"/>
                  </a:lnTo>
                  <a:lnTo>
                    <a:pt x="453" y="76"/>
                  </a:lnTo>
                  <a:lnTo>
                    <a:pt x="448" y="76"/>
                  </a:lnTo>
                  <a:lnTo>
                    <a:pt x="443" y="76"/>
                  </a:lnTo>
                  <a:lnTo>
                    <a:pt x="437" y="76"/>
                  </a:lnTo>
                  <a:lnTo>
                    <a:pt x="432" y="76"/>
                  </a:lnTo>
                  <a:lnTo>
                    <a:pt x="427" y="76"/>
                  </a:lnTo>
                  <a:lnTo>
                    <a:pt x="421" y="76"/>
                  </a:lnTo>
                  <a:lnTo>
                    <a:pt x="416" y="76"/>
                  </a:lnTo>
                  <a:lnTo>
                    <a:pt x="411" y="76"/>
                  </a:lnTo>
                  <a:lnTo>
                    <a:pt x="405" y="76"/>
                  </a:lnTo>
                  <a:lnTo>
                    <a:pt x="400" y="70"/>
                  </a:lnTo>
                  <a:lnTo>
                    <a:pt x="395" y="70"/>
                  </a:lnTo>
                  <a:lnTo>
                    <a:pt x="389" y="70"/>
                  </a:lnTo>
                  <a:lnTo>
                    <a:pt x="384" y="70"/>
                  </a:lnTo>
                  <a:lnTo>
                    <a:pt x="379" y="70"/>
                  </a:lnTo>
                  <a:lnTo>
                    <a:pt x="373" y="70"/>
                  </a:lnTo>
                  <a:lnTo>
                    <a:pt x="368" y="70"/>
                  </a:lnTo>
                  <a:lnTo>
                    <a:pt x="363" y="70"/>
                  </a:lnTo>
                  <a:lnTo>
                    <a:pt x="357" y="70"/>
                  </a:lnTo>
                  <a:lnTo>
                    <a:pt x="352" y="70"/>
                  </a:lnTo>
                  <a:lnTo>
                    <a:pt x="347" y="70"/>
                  </a:lnTo>
                  <a:lnTo>
                    <a:pt x="341" y="70"/>
                  </a:lnTo>
                  <a:lnTo>
                    <a:pt x="336" y="70"/>
                  </a:lnTo>
                  <a:lnTo>
                    <a:pt x="331" y="70"/>
                  </a:lnTo>
                  <a:lnTo>
                    <a:pt x="325" y="70"/>
                  </a:lnTo>
                  <a:lnTo>
                    <a:pt x="320" y="70"/>
                  </a:lnTo>
                  <a:lnTo>
                    <a:pt x="315" y="70"/>
                  </a:lnTo>
                  <a:lnTo>
                    <a:pt x="309" y="70"/>
                  </a:lnTo>
                  <a:lnTo>
                    <a:pt x="304" y="70"/>
                  </a:lnTo>
                  <a:lnTo>
                    <a:pt x="299" y="70"/>
                  </a:lnTo>
                  <a:lnTo>
                    <a:pt x="293" y="70"/>
                  </a:lnTo>
                  <a:lnTo>
                    <a:pt x="288" y="70"/>
                  </a:lnTo>
                  <a:lnTo>
                    <a:pt x="283" y="70"/>
                  </a:lnTo>
                  <a:lnTo>
                    <a:pt x="277" y="70"/>
                  </a:lnTo>
                  <a:lnTo>
                    <a:pt x="272" y="70"/>
                  </a:lnTo>
                  <a:lnTo>
                    <a:pt x="267" y="70"/>
                  </a:lnTo>
                  <a:lnTo>
                    <a:pt x="261" y="70"/>
                  </a:lnTo>
                  <a:lnTo>
                    <a:pt x="256" y="70"/>
                  </a:lnTo>
                  <a:lnTo>
                    <a:pt x="251" y="70"/>
                  </a:lnTo>
                  <a:lnTo>
                    <a:pt x="245" y="70"/>
                  </a:lnTo>
                  <a:lnTo>
                    <a:pt x="240" y="70"/>
                  </a:lnTo>
                  <a:lnTo>
                    <a:pt x="235" y="70"/>
                  </a:lnTo>
                  <a:lnTo>
                    <a:pt x="229" y="70"/>
                  </a:lnTo>
                  <a:lnTo>
                    <a:pt x="224" y="70"/>
                  </a:lnTo>
                  <a:lnTo>
                    <a:pt x="219" y="70"/>
                  </a:lnTo>
                  <a:lnTo>
                    <a:pt x="213" y="70"/>
                  </a:lnTo>
                  <a:lnTo>
                    <a:pt x="208" y="63"/>
                  </a:lnTo>
                  <a:lnTo>
                    <a:pt x="203" y="63"/>
                  </a:lnTo>
                  <a:lnTo>
                    <a:pt x="197" y="63"/>
                  </a:lnTo>
                  <a:lnTo>
                    <a:pt x="192" y="63"/>
                  </a:lnTo>
                  <a:lnTo>
                    <a:pt x="187" y="63"/>
                  </a:lnTo>
                  <a:lnTo>
                    <a:pt x="181" y="63"/>
                  </a:lnTo>
                  <a:lnTo>
                    <a:pt x="176" y="63"/>
                  </a:lnTo>
                  <a:lnTo>
                    <a:pt x="171" y="63"/>
                  </a:lnTo>
                  <a:lnTo>
                    <a:pt x="165" y="63"/>
                  </a:lnTo>
                  <a:lnTo>
                    <a:pt x="160" y="63"/>
                  </a:lnTo>
                  <a:lnTo>
                    <a:pt x="155" y="63"/>
                  </a:lnTo>
                  <a:lnTo>
                    <a:pt x="149" y="63"/>
                  </a:lnTo>
                  <a:lnTo>
                    <a:pt x="144" y="63"/>
                  </a:lnTo>
                  <a:lnTo>
                    <a:pt x="139" y="63"/>
                  </a:lnTo>
                  <a:lnTo>
                    <a:pt x="133" y="57"/>
                  </a:lnTo>
                  <a:lnTo>
                    <a:pt x="128" y="57"/>
                  </a:lnTo>
                  <a:lnTo>
                    <a:pt x="123" y="57"/>
                  </a:lnTo>
                  <a:lnTo>
                    <a:pt x="117" y="57"/>
                  </a:lnTo>
                  <a:lnTo>
                    <a:pt x="112" y="57"/>
                  </a:lnTo>
                  <a:lnTo>
                    <a:pt x="107" y="57"/>
                  </a:lnTo>
                  <a:lnTo>
                    <a:pt x="101" y="57"/>
                  </a:lnTo>
                  <a:lnTo>
                    <a:pt x="96" y="51"/>
                  </a:lnTo>
                  <a:lnTo>
                    <a:pt x="91" y="51"/>
                  </a:lnTo>
                  <a:lnTo>
                    <a:pt x="85" y="51"/>
                  </a:lnTo>
                  <a:lnTo>
                    <a:pt x="80" y="51"/>
                  </a:lnTo>
                  <a:lnTo>
                    <a:pt x="75" y="44"/>
                  </a:lnTo>
                  <a:lnTo>
                    <a:pt x="69" y="44"/>
                  </a:lnTo>
                  <a:lnTo>
                    <a:pt x="64" y="44"/>
                  </a:lnTo>
                  <a:lnTo>
                    <a:pt x="59" y="44"/>
                  </a:lnTo>
                  <a:lnTo>
                    <a:pt x="53" y="38"/>
                  </a:lnTo>
                  <a:lnTo>
                    <a:pt x="48" y="38"/>
                  </a:lnTo>
                  <a:lnTo>
                    <a:pt x="43" y="38"/>
                  </a:lnTo>
                  <a:lnTo>
                    <a:pt x="37" y="32"/>
                  </a:lnTo>
                  <a:lnTo>
                    <a:pt x="32" y="32"/>
                  </a:lnTo>
                  <a:lnTo>
                    <a:pt x="27" y="25"/>
                  </a:lnTo>
                  <a:lnTo>
                    <a:pt x="21" y="25"/>
                  </a:lnTo>
                  <a:lnTo>
                    <a:pt x="16" y="19"/>
                  </a:lnTo>
                  <a:lnTo>
                    <a:pt x="11" y="13"/>
                  </a:lnTo>
                  <a:lnTo>
                    <a:pt x="5" y="6"/>
                  </a:lnTo>
                  <a:lnTo>
                    <a:pt x="0" y="0"/>
                  </a:lnTo>
                </a:path>
              </a:pathLst>
            </a:custGeom>
            <a:noFill/>
            <a:ln w="17463" cap="flat">
              <a:solidFill>
                <a:srgbClr val="0000FF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106"/>
            <p:cNvSpPr>
              <a:spLocks/>
            </p:cNvSpPr>
            <p:nvPr/>
          </p:nvSpPr>
          <p:spPr bwMode="auto">
            <a:xfrm>
              <a:off x="1128" y="2672"/>
              <a:ext cx="485" cy="799"/>
            </a:xfrm>
            <a:custGeom>
              <a:avLst/>
              <a:gdLst>
                <a:gd name="T0" fmla="*/ 475 w 485"/>
                <a:gd name="T1" fmla="*/ 716 h 799"/>
                <a:gd name="T2" fmla="*/ 459 w 485"/>
                <a:gd name="T3" fmla="*/ 697 h 799"/>
                <a:gd name="T4" fmla="*/ 453 w 485"/>
                <a:gd name="T5" fmla="*/ 678 h 799"/>
                <a:gd name="T6" fmla="*/ 443 w 485"/>
                <a:gd name="T7" fmla="*/ 659 h 799"/>
                <a:gd name="T8" fmla="*/ 437 w 485"/>
                <a:gd name="T9" fmla="*/ 627 h 799"/>
                <a:gd name="T10" fmla="*/ 427 w 485"/>
                <a:gd name="T11" fmla="*/ 596 h 799"/>
                <a:gd name="T12" fmla="*/ 421 w 485"/>
                <a:gd name="T13" fmla="*/ 551 h 799"/>
                <a:gd name="T14" fmla="*/ 411 w 485"/>
                <a:gd name="T15" fmla="*/ 494 h 799"/>
                <a:gd name="T16" fmla="*/ 405 w 485"/>
                <a:gd name="T17" fmla="*/ 425 h 799"/>
                <a:gd name="T18" fmla="*/ 395 w 485"/>
                <a:gd name="T19" fmla="*/ 329 h 799"/>
                <a:gd name="T20" fmla="*/ 389 w 485"/>
                <a:gd name="T21" fmla="*/ 228 h 799"/>
                <a:gd name="T22" fmla="*/ 379 w 485"/>
                <a:gd name="T23" fmla="*/ 120 h 799"/>
                <a:gd name="T24" fmla="*/ 373 w 485"/>
                <a:gd name="T25" fmla="*/ 31 h 799"/>
                <a:gd name="T26" fmla="*/ 363 w 485"/>
                <a:gd name="T27" fmla="*/ 0 h 799"/>
                <a:gd name="T28" fmla="*/ 357 w 485"/>
                <a:gd name="T29" fmla="*/ 57 h 799"/>
                <a:gd name="T30" fmla="*/ 347 w 485"/>
                <a:gd name="T31" fmla="*/ 152 h 799"/>
                <a:gd name="T32" fmla="*/ 341 w 485"/>
                <a:gd name="T33" fmla="*/ 266 h 799"/>
                <a:gd name="T34" fmla="*/ 331 w 485"/>
                <a:gd name="T35" fmla="*/ 361 h 799"/>
                <a:gd name="T36" fmla="*/ 325 w 485"/>
                <a:gd name="T37" fmla="*/ 450 h 799"/>
                <a:gd name="T38" fmla="*/ 315 w 485"/>
                <a:gd name="T39" fmla="*/ 513 h 799"/>
                <a:gd name="T40" fmla="*/ 309 w 485"/>
                <a:gd name="T41" fmla="*/ 564 h 799"/>
                <a:gd name="T42" fmla="*/ 299 w 485"/>
                <a:gd name="T43" fmla="*/ 608 h 799"/>
                <a:gd name="T44" fmla="*/ 293 w 485"/>
                <a:gd name="T45" fmla="*/ 640 h 799"/>
                <a:gd name="T46" fmla="*/ 283 w 485"/>
                <a:gd name="T47" fmla="*/ 666 h 799"/>
                <a:gd name="T48" fmla="*/ 277 w 485"/>
                <a:gd name="T49" fmla="*/ 685 h 799"/>
                <a:gd name="T50" fmla="*/ 267 w 485"/>
                <a:gd name="T51" fmla="*/ 704 h 799"/>
                <a:gd name="T52" fmla="*/ 251 w 485"/>
                <a:gd name="T53" fmla="*/ 729 h 799"/>
                <a:gd name="T54" fmla="*/ 235 w 485"/>
                <a:gd name="T55" fmla="*/ 748 h 799"/>
                <a:gd name="T56" fmla="*/ 219 w 485"/>
                <a:gd name="T57" fmla="*/ 754 h 799"/>
                <a:gd name="T58" fmla="*/ 203 w 485"/>
                <a:gd name="T59" fmla="*/ 767 h 799"/>
                <a:gd name="T60" fmla="*/ 187 w 485"/>
                <a:gd name="T61" fmla="*/ 773 h 799"/>
                <a:gd name="T62" fmla="*/ 171 w 485"/>
                <a:gd name="T63" fmla="*/ 780 h 799"/>
                <a:gd name="T64" fmla="*/ 155 w 485"/>
                <a:gd name="T65" fmla="*/ 780 h 799"/>
                <a:gd name="T66" fmla="*/ 139 w 485"/>
                <a:gd name="T67" fmla="*/ 786 h 799"/>
                <a:gd name="T68" fmla="*/ 123 w 485"/>
                <a:gd name="T69" fmla="*/ 786 h 799"/>
                <a:gd name="T70" fmla="*/ 107 w 485"/>
                <a:gd name="T71" fmla="*/ 792 h 799"/>
                <a:gd name="T72" fmla="*/ 91 w 485"/>
                <a:gd name="T73" fmla="*/ 792 h 799"/>
                <a:gd name="T74" fmla="*/ 75 w 485"/>
                <a:gd name="T75" fmla="*/ 792 h 799"/>
                <a:gd name="T76" fmla="*/ 59 w 485"/>
                <a:gd name="T77" fmla="*/ 792 h 799"/>
                <a:gd name="T78" fmla="*/ 43 w 485"/>
                <a:gd name="T79" fmla="*/ 792 h 799"/>
                <a:gd name="T80" fmla="*/ 27 w 485"/>
                <a:gd name="T81" fmla="*/ 799 h 799"/>
                <a:gd name="T82" fmla="*/ 11 w 485"/>
                <a:gd name="T83" fmla="*/ 799 h 7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85" h="799">
                  <a:moveTo>
                    <a:pt x="485" y="729"/>
                  </a:moveTo>
                  <a:lnTo>
                    <a:pt x="480" y="723"/>
                  </a:lnTo>
                  <a:lnTo>
                    <a:pt x="475" y="716"/>
                  </a:lnTo>
                  <a:lnTo>
                    <a:pt x="469" y="710"/>
                  </a:lnTo>
                  <a:lnTo>
                    <a:pt x="464" y="704"/>
                  </a:lnTo>
                  <a:lnTo>
                    <a:pt x="459" y="697"/>
                  </a:lnTo>
                  <a:lnTo>
                    <a:pt x="459" y="691"/>
                  </a:lnTo>
                  <a:lnTo>
                    <a:pt x="453" y="685"/>
                  </a:lnTo>
                  <a:lnTo>
                    <a:pt x="453" y="678"/>
                  </a:lnTo>
                  <a:lnTo>
                    <a:pt x="448" y="672"/>
                  </a:lnTo>
                  <a:lnTo>
                    <a:pt x="448" y="666"/>
                  </a:lnTo>
                  <a:lnTo>
                    <a:pt x="443" y="659"/>
                  </a:lnTo>
                  <a:lnTo>
                    <a:pt x="443" y="646"/>
                  </a:lnTo>
                  <a:lnTo>
                    <a:pt x="437" y="640"/>
                  </a:lnTo>
                  <a:lnTo>
                    <a:pt x="437" y="627"/>
                  </a:lnTo>
                  <a:lnTo>
                    <a:pt x="432" y="621"/>
                  </a:lnTo>
                  <a:lnTo>
                    <a:pt x="432" y="608"/>
                  </a:lnTo>
                  <a:lnTo>
                    <a:pt x="427" y="596"/>
                  </a:lnTo>
                  <a:lnTo>
                    <a:pt x="427" y="583"/>
                  </a:lnTo>
                  <a:lnTo>
                    <a:pt x="421" y="564"/>
                  </a:lnTo>
                  <a:lnTo>
                    <a:pt x="421" y="551"/>
                  </a:lnTo>
                  <a:lnTo>
                    <a:pt x="416" y="532"/>
                  </a:lnTo>
                  <a:lnTo>
                    <a:pt x="416" y="513"/>
                  </a:lnTo>
                  <a:lnTo>
                    <a:pt x="411" y="494"/>
                  </a:lnTo>
                  <a:lnTo>
                    <a:pt x="411" y="469"/>
                  </a:lnTo>
                  <a:lnTo>
                    <a:pt x="405" y="450"/>
                  </a:lnTo>
                  <a:lnTo>
                    <a:pt x="405" y="425"/>
                  </a:lnTo>
                  <a:lnTo>
                    <a:pt x="400" y="393"/>
                  </a:lnTo>
                  <a:lnTo>
                    <a:pt x="400" y="361"/>
                  </a:lnTo>
                  <a:lnTo>
                    <a:pt x="395" y="329"/>
                  </a:lnTo>
                  <a:lnTo>
                    <a:pt x="395" y="298"/>
                  </a:lnTo>
                  <a:lnTo>
                    <a:pt x="389" y="266"/>
                  </a:lnTo>
                  <a:lnTo>
                    <a:pt x="389" y="228"/>
                  </a:lnTo>
                  <a:lnTo>
                    <a:pt x="384" y="190"/>
                  </a:lnTo>
                  <a:lnTo>
                    <a:pt x="384" y="152"/>
                  </a:lnTo>
                  <a:lnTo>
                    <a:pt x="379" y="120"/>
                  </a:lnTo>
                  <a:lnTo>
                    <a:pt x="379" y="88"/>
                  </a:lnTo>
                  <a:lnTo>
                    <a:pt x="373" y="57"/>
                  </a:lnTo>
                  <a:lnTo>
                    <a:pt x="373" y="31"/>
                  </a:lnTo>
                  <a:lnTo>
                    <a:pt x="368" y="12"/>
                  </a:lnTo>
                  <a:lnTo>
                    <a:pt x="368" y="0"/>
                  </a:lnTo>
                  <a:lnTo>
                    <a:pt x="363" y="0"/>
                  </a:lnTo>
                  <a:lnTo>
                    <a:pt x="363" y="12"/>
                  </a:lnTo>
                  <a:lnTo>
                    <a:pt x="357" y="31"/>
                  </a:lnTo>
                  <a:lnTo>
                    <a:pt x="357" y="57"/>
                  </a:lnTo>
                  <a:lnTo>
                    <a:pt x="352" y="88"/>
                  </a:lnTo>
                  <a:lnTo>
                    <a:pt x="352" y="120"/>
                  </a:lnTo>
                  <a:lnTo>
                    <a:pt x="347" y="152"/>
                  </a:lnTo>
                  <a:lnTo>
                    <a:pt x="347" y="190"/>
                  </a:lnTo>
                  <a:lnTo>
                    <a:pt x="341" y="228"/>
                  </a:lnTo>
                  <a:lnTo>
                    <a:pt x="341" y="266"/>
                  </a:lnTo>
                  <a:lnTo>
                    <a:pt x="336" y="298"/>
                  </a:lnTo>
                  <a:lnTo>
                    <a:pt x="336" y="329"/>
                  </a:lnTo>
                  <a:lnTo>
                    <a:pt x="331" y="361"/>
                  </a:lnTo>
                  <a:lnTo>
                    <a:pt x="331" y="393"/>
                  </a:lnTo>
                  <a:lnTo>
                    <a:pt x="325" y="425"/>
                  </a:lnTo>
                  <a:lnTo>
                    <a:pt x="325" y="450"/>
                  </a:lnTo>
                  <a:lnTo>
                    <a:pt x="320" y="469"/>
                  </a:lnTo>
                  <a:lnTo>
                    <a:pt x="320" y="494"/>
                  </a:lnTo>
                  <a:lnTo>
                    <a:pt x="315" y="513"/>
                  </a:lnTo>
                  <a:lnTo>
                    <a:pt x="315" y="532"/>
                  </a:lnTo>
                  <a:lnTo>
                    <a:pt x="309" y="551"/>
                  </a:lnTo>
                  <a:lnTo>
                    <a:pt x="309" y="564"/>
                  </a:lnTo>
                  <a:lnTo>
                    <a:pt x="304" y="583"/>
                  </a:lnTo>
                  <a:lnTo>
                    <a:pt x="304" y="596"/>
                  </a:lnTo>
                  <a:lnTo>
                    <a:pt x="299" y="608"/>
                  </a:lnTo>
                  <a:lnTo>
                    <a:pt x="299" y="621"/>
                  </a:lnTo>
                  <a:lnTo>
                    <a:pt x="293" y="627"/>
                  </a:lnTo>
                  <a:lnTo>
                    <a:pt x="293" y="640"/>
                  </a:lnTo>
                  <a:lnTo>
                    <a:pt x="288" y="646"/>
                  </a:lnTo>
                  <a:lnTo>
                    <a:pt x="288" y="659"/>
                  </a:lnTo>
                  <a:lnTo>
                    <a:pt x="283" y="666"/>
                  </a:lnTo>
                  <a:lnTo>
                    <a:pt x="283" y="672"/>
                  </a:lnTo>
                  <a:lnTo>
                    <a:pt x="277" y="678"/>
                  </a:lnTo>
                  <a:lnTo>
                    <a:pt x="277" y="685"/>
                  </a:lnTo>
                  <a:lnTo>
                    <a:pt x="272" y="691"/>
                  </a:lnTo>
                  <a:lnTo>
                    <a:pt x="272" y="697"/>
                  </a:lnTo>
                  <a:lnTo>
                    <a:pt x="267" y="704"/>
                  </a:lnTo>
                  <a:lnTo>
                    <a:pt x="256" y="716"/>
                  </a:lnTo>
                  <a:lnTo>
                    <a:pt x="256" y="723"/>
                  </a:lnTo>
                  <a:lnTo>
                    <a:pt x="251" y="729"/>
                  </a:lnTo>
                  <a:lnTo>
                    <a:pt x="245" y="735"/>
                  </a:lnTo>
                  <a:lnTo>
                    <a:pt x="240" y="742"/>
                  </a:lnTo>
                  <a:lnTo>
                    <a:pt x="235" y="748"/>
                  </a:lnTo>
                  <a:lnTo>
                    <a:pt x="229" y="748"/>
                  </a:lnTo>
                  <a:lnTo>
                    <a:pt x="224" y="754"/>
                  </a:lnTo>
                  <a:lnTo>
                    <a:pt x="219" y="754"/>
                  </a:lnTo>
                  <a:lnTo>
                    <a:pt x="213" y="761"/>
                  </a:lnTo>
                  <a:lnTo>
                    <a:pt x="208" y="761"/>
                  </a:lnTo>
                  <a:lnTo>
                    <a:pt x="203" y="767"/>
                  </a:lnTo>
                  <a:lnTo>
                    <a:pt x="197" y="767"/>
                  </a:lnTo>
                  <a:lnTo>
                    <a:pt x="192" y="767"/>
                  </a:lnTo>
                  <a:lnTo>
                    <a:pt x="187" y="773"/>
                  </a:lnTo>
                  <a:lnTo>
                    <a:pt x="181" y="773"/>
                  </a:lnTo>
                  <a:lnTo>
                    <a:pt x="176" y="773"/>
                  </a:lnTo>
                  <a:lnTo>
                    <a:pt x="171" y="780"/>
                  </a:lnTo>
                  <a:lnTo>
                    <a:pt x="165" y="780"/>
                  </a:lnTo>
                  <a:lnTo>
                    <a:pt x="160" y="780"/>
                  </a:lnTo>
                  <a:lnTo>
                    <a:pt x="155" y="780"/>
                  </a:lnTo>
                  <a:lnTo>
                    <a:pt x="149" y="780"/>
                  </a:lnTo>
                  <a:lnTo>
                    <a:pt x="144" y="786"/>
                  </a:lnTo>
                  <a:lnTo>
                    <a:pt x="139" y="786"/>
                  </a:lnTo>
                  <a:lnTo>
                    <a:pt x="133" y="786"/>
                  </a:lnTo>
                  <a:lnTo>
                    <a:pt x="128" y="786"/>
                  </a:lnTo>
                  <a:lnTo>
                    <a:pt x="123" y="786"/>
                  </a:lnTo>
                  <a:lnTo>
                    <a:pt x="117" y="786"/>
                  </a:lnTo>
                  <a:lnTo>
                    <a:pt x="112" y="786"/>
                  </a:lnTo>
                  <a:lnTo>
                    <a:pt x="107" y="792"/>
                  </a:lnTo>
                  <a:lnTo>
                    <a:pt x="101" y="792"/>
                  </a:lnTo>
                  <a:lnTo>
                    <a:pt x="96" y="792"/>
                  </a:lnTo>
                  <a:lnTo>
                    <a:pt x="91" y="792"/>
                  </a:lnTo>
                  <a:lnTo>
                    <a:pt x="85" y="792"/>
                  </a:lnTo>
                  <a:lnTo>
                    <a:pt x="80" y="792"/>
                  </a:lnTo>
                  <a:lnTo>
                    <a:pt x="75" y="792"/>
                  </a:lnTo>
                  <a:lnTo>
                    <a:pt x="69" y="792"/>
                  </a:lnTo>
                  <a:lnTo>
                    <a:pt x="64" y="792"/>
                  </a:lnTo>
                  <a:lnTo>
                    <a:pt x="59" y="792"/>
                  </a:lnTo>
                  <a:lnTo>
                    <a:pt x="53" y="792"/>
                  </a:lnTo>
                  <a:lnTo>
                    <a:pt x="48" y="792"/>
                  </a:lnTo>
                  <a:lnTo>
                    <a:pt x="43" y="792"/>
                  </a:lnTo>
                  <a:lnTo>
                    <a:pt x="37" y="799"/>
                  </a:lnTo>
                  <a:lnTo>
                    <a:pt x="32" y="799"/>
                  </a:lnTo>
                  <a:lnTo>
                    <a:pt x="27" y="799"/>
                  </a:lnTo>
                  <a:lnTo>
                    <a:pt x="21" y="799"/>
                  </a:lnTo>
                  <a:lnTo>
                    <a:pt x="16" y="799"/>
                  </a:lnTo>
                  <a:lnTo>
                    <a:pt x="11" y="799"/>
                  </a:lnTo>
                  <a:lnTo>
                    <a:pt x="5" y="799"/>
                  </a:lnTo>
                  <a:lnTo>
                    <a:pt x="0" y="799"/>
                  </a:lnTo>
                </a:path>
              </a:pathLst>
            </a:custGeom>
            <a:noFill/>
            <a:ln w="17463" cap="flat">
              <a:solidFill>
                <a:srgbClr val="0000FF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107"/>
            <p:cNvSpPr>
              <a:spLocks/>
            </p:cNvSpPr>
            <p:nvPr/>
          </p:nvSpPr>
          <p:spPr bwMode="auto">
            <a:xfrm>
              <a:off x="707" y="3471"/>
              <a:ext cx="421" cy="6"/>
            </a:xfrm>
            <a:custGeom>
              <a:avLst/>
              <a:gdLst>
                <a:gd name="T0" fmla="*/ 416 w 421"/>
                <a:gd name="T1" fmla="*/ 0 h 6"/>
                <a:gd name="T2" fmla="*/ 405 w 421"/>
                <a:gd name="T3" fmla="*/ 0 h 6"/>
                <a:gd name="T4" fmla="*/ 394 w 421"/>
                <a:gd name="T5" fmla="*/ 0 h 6"/>
                <a:gd name="T6" fmla="*/ 384 w 421"/>
                <a:gd name="T7" fmla="*/ 0 h 6"/>
                <a:gd name="T8" fmla="*/ 373 w 421"/>
                <a:gd name="T9" fmla="*/ 0 h 6"/>
                <a:gd name="T10" fmla="*/ 363 w 421"/>
                <a:gd name="T11" fmla="*/ 0 h 6"/>
                <a:gd name="T12" fmla="*/ 352 w 421"/>
                <a:gd name="T13" fmla="*/ 0 h 6"/>
                <a:gd name="T14" fmla="*/ 341 w 421"/>
                <a:gd name="T15" fmla="*/ 0 h 6"/>
                <a:gd name="T16" fmla="*/ 331 w 421"/>
                <a:gd name="T17" fmla="*/ 0 h 6"/>
                <a:gd name="T18" fmla="*/ 320 w 421"/>
                <a:gd name="T19" fmla="*/ 0 h 6"/>
                <a:gd name="T20" fmla="*/ 309 w 421"/>
                <a:gd name="T21" fmla="*/ 0 h 6"/>
                <a:gd name="T22" fmla="*/ 299 w 421"/>
                <a:gd name="T23" fmla="*/ 0 h 6"/>
                <a:gd name="T24" fmla="*/ 288 w 421"/>
                <a:gd name="T25" fmla="*/ 0 h 6"/>
                <a:gd name="T26" fmla="*/ 277 w 421"/>
                <a:gd name="T27" fmla="*/ 0 h 6"/>
                <a:gd name="T28" fmla="*/ 267 w 421"/>
                <a:gd name="T29" fmla="*/ 6 h 6"/>
                <a:gd name="T30" fmla="*/ 256 w 421"/>
                <a:gd name="T31" fmla="*/ 6 h 6"/>
                <a:gd name="T32" fmla="*/ 245 w 421"/>
                <a:gd name="T33" fmla="*/ 6 h 6"/>
                <a:gd name="T34" fmla="*/ 235 w 421"/>
                <a:gd name="T35" fmla="*/ 6 h 6"/>
                <a:gd name="T36" fmla="*/ 224 w 421"/>
                <a:gd name="T37" fmla="*/ 6 h 6"/>
                <a:gd name="T38" fmla="*/ 213 w 421"/>
                <a:gd name="T39" fmla="*/ 6 h 6"/>
                <a:gd name="T40" fmla="*/ 203 w 421"/>
                <a:gd name="T41" fmla="*/ 6 h 6"/>
                <a:gd name="T42" fmla="*/ 192 w 421"/>
                <a:gd name="T43" fmla="*/ 6 h 6"/>
                <a:gd name="T44" fmla="*/ 181 w 421"/>
                <a:gd name="T45" fmla="*/ 6 h 6"/>
                <a:gd name="T46" fmla="*/ 171 w 421"/>
                <a:gd name="T47" fmla="*/ 6 h 6"/>
                <a:gd name="T48" fmla="*/ 160 w 421"/>
                <a:gd name="T49" fmla="*/ 6 h 6"/>
                <a:gd name="T50" fmla="*/ 149 w 421"/>
                <a:gd name="T51" fmla="*/ 6 h 6"/>
                <a:gd name="T52" fmla="*/ 139 w 421"/>
                <a:gd name="T53" fmla="*/ 6 h 6"/>
                <a:gd name="T54" fmla="*/ 128 w 421"/>
                <a:gd name="T55" fmla="*/ 6 h 6"/>
                <a:gd name="T56" fmla="*/ 117 w 421"/>
                <a:gd name="T57" fmla="*/ 6 h 6"/>
                <a:gd name="T58" fmla="*/ 107 w 421"/>
                <a:gd name="T59" fmla="*/ 6 h 6"/>
                <a:gd name="T60" fmla="*/ 96 w 421"/>
                <a:gd name="T61" fmla="*/ 6 h 6"/>
                <a:gd name="T62" fmla="*/ 85 w 421"/>
                <a:gd name="T63" fmla="*/ 6 h 6"/>
                <a:gd name="T64" fmla="*/ 75 w 421"/>
                <a:gd name="T65" fmla="*/ 6 h 6"/>
                <a:gd name="T66" fmla="*/ 64 w 421"/>
                <a:gd name="T67" fmla="*/ 6 h 6"/>
                <a:gd name="T68" fmla="*/ 53 w 421"/>
                <a:gd name="T69" fmla="*/ 6 h 6"/>
                <a:gd name="T70" fmla="*/ 43 w 421"/>
                <a:gd name="T71" fmla="*/ 6 h 6"/>
                <a:gd name="T72" fmla="*/ 32 w 421"/>
                <a:gd name="T73" fmla="*/ 6 h 6"/>
                <a:gd name="T74" fmla="*/ 21 w 421"/>
                <a:gd name="T75" fmla="*/ 6 h 6"/>
                <a:gd name="T76" fmla="*/ 11 w 421"/>
                <a:gd name="T77" fmla="*/ 6 h 6"/>
                <a:gd name="T78" fmla="*/ 0 w 421"/>
                <a:gd name="T7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21" h="6">
                  <a:moveTo>
                    <a:pt x="421" y="0"/>
                  </a:moveTo>
                  <a:lnTo>
                    <a:pt x="416" y="0"/>
                  </a:lnTo>
                  <a:lnTo>
                    <a:pt x="410" y="0"/>
                  </a:lnTo>
                  <a:lnTo>
                    <a:pt x="405" y="0"/>
                  </a:lnTo>
                  <a:lnTo>
                    <a:pt x="400" y="0"/>
                  </a:lnTo>
                  <a:lnTo>
                    <a:pt x="394" y="0"/>
                  </a:lnTo>
                  <a:lnTo>
                    <a:pt x="389" y="0"/>
                  </a:lnTo>
                  <a:lnTo>
                    <a:pt x="384" y="0"/>
                  </a:lnTo>
                  <a:lnTo>
                    <a:pt x="378" y="0"/>
                  </a:lnTo>
                  <a:lnTo>
                    <a:pt x="373" y="0"/>
                  </a:lnTo>
                  <a:lnTo>
                    <a:pt x="368" y="0"/>
                  </a:lnTo>
                  <a:lnTo>
                    <a:pt x="363" y="0"/>
                  </a:lnTo>
                  <a:lnTo>
                    <a:pt x="357" y="0"/>
                  </a:lnTo>
                  <a:lnTo>
                    <a:pt x="352" y="0"/>
                  </a:lnTo>
                  <a:lnTo>
                    <a:pt x="347" y="0"/>
                  </a:lnTo>
                  <a:lnTo>
                    <a:pt x="341" y="0"/>
                  </a:lnTo>
                  <a:lnTo>
                    <a:pt x="336" y="0"/>
                  </a:lnTo>
                  <a:lnTo>
                    <a:pt x="331" y="0"/>
                  </a:lnTo>
                  <a:lnTo>
                    <a:pt x="325" y="0"/>
                  </a:lnTo>
                  <a:lnTo>
                    <a:pt x="320" y="0"/>
                  </a:lnTo>
                  <a:lnTo>
                    <a:pt x="315" y="0"/>
                  </a:lnTo>
                  <a:lnTo>
                    <a:pt x="309" y="0"/>
                  </a:lnTo>
                  <a:lnTo>
                    <a:pt x="304" y="0"/>
                  </a:lnTo>
                  <a:lnTo>
                    <a:pt x="299" y="0"/>
                  </a:lnTo>
                  <a:lnTo>
                    <a:pt x="293" y="0"/>
                  </a:lnTo>
                  <a:lnTo>
                    <a:pt x="288" y="0"/>
                  </a:lnTo>
                  <a:lnTo>
                    <a:pt x="283" y="0"/>
                  </a:lnTo>
                  <a:lnTo>
                    <a:pt x="277" y="0"/>
                  </a:lnTo>
                  <a:lnTo>
                    <a:pt x="272" y="0"/>
                  </a:lnTo>
                  <a:lnTo>
                    <a:pt x="267" y="6"/>
                  </a:lnTo>
                  <a:lnTo>
                    <a:pt x="261" y="6"/>
                  </a:lnTo>
                  <a:lnTo>
                    <a:pt x="256" y="6"/>
                  </a:lnTo>
                  <a:lnTo>
                    <a:pt x="251" y="6"/>
                  </a:lnTo>
                  <a:lnTo>
                    <a:pt x="245" y="6"/>
                  </a:lnTo>
                  <a:lnTo>
                    <a:pt x="240" y="6"/>
                  </a:lnTo>
                  <a:lnTo>
                    <a:pt x="235" y="6"/>
                  </a:lnTo>
                  <a:lnTo>
                    <a:pt x="229" y="6"/>
                  </a:lnTo>
                  <a:lnTo>
                    <a:pt x="224" y="6"/>
                  </a:lnTo>
                  <a:lnTo>
                    <a:pt x="219" y="6"/>
                  </a:lnTo>
                  <a:lnTo>
                    <a:pt x="213" y="6"/>
                  </a:lnTo>
                  <a:lnTo>
                    <a:pt x="208" y="6"/>
                  </a:lnTo>
                  <a:lnTo>
                    <a:pt x="203" y="6"/>
                  </a:lnTo>
                  <a:lnTo>
                    <a:pt x="197" y="6"/>
                  </a:lnTo>
                  <a:lnTo>
                    <a:pt x="192" y="6"/>
                  </a:lnTo>
                  <a:lnTo>
                    <a:pt x="187" y="6"/>
                  </a:lnTo>
                  <a:lnTo>
                    <a:pt x="181" y="6"/>
                  </a:lnTo>
                  <a:lnTo>
                    <a:pt x="176" y="6"/>
                  </a:lnTo>
                  <a:lnTo>
                    <a:pt x="171" y="6"/>
                  </a:lnTo>
                  <a:lnTo>
                    <a:pt x="165" y="6"/>
                  </a:lnTo>
                  <a:lnTo>
                    <a:pt x="160" y="6"/>
                  </a:lnTo>
                  <a:lnTo>
                    <a:pt x="155" y="6"/>
                  </a:lnTo>
                  <a:lnTo>
                    <a:pt x="149" y="6"/>
                  </a:lnTo>
                  <a:lnTo>
                    <a:pt x="144" y="6"/>
                  </a:lnTo>
                  <a:lnTo>
                    <a:pt x="139" y="6"/>
                  </a:lnTo>
                  <a:lnTo>
                    <a:pt x="133" y="6"/>
                  </a:lnTo>
                  <a:lnTo>
                    <a:pt x="128" y="6"/>
                  </a:lnTo>
                  <a:lnTo>
                    <a:pt x="123" y="6"/>
                  </a:lnTo>
                  <a:lnTo>
                    <a:pt x="117" y="6"/>
                  </a:lnTo>
                  <a:lnTo>
                    <a:pt x="112" y="6"/>
                  </a:lnTo>
                  <a:lnTo>
                    <a:pt x="107" y="6"/>
                  </a:lnTo>
                  <a:lnTo>
                    <a:pt x="101" y="6"/>
                  </a:lnTo>
                  <a:lnTo>
                    <a:pt x="96" y="6"/>
                  </a:lnTo>
                  <a:lnTo>
                    <a:pt x="91" y="6"/>
                  </a:lnTo>
                  <a:lnTo>
                    <a:pt x="85" y="6"/>
                  </a:lnTo>
                  <a:lnTo>
                    <a:pt x="80" y="6"/>
                  </a:lnTo>
                  <a:lnTo>
                    <a:pt x="75" y="6"/>
                  </a:lnTo>
                  <a:lnTo>
                    <a:pt x="69" y="6"/>
                  </a:lnTo>
                  <a:lnTo>
                    <a:pt x="64" y="6"/>
                  </a:lnTo>
                  <a:lnTo>
                    <a:pt x="59" y="6"/>
                  </a:lnTo>
                  <a:lnTo>
                    <a:pt x="53" y="6"/>
                  </a:lnTo>
                  <a:lnTo>
                    <a:pt x="48" y="6"/>
                  </a:lnTo>
                  <a:lnTo>
                    <a:pt x="43" y="6"/>
                  </a:lnTo>
                  <a:lnTo>
                    <a:pt x="37" y="6"/>
                  </a:lnTo>
                  <a:lnTo>
                    <a:pt x="32" y="6"/>
                  </a:lnTo>
                  <a:lnTo>
                    <a:pt x="27" y="6"/>
                  </a:lnTo>
                  <a:lnTo>
                    <a:pt x="21" y="6"/>
                  </a:lnTo>
                  <a:lnTo>
                    <a:pt x="16" y="6"/>
                  </a:lnTo>
                  <a:lnTo>
                    <a:pt x="11" y="6"/>
                  </a:lnTo>
                  <a:lnTo>
                    <a:pt x="5" y="6"/>
                  </a:lnTo>
                  <a:lnTo>
                    <a:pt x="0" y="6"/>
                  </a:lnTo>
                </a:path>
              </a:pathLst>
            </a:custGeom>
            <a:noFill/>
            <a:ln w="17463" cap="flat">
              <a:solidFill>
                <a:srgbClr val="0000FF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Rectangle 108"/>
            <p:cNvSpPr>
              <a:spLocks noChangeArrowheads="1"/>
            </p:cNvSpPr>
            <p:nvPr/>
          </p:nvSpPr>
          <p:spPr bwMode="auto">
            <a:xfrm>
              <a:off x="696" y="3483"/>
              <a:ext cx="53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panose="020B0604020202020204" pitchFamily="34" charset="0"/>
                </a:rPr>
                <a:t> 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8" name="Rectangle 109"/>
            <p:cNvSpPr>
              <a:spLocks noChangeArrowheads="1"/>
            </p:cNvSpPr>
            <p:nvPr/>
          </p:nvSpPr>
          <p:spPr bwMode="auto">
            <a:xfrm>
              <a:off x="2279" y="1784"/>
              <a:ext cx="53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panose="020B0604020202020204" pitchFamily="34" charset="0"/>
                </a:rPr>
                <a:t> 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9" name="Rectangle 111"/>
            <p:cNvSpPr>
              <a:spLocks noChangeArrowheads="1"/>
            </p:cNvSpPr>
            <p:nvPr/>
          </p:nvSpPr>
          <p:spPr bwMode="auto">
            <a:xfrm>
              <a:off x="2732" y="1835"/>
              <a:ext cx="1685" cy="1693"/>
            </a:xfrm>
            <a:prstGeom prst="rect">
              <a:avLst/>
            </a:prstGeom>
            <a:noFill/>
            <a:ln w="17463" cap="flat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Line 112"/>
            <p:cNvSpPr>
              <a:spLocks noChangeShapeType="1"/>
            </p:cNvSpPr>
            <p:nvPr/>
          </p:nvSpPr>
          <p:spPr bwMode="auto">
            <a:xfrm flipH="1">
              <a:off x="2732" y="1835"/>
              <a:ext cx="1685" cy="0"/>
            </a:xfrm>
            <a:prstGeom prst="line">
              <a:avLst/>
            </a:pr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Line 113"/>
            <p:cNvSpPr>
              <a:spLocks noChangeShapeType="1"/>
            </p:cNvSpPr>
            <p:nvPr/>
          </p:nvSpPr>
          <p:spPr bwMode="auto">
            <a:xfrm flipH="1">
              <a:off x="2732" y="3528"/>
              <a:ext cx="1685" cy="0"/>
            </a:xfrm>
            <a:prstGeom prst="line">
              <a:avLst/>
            </a:pr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Line 114"/>
            <p:cNvSpPr>
              <a:spLocks noChangeShapeType="1"/>
            </p:cNvSpPr>
            <p:nvPr/>
          </p:nvSpPr>
          <p:spPr bwMode="auto">
            <a:xfrm flipV="1">
              <a:off x="2732" y="1835"/>
              <a:ext cx="0" cy="1693"/>
            </a:xfrm>
            <a:prstGeom prst="line">
              <a:avLst/>
            </a:pr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Line 115"/>
            <p:cNvSpPr>
              <a:spLocks noChangeShapeType="1"/>
            </p:cNvSpPr>
            <p:nvPr/>
          </p:nvSpPr>
          <p:spPr bwMode="auto">
            <a:xfrm flipV="1">
              <a:off x="4417" y="1835"/>
              <a:ext cx="0" cy="1693"/>
            </a:xfrm>
            <a:prstGeom prst="line">
              <a:avLst/>
            </a:pr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Line 116"/>
            <p:cNvSpPr>
              <a:spLocks noChangeShapeType="1"/>
            </p:cNvSpPr>
            <p:nvPr/>
          </p:nvSpPr>
          <p:spPr bwMode="auto">
            <a:xfrm flipH="1">
              <a:off x="2732" y="3528"/>
              <a:ext cx="1685" cy="0"/>
            </a:xfrm>
            <a:prstGeom prst="line">
              <a:avLst/>
            </a:pr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Line 117"/>
            <p:cNvSpPr>
              <a:spLocks noChangeShapeType="1"/>
            </p:cNvSpPr>
            <p:nvPr/>
          </p:nvSpPr>
          <p:spPr bwMode="auto">
            <a:xfrm flipV="1">
              <a:off x="2732" y="1835"/>
              <a:ext cx="0" cy="1693"/>
            </a:xfrm>
            <a:prstGeom prst="line">
              <a:avLst/>
            </a:pr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Line 118"/>
            <p:cNvSpPr>
              <a:spLocks noChangeShapeType="1"/>
            </p:cNvSpPr>
            <p:nvPr/>
          </p:nvSpPr>
          <p:spPr bwMode="auto">
            <a:xfrm flipV="1">
              <a:off x="4417" y="3502"/>
              <a:ext cx="0" cy="26"/>
            </a:xfrm>
            <a:prstGeom prst="line">
              <a:avLst/>
            </a:pr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Line 119"/>
            <p:cNvSpPr>
              <a:spLocks noChangeShapeType="1"/>
            </p:cNvSpPr>
            <p:nvPr/>
          </p:nvSpPr>
          <p:spPr bwMode="auto">
            <a:xfrm>
              <a:off x="4417" y="1835"/>
              <a:ext cx="0" cy="19"/>
            </a:xfrm>
            <a:prstGeom prst="line">
              <a:avLst/>
            </a:pr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Rectangle 120"/>
            <p:cNvSpPr>
              <a:spLocks noChangeArrowheads="1"/>
            </p:cNvSpPr>
            <p:nvPr/>
          </p:nvSpPr>
          <p:spPr bwMode="auto">
            <a:xfrm>
              <a:off x="4358" y="3547"/>
              <a:ext cx="139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panose="020B0604020202020204" pitchFamily="34" charset="0"/>
                </a:rPr>
                <a:t>-3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9" name="Line 121"/>
            <p:cNvSpPr>
              <a:spLocks noChangeShapeType="1"/>
            </p:cNvSpPr>
            <p:nvPr/>
          </p:nvSpPr>
          <p:spPr bwMode="auto">
            <a:xfrm flipV="1">
              <a:off x="4134" y="3502"/>
              <a:ext cx="0" cy="26"/>
            </a:xfrm>
            <a:prstGeom prst="line">
              <a:avLst/>
            </a:pr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Line 122"/>
            <p:cNvSpPr>
              <a:spLocks noChangeShapeType="1"/>
            </p:cNvSpPr>
            <p:nvPr/>
          </p:nvSpPr>
          <p:spPr bwMode="auto">
            <a:xfrm>
              <a:off x="4134" y="1835"/>
              <a:ext cx="0" cy="19"/>
            </a:xfrm>
            <a:prstGeom prst="line">
              <a:avLst/>
            </a:pr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Rectangle 123"/>
            <p:cNvSpPr>
              <a:spLocks noChangeArrowheads="1"/>
            </p:cNvSpPr>
            <p:nvPr/>
          </p:nvSpPr>
          <p:spPr bwMode="auto">
            <a:xfrm>
              <a:off x="4076" y="3547"/>
              <a:ext cx="139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panose="020B0604020202020204" pitchFamily="34" charset="0"/>
                </a:rPr>
                <a:t>-2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2" name="Line 124"/>
            <p:cNvSpPr>
              <a:spLocks noChangeShapeType="1"/>
            </p:cNvSpPr>
            <p:nvPr/>
          </p:nvSpPr>
          <p:spPr bwMode="auto">
            <a:xfrm flipV="1">
              <a:off x="3852" y="3502"/>
              <a:ext cx="0" cy="26"/>
            </a:xfrm>
            <a:prstGeom prst="line">
              <a:avLst/>
            </a:pr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Line 125"/>
            <p:cNvSpPr>
              <a:spLocks noChangeShapeType="1"/>
            </p:cNvSpPr>
            <p:nvPr/>
          </p:nvSpPr>
          <p:spPr bwMode="auto">
            <a:xfrm>
              <a:off x="3852" y="1835"/>
              <a:ext cx="0" cy="19"/>
            </a:xfrm>
            <a:prstGeom prst="line">
              <a:avLst/>
            </a:pr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Rectangle 126"/>
            <p:cNvSpPr>
              <a:spLocks noChangeArrowheads="1"/>
            </p:cNvSpPr>
            <p:nvPr/>
          </p:nvSpPr>
          <p:spPr bwMode="auto">
            <a:xfrm>
              <a:off x="3793" y="3547"/>
              <a:ext cx="139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panose="020B0604020202020204" pitchFamily="34" charset="0"/>
                </a:rPr>
                <a:t>-1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5" name="Line 127"/>
            <p:cNvSpPr>
              <a:spLocks noChangeShapeType="1"/>
            </p:cNvSpPr>
            <p:nvPr/>
          </p:nvSpPr>
          <p:spPr bwMode="auto">
            <a:xfrm flipV="1">
              <a:off x="3575" y="3502"/>
              <a:ext cx="0" cy="26"/>
            </a:xfrm>
            <a:prstGeom prst="line">
              <a:avLst/>
            </a:pr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Line 128"/>
            <p:cNvSpPr>
              <a:spLocks noChangeShapeType="1"/>
            </p:cNvSpPr>
            <p:nvPr/>
          </p:nvSpPr>
          <p:spPr bwMode="auto">
            <a:xfrm>
              <a:off x="3575" y="1835"/>
              <a:ext cx="0" cy="19"/>
            </a:xfrm>
            <a:prstGeom prst="line">
              <a:avLst/>
            </a:pr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Rectangle 129"/>
            <p:cNvSpPr>
              <a:spLocks noChangeArrowheads="1"/>
            </p:cNvSpPr>
            <p:nvPr/>
          </p:nvSpPr>
          <p:spPr bwMode="auto">
            <a:xfrm>
              <a:off x="3548" y="3547"/>
              <a:ext cx="107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panose="020B0604020202020204" pitchFamily="34" charset="0"/>
                </a:rPr>
                <a:t>0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8" name="Line 130"/>
            <p:cNvSpPr>
              <a:spLocks noChangeShapeType="1"/>
            </p:cNvSpPr>
            <p:nvPr/>
          </p:nvSpPr>
          <p:spPr bwMode="auto">
            <a:xfrm flipV="1">
              <a:off x="3292" y="3502"/>
              <a:ext cx="0" cy="26"/>
            </a:xfrm>
            <a:prstGeom prst="line">
              <a:avLst/>
            </a:pr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Line 131"/>
            <p:cNvSpPr>
              <a:spLocks noChangeShapeType="1"/>
            </p:cNvSpPr>
            <p:nvPr/>
          </p:nvSpPr>
          <p:spPr bwMode="auto">
            <a:xfrm>
              <a:off x="3292" y="1835"/>
              <a:ext cx="0" cy="19"/>
            </a:xfrm>
            <a:prstGeom prst="line">
              <a:avLst/>
            </a:pr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Rectangle 132"/>
            <p:cNvSpPr>
              <a:spLocks noChangeArrowheads="1"/>
            </p:cNvSpPr>
            <p:nvPr/>
          </p:nvSpPr>
          <p:spPr bwMode="auto">
            <a:xfrm>
              <a:off x="3265" y="3547"/>
              <a:ext cx="107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panose="020B0604020202020204" pitchFamily="34" charset="0"/>
                </a:rPr>
                <a:t>1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1" name="Line 133"/>
            <p:cNvSpPr>
              <a:spLocks noChangeShapeType="1"/>
            </p:cNvSpPr>
            <p:nvPr/>
          </p:nvSpPr>
          <p:spPr bwMode="auto">
            <a:xfrm flipV="1">
              <a:off x="3010" y="3502"/>
              <a:ext cx="0" cy="26"/>
            </a:xfrm>
            <a:prstGeom prst="line">
              <a:avLst/>
            </a:pr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Line 134"/>
            <p:cNvSpPr>
              <a:spLocks noChangeShapeType="1"/>
            </p:cNvSpPr>
            <p:nvPr/>
          </p:nvSpPr>
          <p:spPr bwMode="auto">
            <a:xfrm>
              <a:off x="3010" y="1835"/>
              <a:ext cx="0" cy="19"/>
            </a:xfrm>
            <a:prstGeom prst="line">
              <a:avLst/>
            </a:pr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Rectangle 135"/>
            <p:cNvSpPr>
              <a:spLocks noChangeArrowheads="1"/>
            </p:cNvSpPr>
            <p:nvPr/>
          </p:nvSpPr>
          <p:spPr bwMode="auto">
            <a:xfrm>
              <a:off x="2983" y="3547"/>
              <a:ext cx="107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panose="020B0604020202020204" pitchFamily="34" charset="0"/>
                </a:rPr>
                <a:t>2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4" name="Line 136"/>
            <p:cNvSpPr>
              <a:spLocks noChangeShapeType="1"/>
            </p:cNvSpPr>
            <p:nvPr/>
          </p:nvSpPr>
          <p:spPr bwMode="auto">
            <a:xfrm flipV="1">
              <a:off x="2732" y="3502"/>
              <a:ext cx="0" cy="26"/>
            </a:xfrm>
            <a:prstGeom prst="line">
              <a:avLst/>
            </a:pr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Line 137"/>
            <p:cNvSpPr>
              <a:spLocks noChangeShapeType="1"/>
            </p:cNvSpPr>
            <p:nvPr/>
          </p:nvSpPr>
          <p:spPr bwMode="auto">
            <a:xfrm>
              <a:off x="2732" y="1835"/>
              <a:ext cx="0" cy="19"/>
            </a:xfrm>
            <a:prstGeom prst="line">
              <a:avLst/>
            </a:pr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Rectangle 138"/>
            <p:cNvSpPr>
              <a:spLocks noChangeArrowheads="1"/>
            </p:cNvSpPr>
            <p:nvPr/>
          </p:nvSpPr>
          <p:spPr bwMode="auto">
            <a:xfrm>
              <a:off x="2706" y="3547"/>
              <a:ext cx="107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panose="020B0604020202020204" pitchFamily="34" charset="0"/>
                </a:rPr>
                <a:t>3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7" name="Line 139"/>
            <p:cNvSpPr>
              <a:spLocks noChangeShapeType="1"/>
            </p:cNvSpPr>
            <p:nvPr/>
          </p:nvSpPr>
          <p:spPr bwMode="auto">
            <a:xfrm>
              <a:off x="2732" y="3528"/>
              <a:ext cx="16" cy="0"/>
            </a:xfrm>
            <a:prstGeom prst="line">
              <a:avLst/>
            </a:pr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Line 140"/>
            <p:cNvSpPr>
              <a:spLocks noChangeShapeType="1"/>
            </p:cNvSpPr>
            <p:nvPr/>
          </p:nvSpPr>
          <p:spPr bwMode="auto">
            <a:xfrm flipH="1">
              <a:off x="4395" y="3528"/>
              <a:ext cx="22" cy="0"/>
            </a:xfrm>
            <a:prstGeom prst="line">
              <a:avLst/>
            </a:pr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Rectangle 141"/>
            <p:cNvSpPr>
              <a:spLocks noChangeArrowheads="1"/>
            </p:cNvSpPr>
            <p:nvPr/>
          </p:nvSpPr>
          <p:spPr bwMode="auto">
            <a:xfrm>
              <a:off x="2658" y="3458"/>
              <a:ext cx="107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panose="020B0604020202020204" pitchFamily="34" charset="0"/>
                </a:rPr>
                <a:t>0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0" name="Line 142"/>
            <p:cNvSpPr>
              <a:spLocks noChangeShapeType="1"/>
            </p:cNvSpPr>
            <p:nvPr/>
          </p:nvSpPr>
          <p:spPr bwMode="auto">
            <a:xfrm>
              <a:off x="2732" y="3185"/>
              <a:ext cx="16" cy="0"/>
            </a:xfrm>
            <a:prstGeom prst="line">
              <a:avLst/>
            </a:pr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Line 143"/>
            <p:cNvSpPr>
              <a:spLocks noChangeShapeType="1"/>
            </p:cNvSpPr>
            <p:nvPr/>
          </p:nvSpPr>
          <p:spPr bwMode="auto">
            <a:xfrm flipH="1">
              <a:off x="4395" y="3185"/>
              <a:ext cx="22" cy="0"/>
            </a:xfrm>
            <a:prstGeom prst="line">
              <a:avLst/>
            </a:pr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Rectangle 144"/>
            <p:cNvSpPr>
              <a:spLocks noChangeArrowheads="1"/>
            </p:cNvSpPr>
            <p:nvPr/>
          </p:nvSpPr>
          <p:spPr bwMode="auto">
            <a:xfrm>
              <a:off x="2658" y="3116"/>
              <a:ext cx="107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panose="020B0604020202020204" pitchFamily="34" charset="0"/>
                </a:rPr>
                <a:t>2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3" name="Line 145"/>
            <p:cNvSpPr>
              <a:spLocks noChangeShapeType="1"/>
            </p:cNvSpPr>
            <p:nvPr/>
          </p:nvSpPr>
          <p:spPr bwMode="auto">
            <a:xfrm>
              <a:off x="2732" y="2849"/>
              <a:ext cx="16" cy="0"/>
            </a:xfrm>
            <a:prstGeom prst="line">
              <a:avLst/>
            </a:pr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Line 146"/>
            <p:cNvSpPr>
              <a:spLocks noChangeShapeType="1"/>
            </p:cNvSpPr>
            <p:nvPr/>
          </p:nvSpPr>
          <p:spPr bwMode="auto">
            <a:xfrm flipH="1">
              <a:off x="4395" y="2849"/>
              <a:ext cx="22" cy="0"/>
            </a:xfrm>
            <a:prstGeom prst="line">
              <a:avLst/>
            </a:pr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Rectangle 147"/>
            <p:cNvSpPr>
              <a:spLocks noChangeArrowheads="1"/>
            </p:cNvSpPr>
            <p:nvPr/>
          </p:nvSpPr>
          <p:spPr bwMode="auto">
            <a:xfrm>
              <a:off x="2658" y="2779"/>
              <a:ext cx="107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panose="020B0604020202020204" pitchFamily="34" charset="0"/>
                </a:rPr>
                <a:t>4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6" name="Line 148"/>
            <p:cNvSpPr>
              <a:spLocks noChangeShapeType="1"/>
            </p:cNvSpPr>
            <p:nvPr/>
          </p:nvSpPr>
          <p:spPr bwMode="auto">
            <a:xfrm>
              <a:off x="2732" y="2507"/>
              <a:ext cx="16" cy="0"/>
            </a:xfrm>
            <a:prstGeom prst="line">
              <a:avLst/>
            </a:pr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Line 149"/>
            <p:cNvSpPr>
              <a:spLocks noChangeShapeType="1"/>
            </p:cNvSpPr>
            <p:nvPr/>
          </p:nvSpPr>
          <p:spPr bwMode="auto">
            <a:xfrm flipH="1">
              <a:off x="4395" y="2507"/>
              <a:ext cx="22" cy="0"/>
            </a:xfrm>
            <a:prstGeom prst="line">
              <a:avLst/>
            </a:pr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Rectangle 150"/>
            <p:cNvSpPr>
              <a:spLocks noChangeArrowheads="1"/>
            </p:cNvSpPr>
            <p:nvPr/>
          </p:nvSpPr>
          <p:spPr bwMode="auto">
            <a:xfrm>
              <a:off x="2658" y="2437"/>
              <a:ext cx="107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panose="020B0604020202020204" pitchFamily="34" charset="0"/>
                </a:rPr>
                <a:t>6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9" name="Line 151"/>
            <p:cNvSpPr>
              <a:spLocks noChangeShapeType="1"/>
            </p:cNvSpPr>
            <p:nvPr/>
          </p:nvSpPr>
          <p:spPr bwMode="auto">
            <a:xfrm>
              <a:off x="2732" y="2171"/>
              <a:ext cx="16" cy="0"/>
            </a:xfrm>
            <a:prstGeom prst="line">
              <a:avLst/>
            </a:pr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Line 152"/>
            <p:cNvSpPr>
              <a:spLocks noChangeShapeType="1"/>
            </p:cNvSpPr>
            <p:nvPr/>
          </p:nvSpPr>
          <p:spPr bwMode="auto">
            <a:xfrm flipH="1">
              <a:off x="4395" y="2171"/>
              <a:ext cx="22" cy="0"/>
            </a:xfrm>
            <a:prstGeom prst="line">
              <a:avLst/>
            </a:pr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Rectangle 153"/>
            <p:cNvSpPr>
              <a:spLocks noChangeArrowheads="1"/>
            </p:cNvSpPr>
            <p:nvPr/>
          </p:nvSpPr>
          <p:spPr bwMode="auto">
            <a:xfrm>
              <a:off x="2658" y="2101"/>
              <a:ext cx="107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panose="020B0604020202020204" pitchFamily="34" charset="0"/>
                </a:rPr>
                <a:t>8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2" name="Line 154"/>
            <p:cNvSpPr>
              <a:spLocks noChangeShapeType="1"/>
            </p:cNvSpPr>
            <p:nvPr/>
          </p:nvSpPr>
          <p:spPr bwMode="auto">
            <a:xfrm>
              <a:off x="2732" y="1835"/>
              <a:ext cx="16" cy="0"/>
            </a:xfrm>
            <a:prstGeom prst="line">
              <a:avLst/>
            </a:pr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Line 155"/>
            <p:cNvSpPr>
              <a:spLocks noChangeShapeType="1"/>
            </p:cNvSpPr>
            <p:nvPr/>
          </p:nvSpPr>
          <p:spPr bwMode="auto">
            <a:xfrm flipH="1">
              <a:off x="4395" y="1835"/>
              <a:ext cx="22" cy="0"/>
            </a:xfrm>
            <a:prstGeom prst="line">
              <a:avLst/>
            </a:pr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Rectangle 156"/>
            <p:cNvSpPr>
              <a:spLocks noChangeArrowheads="1"/>
            </p:cNvSpPr>
            <p:nvPr/>
          </p:nvSpPr>
          <p:spPr bwMode="auto">
            <a:xfrm>
              <a:off x="2605" y="1765"/>
              <a:ext cx="160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panose="020B0604020202020204" pitchFamily="34" charset="0"/>
                </a:rPr>
                <a:t>10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5" name="Line 157"/>
            <p:cNvSpPr>
              <a:spLocks noChangeShapeType="1"/>
            </p:cNvSpPr>
            <p:nvPr/>
          </p:nvSpPr>
          <p:spPr bwMode="auto">
            <a:xfrm flipH="1">
              <a:off x="2732" y="1835"/>
              <a:ext cx="1685" cy="0"/>
            </a:xfrm>
            <a:prstGeom prst="line">
              <a:avLst/>
            </a:pr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Line 158"/>
            <p:cNvSpPr>
              <a:spLocks noChangeShapeType="1"/>
            </p:cNvSpPr>
            <p:nvPr/>
          </p:nvSpPr>
          <p:spPr bwMode="auto">
            <a:xfrm flipH="1">
              <a:off x="2732" y="3528"/>
              <a:ext cx="1685" cy="0"/>
            </a:xfrm>
            <a:prstGeom prst="line">
              <a:avLst/>
            </a:pr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Line 159"/>
            <p:cNvSpPr>
              <a:spLocks noChangeShapeType="1"/>
            </p:cNvSpPr>
            <p:nvPr/>
          </p:nvSpPr>
          <p:spPr bwMode="auto">
            <a:xfrm flipV="1">
              <a:off x="2732" y="1835"/>
              <a:ext cx="0" cy="1693"/>
            </a:xfrm>
            <a:prstGeom prst="line">
              <a:avLst/>
            </a:pr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" name="Line 160"/>
            <p:cNvSpPr>
              <a:spLocks noChangeShapeType="1"/>
            </p:cNvSpPr>
            <p:nvPr/>
          </p:nvSpPr>
          <p:spPr bwMode="auto">
            <a:xfrm flipV="1">
              <a:off x="4417" y="1835"/>
              <a:ext cx="0" cy="1693"/>
            </a:xfrm>
            <a:prstGeom prst="line">
              <a:avLst/>
            </a:pr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" name="Freeform 161"/>
            <p:cNvSpPr>
              <a:spLocks/>
            </p:cNvSpPr>
            <p:nvPr/>
          </p:nvSpPr>
          <p:spPr bwMode="auto">
            <a:xfrm>
              <a:off x="3745" y="3477"/>
              <a:ext cx="677" cy="44"/>
            </a:xfrm>
            <a:custGeom>
              <a:avLst/>
              <a:gdLst>
                <a:gd name="T0" fmla="*/ 666 w 677"/>
                <a:gd name="T1" fmla="*/ 44 h 44"/>
                <a:gd name="T2" fmla="*/ 650 w 677"/>
                <a:gd name="T3" fmla="*/ 44 h 44"/>
                <a:gd name="T4" fmla="*/ 634 w 677"/>
                <a:gd name="T5" fmla="*/ 44 h 44"/>
                <a:gd name="T6" fmla="*/ 618 w 677"/>
                <a:gd name="T7" fmla="*/ 44 h 44"/>
                <a:gd name="T8" fmla="*/ 602 w 677"/>
                <a:gd name="T9" fmla="*/ 44 h 44"/>
                <a:gd name="T10" fmla="*/ 586 w 677"/>
                <a:gd name="T11" fmla="*/ 44 h 44"/>
                <a:gd name="T12" fmla="*/ 570 w 677"/>
                <a:gd name="T13" fmla="*/ 44 h 44"/>
                <a:gd name="T14" fmla="*/ 554 w 677"/>
                <a:gd name="T15" fmla="*/ 44 h 44"/>
                <a:gd name="T16" fmla="*/ 538 w 677"/>
                <a:gd name="T17" fmla="*/ 44 h 44"/>
                <a:gd name="T18" fmla="*/ 522 w 677"/>
                <a:gd name="T19" fmla="*/ 44 h 44"/>
                <a:gd name="T20" fmla="*/ 506 w 677"/>
                <a:gd name="T21" fmla="*/ 44 h 44"/>
                <a:gd name="T22" fmla="*/ 490 w 677"/>
                <a:gd name="T23" fmla="*/ 44 h 44"/>
                <a:gd name="T24" fmla="*/ 474 w 677"/>
                <a:gd name="T25" fmla="*/ 44 h 44"/>
                <a:gd name="T26" fmla="*/ 459 w 677"/>
                <a:gd name="T27" fmla="*/ 44 h 44"/>
                <a:gd name="T28" fmla="*/ 443 w 677"/>
                <a:gd name="T29" fmla="*/ 44 h 44"/>
                <a:gd name="T30" fmla="*/ 427 w 677"/>
                <a:gd name="T31" fmla="*/ 44 h 44"/>
                <a:gd name="T32" fmla="*/ 411 w 677"/>
                <a:gd name="T33" fmla="*/ 44 h 44"/>
                <a:gd name="T34" fmla="*/ 395 w 677"/>
                <a:gd name="T35" fmla="*/ 44 h 44"/>
                <a:gd name="T36" fmla="*/ 379 w 677"/>
                <a:gd name="T37" fmla="*/ 44 h 44"/>
                <a:gd name="T38" fmla="*/ 363 w 677"/>
                <a:gd name="T39" fmla="*/ 44 h 44"/>
                <a:gd name="T40" fmla="*/ 347 w 677"/>
                <a:gd name="T41" fmla="*/ 44 h 44"/>
                <a:gd name="T42" fmla="*/ 331 w 677"/>
                <a:gd name="T43" fmla="*/ 44 h 44"/>
                <a:gd name="T44" fmla="*/ 315 w 677"/>
                <a:gd name="T45" fmla="*/ 44 h 44"/>
                <a:gd name="T46" fmla="*/ 299 w 677"/>
                <a:gd name="T47" fmla="*/ 44 h 44"/>
                <a:gd name="T48" fmla="*/ 283 w 677"/>
                <a:gd name="T49" fmla="*/ 44 h 44"/>
                <a:gd name="T50" fmla="*/ 267 w 677"/>
                <a:gd name="T51" fmla="*/ 44 h 44"/>
                <a:gd name="T52" fmla="*/ 251 w 677"/>
                <a:gd name="T53" fmla="*/ 44 h 44"/>
                <a:gd name="T54" fmla="*/ 235 w 677"/>
                <a:gd name="T55" fmla="*/ 44 h 44"/>
                <a:gd name="T56" fmla="*/ 219 w 677"/>
                <a:gd name="T57" fmla="*/ 44 h 44"/>
                <a:gd name="T58" fmla="*/ 203 w 677"/>
                <a:gd name="T59" fmla="*/ 38 h 44"/>
                <a:gd name="T60" fmla="*/ 187 w 677"/>
                <a:gd name="T61" fmla="*/ 38 h 44"/>
                <a:gd name="T62" fmla="*/ 171 w 677"/>
                <a:gd name="T63" fmla="*/ 38 h 44"/>
                <a:gd name="T64" fmla="*/ 155 w 677"/>
                <a:gd name="T65" fmla="*/ 38 h 44"/>
                <a:gd name="T66" fmla="*/ 139 w 677"/>
                <a:gd name="T67" fmla="*/ 38 h 44"/>
                <a:gd name="T68" fmla="*/ 123 w 677"/>
                <a:gd name="T69" fmla="*/ 38 h 44"/>
                <a:gd name="T70" fmla="*/ 107 w 677"/>
                <a:gd name="T71" fmla="*/ 32 h 44"/>
                <a:gd name="T72" fmla="*/ 91 w 677"/>
                <a:gd name="T73" fmla="*/ 32 h 44"/>
                <a:gd name="T74" fmla="*/ 75 w 677"/>
                <a:gd name="T75" fmla="*/ 25 h 44"/>
                <a:gd name="T76" fmla="*/ 59 w 677"/>
                <a:gd name="T77" fmla="*/ 25 h 44"/>
                <a:gd name="T78" fmla="*/ 43 w 677"/>
                <a:gd name="T79" fmla="*/ 19 h 44"/>
                <a:gd name="T80" fmla="*/ 27 w 677"/>
                <a:gd name="T81" fmla="*/ 13 h 44"/>
                <a:gd name="T82" fmla="*/ 11 w 677"/>
                <a:gd name="T83" fmla="*/ 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77" h="44">
                  <a:moveTo>
                    <a:pt x="677" y="44"/>
                  </a:moveTo>
                  <a:lnTo>
                    <a:pt x="672" y="44"/>
                  </a:lnTo>
                  <a:lnTo>
                    <a:pt x="666" y="44"/>
                  </a:lnTo>
                  <a:lnTo>
                    <a:pt x="661" y="44"/>
                  </a:lnTo>
                  <a:lnTo>
                    <a:pt x="656" y="44"/>
                  </a:lnTo>
                  <a:lnTo>
                    <a:pt x="650" y="44"/>
                  </a:lnTo>
                  <a:lnTo>
                    <a:pt x="645" y="44"/>
                  </a:lnTo>
                  <a:lnTo>
                    <a:pt x="640" y="44"/>
                  </a:lnTo>
                  <a:lnTo>
                    <a:pt x="634" y="44"/>
                  </a:lnTo>
                  <a:lnTo>
                    <a:pt x="629" y="44"/>
                  </a:lnTo>
                  <a:lnTo>
                    <a:pt x="624" y="44"/>
                  </a:lnTo>
                  <a:lnTo>
                    <a:pt x="618" y="44"/>
                  </a:lnTo>
                  <a:lnTo>
                    <a:pt x="613" y="44"/>
                  </a:lnTo>
                  <a:lnTo>
                    <a:pt x="608" y="44"/>
                  </a:lnTo>
                  <a:lnTo>
                    <a:pt x="602" y="44"/>
                  </a:lnTo>
                  <a:lnTo>
                    <a:pt x="597" y="44"/>
                  </a:lnTo>
                  <a:lnTo>
                    <a:pt x="592" y="44"/>
                  </a:lnTo>
                  <a:lnTo>
                    <a:pt x="586" y="44"/>
                  </a:lnTo>
                  <a:lnTo>
                    <a:pt x="581" y="44"/>
                  </a:lnTo>
                  <a:lnTo>
                    <a:pt x="576" y="44"/>
                  </a:lnTo>
                  <a:lnTo>
                    <a:pt x="570" y="44"/>
                  </a:lnTo>
                  <a:lnTo>
                    <a:pt x="565" y="44"/>
                  </a:lnTo>
                  <a:lnTo>
                    <a:pt x="560" y="44"/>
                  </a:lnTo>
                  <a:lnTo>
                    <a:pt x="554" y="44"/>
                  </a:lnTo>
                  <a:lnTo>
                    <a:pt x="549" y="44"/>
                  </a:lnTo>
                  <a:lnTo>
                    <a:pt x="544" y="44"/>
                  </a:lnTo>
                  <a:lnTo>
                    <a:pt x="538" y="44"/>
                  </a:lnTo>
                  <a:lnTo>
                    <a:pt x="533" y="44"/>
                  </a:lnTo>
                  <a:lnTo>
                    <a:pt x="528" y="44"/>
                  </a:lnTo>
                  <a:lnTo>
                    <a:pt x="522" y="44"/>
                  </a:lnTo>
                  <a:lnTo>
                    <a:pt x="517" y="44"/>
                  </a:lnTo>
                  <a:lnTo>
                    <a:pt x="512" y="44"/>
                  </a:lnTo>
                  <a:lnTo>
                    <a:pt x="506" y="44"/>
                  </a:lnTo>
                  <a:lnTo>
                    <a:pt x="501" y="44"/>
                  </a:lnTo>
                  <a:lnTo>
                    <a:pt x="496" y="44"/>
                  </a:lnTo>
                  <a:lnTo>
                    <a:pt x="490" y="44"/>
                  </a:lnTo>
                  <a:lnTo>
                    <a:pt x="485" y="44"/>
                  </a:lnTo>
                  <a:lnTo>
                    <a:pt x="480" y="44"/>
                  </a:lnTo>
                  <a:lnTo>
                    <a:pt x="474" y="44"/>
                  </a:lnTo>
                  <a:lnTo>
                    <a:pt x="469" y="44"/>
                  </a:lnTo>
                  <a:lnTo>
                    <a:pt x="464" y="44"/>
                  </a:lnTo>
                  <a:lnTo>
                    <a:pt x="459" y="44"/>
                  </a:lnTo>
                  <a:lnTo>
                    <a:pt x="453" y="44"/>
                  </a:lnTo>
                  <a:lnTo>
                    <a:pt x="448" y="44"/>
                  </a:lnTo>
                  <a:lnTo>
                    <a:pt x="443" y="44"/>
                  </a:lnTo>
                  <a:lnTo>
                    <a:pt x="437" y="44"/>
                  </a:lnTo>
                  <a:lnTo>
                    <a:pt x="432" y="44"/>
                  </a:lnTo>
                  <a:lnTo>
                    <a:pt x="427" y="44"/>
                  </a:lnTo>
                  <a:lnTo>
                    <a:pt x="421" y="44"/>
                  </a:lnTo>
                  <a:lnTo>
                    <a:pt x="416" y="44"/>
                  </a:lnTo>
                  <a:lnTo>
                    <a:pt x="411" y="44"/>
                  </a:lnTo>
                  <a:lnTo>
                    <a:pt x="405" y="44"/>
                  </a:lnTo>
                  <a:lnTo>
                    <a:pt x="400" y="44"/>
                  </a:lnTo>
                  <a:lnTo>
                    <a:pt x="395" y="44"/>
                  </a:lnTo>
                  <a:lnTo>
                    <a:pt x="389" y="44"/>
                  </a:lnTo>
                  <a:lnTo>
                    <a:pt x="384" y="44"/>
                  </a:lnTo>
                  <a:lnTo>
                    <a:pt x="379" y="44"/>
                  </a:lnTo>
                  <a:lnTo>
                    <a:pt x="373" y="44"/>
                  </a:lnTo>
                  <a:lnTo>
                    <a:pt x="368" y="44"/>
                  </a:lnTo>
                  <a:lnTo>
                    <a:pt x="363" y="44"/>
                  </a:lnTo>
                  <a:lnTo>
                    <a:pt x="357" y="44"/>
                  </a:lnTo>
                  <a:lnTo>
                    <a:pt x="352" y="44"/>
                  </a:lnTo>
                  <a:lnTo>
                    <a:pt x="347" y="44"/>
                  </a:lnTo>
                  <a:lnTo>
                    <a:pt x="341" y="44"/>
                  </a:lnTo>
                  <a:lnTo>
                    <a:pt x="336" y="44"/>
                  </a:lnTo>
                  <a:lnTo>
                    <a:pt x="331" y="44"/>
                  </a:lnTo>
                  <a:lnTo>
                    <a:pt x="325" y="44"/>
                  </a:lnTo>
                  <a:lnTo>
                    <a:pt x="320" y="44"/>
                  </a:lnTo>
                  <a:lnTo>
                    <a:pt x="315" y="44"/>
                  </a:lnTo>
                  <a:lnTo>
                    <a:pt x="309" y="44"/>
                  </a:lnTo>
                  <a:lnTo>
                    <a:pt x="304" y="44"/>
                  </a:lnTo>
                  <a:lnTo>
                    <a:pt x="299" y="44"/>
                  </a:lnTo>
                  <a:lnTo>
                    <a:pt x="293" y="44"/>
                  </a:lnTo>
                  <a:lnTo>
                    <a:pt x="288" y="44"/>
                  </a:lnTo>
                  <a:lnTo>
                    <a:pt x="283" y="44"/>
                  </a:lnTo>
                  <a:lnTo>
                    <a:pt x="277" y="44"/>
                  </a:lnTo>
                  <a:lnTo>
                    <a:pt x="272" y="44"/>
                  </a:lnTo>
                  <a:lnTo>
                    <a:pt x="267" y="44"/>
                  </a:lnTo>
                  <a:lnTo>
                    <a:pt x="261" y="44"/>
                  </a:lnTo>
                  <a:lnTo>
                    <a:pt x="256" y="44"/>
                  </a:lnTo>
                  <a:lnTo>
                    <a:pt x="251" y="44"/>
                  </a:lnTo>
                  <a:lnTo>
                    <a:pt x="245" y="44"/>
                  </a:lnTo>
                  <a:lnTo>
                    <a:pt x="240" y="44"/>
                  </a:lnTo>
                  <a:lnTo>
                    <a:pt x="235" y="44"/>
                  </a:lnTo>
                  <a:lnTo>
                    <a:pt x="229" y="44"/>
                  </a:lnTo>
                  <a:lnTo>
                    <a:pt x="224" y="44"/>
                  </a:lnTo>
                  <a:lnTo>
                    <a:pt x="219" y="44"/>
                  </a:lnTo>
                  <a:lnTo>
                    <a:pt x="213" y="44"/>
                  </a:lnTo>
                  <a:lnTo>
                    <a:pt x="208" y="38"/>
                  </a:lnTo>
                  <a:lnTo>
                    <a:pt x="203" y="38"/>
                  </a:lnTo>
                  <a:lnTo>
                    <a:pt x="197" y="38"/>
                  </a:lnTo>
                  <a:lnTo>
                    <a:pt x="192" y="38"/>
                  </a:lnTo>
                  <a:lnTo>
                    <a:pt x="187" y="38"/>
                  </a:lnTo>
                  <a:lnTo>
                    <a:pt x="181" y="38"/>
                  </a:lnTo>
                  <a:lnTo>
                    <a:pt x="176" y="38"/>
                  </a:lnTo>
                  <a:lnTo>
                    <a:pt x="171" y="38"/>
                  </a:lnTo>
                  <a:lnTo>
                    <a:pt x="165" y="38"/>
                  </a:lnTo>
                  <a:lnTo>
                    <a:pt x="160" y="38"/>
                  </a:lnTo>
                  <a:lnTo>
                    <a:pt x="155" y="38"/>
                  </a:lnTo>
                  <a:lnTo>
                    <a:pt x="149" y="38"/>
                  </a:lnTo>
                  <a:lnTo>
                    <a:pt x="144" y="38"/>
                  </a:lnTo>
                  <a:lnTo>
                    <a:pt x="139" y="38"/>
                  </a:lnTo>
                  <a:lnTo>
                    <a:pt x="133" y="38"/>
                  </a:lnTo>
                  <a:lnTo>
                    <a:pt x="128" y="38"/>
                  </a:lnTo>
                  <a:lnTo>
                    <a:pt x="123" y="38"/>
                  </a:lnTo>
                  <a:lnTo>
                    <a:pt x="117" y="32"/>
                  </a:lnTo>
                  <a:lnTo>
                    <a:pt x="112" y="32"/>
                  </a:lnTo>
                  <a:lnTo>
                    <a:pt x="107" y="32"/>
                  </a:lnTo>
                  <a:lnTo>
                    <a:pt x="101" y="32"/>
                  </a:lnTo>
                  <a:lnTo>
                    <a:pt x="96" y="32"/>
                  </a:lnTo>
                  <a:lnTo>
                    <a:pt x="91" y="32"/>
                  </a:lnTo>
                  <a:lnTo>
                    <a:pt x="85" y="32"/>
                  </a:lnTo>
                  <a:lnTo>
                    <a:pt x="80" y="32"/>
                  </a:lnTo>
                  <a:lnTo>
                    <a:pt x="75" y="25"/>
                  </a:lnTo>
                  <a:lnTo>
                    <a:pt x="69" y="25"/>
                  </a:lnTo>
                  <a:lnTo>
                    <a:pt x="64" y="25"/>
                  </a:lnTo>
                  <a:lnTo>
                    <a:pt x="59" y="25"/>
                  </a:lnTo>
                  <a:lnTo>
                    <a:pt x="53" y="25"/>
                  </a:lnTo>
                  <a:lnTo>
                    <a:pt x="48" y="19"/>
                  </a:lnTo>
                  <a:lnTo>
                    <a:pt x="43" y="19"/>
                  </a:lnTo>
                  <a:lnTo>
                    <a:pt x="37" y="19"/>
                  </a:lnTo>
                  <a:lnTo>
                    <a:pt x="32" y="19"/>
                  </a:lnTo>
                  <a:lnTo>
                    <a:pt x="27" y="13"/>
                  </a:lnTo>
                  <a:lnTo>
                    <a:pt x="21" y="13"/>
                  </a:lnTo>
                  <a:lnTo>
                    <a:pt x="16" y="6"/>
                  </a:lnTo>
                  <a:lnTo>
                    <a:pt x="11" y="6"/>
                  </a:lnTo>
                  <a:lnTo>
                    <a:pt x="5" y="0"/>
                  </a:lnTo>
                  <a:lnTo>
                    <a:pt x="0" y="0"/>
                  </a:lnTo>
                </a:path>
              </a:pathLst>
            </a:custGeom>
            <a:noFill/>
            <a:ln w="17463" cap="flat">
              <a:solidFill>
                <a:srgbClr val="FF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" name="Freeform 162"/>
            <p:cNvSpPr>
              <a:spLocks/>
            </p:cNvSpPr>
            <p:nvPr/>
          </p:nvSpPr>
          <p:spPr bwMode="auto">
            <a:xfrm>
              <a:off x="3303" y="1961"/>
              <a:ext cx="442" cy="1516"/>
            </a:xfrm>
            <a:custGeom>
              <a:avLst/>
              <a:gdLst>
                <a:gd name="T0" fmla="*/ 431 w 442"/>
                <a:gd name="T1" fmla="*/ 1510 h 1516"/>
                <a:gd name="T2" fmla="*/ 415 w 442"/>
                <a:gd name="T3" fmla="*/ 1491 h 1516"/>
                <a:gd name="T4" fmla="*/ 399 w 442"/>
                <a:gd name="T5" fmla="*/ 1472 h 1516"/>
                <a:gd name="T6" fmla="*/ 389 w 442"/>
                <a:gd name="T7" fmla="*/ 1453 h 1516"/>
                <a:gd name="T8" fmla="*/ 378 w 442"/>
                <a:gd name="T9" fmla="*/ 1434 h 1516"/>
                <a:gd name="T10" fmla="*/ 368 w 442"/>
                <a:gd name="T11" fmla="*/ 1408 h 1516"/>
                <a:gd name="T12" fmla="*/ 362 w 442"/>
                <a:gd name="T13" fmla="*/ 1383 h 1516"/>
                <a:gd name="T14" fmla="*/ 352 w 442"/>
                <a:gd name="T15" fmla="*/ 1345 h 1516"/>
                <a:gd name="T16" fmla="*/ 346 w 442"/>
                <a:gd name="T17" fmla="*/ 1294 h 1516"/>
                <a:gd name="T18" fmla="*/ 336 w 442"/>
                <a:gd name="T19" fmla="*/ 1237 h 1516"/>
                <a:gd name="T20" fmla="*/ 330 w 442"/>
                <a:gd name="T21" fmla="*/ 1161 h 1516"/>
                <a:gd name="T22" fmla="*/ 320 w 442"/>
                <a:gd name="T23" fmla="*/ 1053 h 1516"/>
                <a:gd name="T24" fmla="*/ 309 w 442"/>
                <a:gd name="T25" fmla="*/ 920 h 1516"/>
                <a:gd name="T26" fmla="*/ 304 w 442"/>
                <a:gd name="T27" fmla="*/ 749 h 1516"/>
                <a:gd name="T28" fmla="*/ 293 w 442"/>
                <a:gd name="T29" fmla="*/ 539 h 1516"/>
                <a:gd name="T30" fmla="*/ 288 w 442"/>
                <a:gd name="T31" fmla="*/ 317 h 1516"/>
                <a:gd name="T32" fmla="*/ 277 w 442"/>
                <a:gd name="T33" fmla="*/ 115 h 1516"/>
                <a:gd name="T34" fmla="*/ 272 w 442"/>
                <a:gd name="T35" fmla="*/ 7 h 1516"/>
                <a:gd name="T36" fmla="*/ 261 w 442"/>
                <a:gd name="T37" fmla="*/ 32 h 1516"/>
                <a:gd name="T38" fmla="*/ 250 w 442"/>
                <a:gd name="T39" fmla="*/ 165 h 1516"/>
                <a:gd name="T40" fmla="*/ 245 w 442"/>
                <a:gd name="T41" fmla="*/ 349 h 1516"/>
                <a:gd name="T42" fmla="*/ 234 w 442"/>
                <a:gd name="T43" fmla="*/ 539 h 1516"/>
                <a:gd name="T44" fmla="*/ 229 w 442"/>
                <a:gd name="T45" fmla="*/ 704 h 1516"/>
                <a:gd name="T46" fmla="*/ 218 w 442"/>
                <a:gd name="T47" fmla="*/ 844 h 1516"/>
                <a:gd name="T48" fmla="*/ 208 w 442"/>
                <a:gd name="T49" fmla="*/ 958 h 1516"/>
                <a:gd name="T50" fmla="*/ 202 w 442"/>
                <a:gd name="T51" fmla="*/ 1047 h 1516"/>
                <a:gd name="T52" fmla="*/ 192 w 442"/>
                <a:gd name="T53" fmla="*/ 1117 h 1516"/>
                <a:gd name="T54" fmla="*/ 186 w 442"/>
                <a:gd name="T55" fmla="*/ 1174 h 1516"/>
                <a:gd name="T56" fmla="*/ 176 w 442"/>
                <a:gd name="T57" fmla="*/ 1218 h 1516"/>
                <a:gd name="T58" fmla="*/ 170 w 442"/>
                <a:gd name="T59" fmla="*/ 1256 h 1516"/>
                <a:gd name="T60" fmla="*/ 160 w 442"/>
                <a:gd name="T61" fmla="*/ 1288 h 1516"/>
                <a:gd name="T62" fmla="*/ 149 w 442"/>
                <a:gd name="T63" fmla="*/ 1313 h 1516"/>
                <a:gd name="T64" fmla="*/ 144 w 442"/>
                <a:gd name="T65" fmla="*/ 1332 h 1516"/>
                <a:gd name="T66" fmla="*/ 133 w 442"/>
                <a:gd name="T67" fmla="*/ 1351 h 1516"/>
                <a:gd name="T68" fmla="*/ 117 w 442"/>
                <a:gd name="T69" fmla="*/ 1377 h 1516"/>
                <a:gd name="T70" fmla="*/ 106 w 442"/>
                <a:gd name="T71" fmla="*/ 1396 h 1516"/>
                <a:gd name="T72" fmla="*/ 90 w 442"/>
                <a:gd name="T73" fmla="*/ 1415 h 1516"/>
                <a:gd name="T74" fmla="*/ 74 w 442"/>
                <a:gd name="T75" fmla="*/ 1427 h 1516"/>
                <a:gd name="T76" fmla="*/ 58 w 442"/>
                <a:gd name="T77" fmla="*/ 1434 h 1516"/>
                <a:gd name="T78" fmla="*/ 42 w 442"/>
                <a:gd name="T79" fmla="*/ 1440 h 1516"/>
                <a:gd name="T80" fmla="*/ 26 w 442"/>
                <a:gd name="T81" fmla="*/ 1446 h 1516"/>
                <a:gd name="T82" fmla="*/ 10 w 442"/>
                <a:gd name="T83" fmla="*/ 1453 h 1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42" h="1516">
                  <a:moveTo>
                    <a:pt x="442" y="1516"/>
                  </a:moveTo>
                  <a:lnTo>
                    <a:pt x="437" y="1510"/>
                  </a:lnTo>
                  <a:lnTo>
                    <a:pt x="431" y="1510"/>
                  </a:lnTo>
                  <a:lnTo>
                    <a:pt x="426" y="1503"/>
                  </a:lnTo>
                  <a:lnTo>
                    <a:pt x="421" y="1497"/>
                  </a:lnTo>
                  <a:lnTo>
                    <a:pt x="415" y="1491"/>
                  </a:lnTo>
                  <a:lnTo>
                    <a:pt x="410" y="1484"/>
                  </a:lnTo>
                  <a:lnTo>
                    <a:pt x="405" y="1478"/>
                  </a:lnTo>
                  <a:lnTo>
                    <a:pt x="399" y="1472"/>
                  </a:lnTo>
                  <a:lnTo>
                    <a:pt x="394" y="1465"/>
                  </a:lnTo>
                  <a:lnTo>
                    <a:pt x="389" y="1459"/>
                  </a:lnTo>
                  <a:lnTo>
                    <a:pt x="389" y="1453"/>
                  </a:lnTo>
                  <a:lnTo>
                    <a:pt x="383" y="1446"/>
                  </a:lnTo>
                  <a:lnTo>
                    <a:pt x="383" y="1440"/>
                  </a:lnTo>
                  <a:lnTo>
                    <a:pt x="378" y="1434"/>
                  </a:lnTo>
                  <a:lnTo>
                    <a:pt x="378" y="1427"/>
                  </a:lnTo>
                  <a:lnTo>
                    <a:pt x="373" y="1421"/>
                  </a:lnTo>
                  <a:lnTo>
                    <a:pt x="368" y="1408"/>
                  </a:lnTo>
                  <a:lnTo>
                    <a:pt x="368" y="1402"/>
                  </a:lnTo>
                  <a:lnTo>
                    <a:pt x="362" y="1389"/>
                  </a:lnTo>
                  <a:lnTo>
                    <a:pt x="362" y="1383"/>
                  </a:lnTo>
                  <a:lnTo>
                    <a:pt x="357" y="1370"/>
                  </a:lnTo>
                  <a:lnTo>
                    <a:pt x="357" y="1357"/>
                  </a:lnTo>
                  <a:lnTo>
                    <a:pt x="352" y="1345"/>
                  </a:lnTo>
                  <a:lnTo>
                    <a:pt x="352" y="1332"/>
                  </a:lnTo>
                  <a:lnTo>
                    <a:pt x="346" y="1313"/>
                  </a:lnTo>
                  <a:lnTo>
                    <a:pt x="346" y="1294"/>
                  </a:lnTo>
                  <a:lnTo>
                    <a:pt x="341" y="1281"/>
                  </a:lnTo>
                  <a:lnTo>
                    <a:pt x="341" y="1256"/>
                  </a:lnTo>
                  <a:lnTo>
                    <a:pt x="336" y="1237"/>
                  </a:lnTo>
                  <a:lnTo>
                    <a:pt x="336" y="1212"/>
                  </a:lnTo>
                  <a:lnTo>
                    <a:pt x="330" y="1186"/>
                  </a:lnTo>
                  <a:lnTo>
                    <a:pt x="330" y="1161"/>
                  </a:lnTo>
                  <a:lnTo>
                    <a:pt x="325" y="1129"/>
                  </a:lnTo>
                  <a:lnTo>
                    <a:pt x="325" y="1091"/>
                  </a:lnTo>
                  <a:lnTo>
                    <a:pt x="320" y="1053"/>
                  </a:lnTo>
                  <a:lnTo>
                    <a:pt x="314" y="1015"/>
                  </a:lnTo>
                  <a:lnTo>
                    <a:pt x="314" y="971"/>
                  </a:lnTo>
                  <a:lnTo>
                    <a:pt x="309" y="920"/>
                  </a:lnTo>
                  <a:lnTo>
                    <a:pt x="309" y="869"/>
                  </a:lnTo>
                  <a:lnTo>
                    <a:pt x="304" y="812"/>
                  </a:lnTo>
                  <a:lnTo>
                    <a:pt x="304" y="749"/>
                  </a:lnTo>
                  <a:lnTo>
                    <a:pt x="298" y="685"/>
                  </a:lnTo>
                  <a:lnTo>
                    <a:pt x="298" y="616"/>
                  </a:lnTo>
                  <a:lnTo>
                    <a:pt x="293" y="539"/>
                  </a:lnTo>
                  <a:lnTo>
                    <a:pt x="293" y="463"/>
                  </a:lnTo>
                  <a:lnTo>
                    <a:pt x="288" y="394"/>
                  </a:lnTo>
                  <a:lnTo>
                    <a:pt x="288" y="317"/>
                  </a:lnTo>
                  <a:lnTo>
                    <a:pt x="282" y="241"/>
                  </a:lnTo>
                  <a:lnTo>
                    <a:pt x="282" y="178"/>
                  </a:lnTo>
                  <a:lnTo>
                    <a:pt x="277" y="115"/>
                  </a:lnTo>
                  <a:lnTo>
                    <a:pt x="277" y="70"/>
                  </a:lnTo>
                  <a:lnTo>
                    <a:pt x="272" y="32"/>
                  </a:lnTo>
                  <a:lnTo>
                    <a:pt x="272" y="7"/>
                  </a:lnTo>
                  <a:lnTo>
                    <a:pt x="266" y="0"/>
                  </a:lnTo>
                  <a:lnTo>
                    <a:pt x="261" y="7"/>
                  </a:lnTo>
                  <a:lnTo>
                    <a:pt x="261" y="32"/>
                  </a:lnTo>
                  <a:lnTo>
                    <a:pt x="256" y="64"/>
                  </a:lnTo>
                  <a:lnTo>
                    <a:pt x="256" y="108"/>
                  </a:lnTo>
                  <a:lnTo>
                    <a:pt x="250" y="165"/>
                  </a:lnTo>
                  <a:lnTo>
                    <a:pt x="250" y="222"/>
                  </a:lnTo>
                  <a:lnTo>
                    <a:pt x="245" y="286"/>
                  </a:lnTo>
                  <a:lnTo>
                    <a:pt x="245" y="349"/>
                  </a:lnTo>
                  <a:lnTo>
                    <a:pt x="240" y="413"/>
                  </a:lnTo>
                  <a:lnTo>
                    <a:pt x="240" y="476"/>
                  </a:lnTo>
                  <a:lnTo>
                    <a:pt x="234" y="539"/>
                  </a:lnTo>
                  <a:lnTo>
                    <a:pt x="234" y="596"/>
                  </a:lnTo>
                  <a:lnTo>
                    <a:pt x="229" y="654"/>
                  </a:lnTo>
                  <a:lnTo>
                    <a:pt x="229" y="704"/>
                  </a:lnTo>
                  <a:lnTo>
                    <a:pt x="224" y="755"/>
                  </a:lnTo>
                  <a:lnTo>
                    <a:pt x="224" y="799"/>
                  </a:lnTo>
                  <a:lnTo>
                    <a:pt x="218" y="844"/>
                  </a:lnTo>
                  <a:lnTo>
                    <a:pt x="213" y="882"/>
                  </a:lnTo>
                  <a:lnTo>
                    <a:pt x="213" y="920"/>
                  </a:lnTo>
                  <a:lnTo>
                    <a:pt x="208" y="958"/>
                  </a:lnTo>
                  <a:lnTo>
                    <a:pt x="208" y="990"/>
                  </a:lnTo>
                  <a:lnTo>
                    <a:pt x="202" y="1015"/>
                  </a:lnTo>
                  <a:lnTo>
                    <a:pt x="202" y="1047"/>
                  </a:lnTo>
                  <a:lnTo>
                    <a:pt x="197" y="1072"/>
                  </a:lnTo>
                  <a:lnTo>
                    <a:pt x="197" y="1091"/>
                  </a:lnTo>
                  <a:lnTo>
                    <a:pt x="192" y="1117"/>
                  </a:lnTo>
                  <a:lnTo>
                    <a:pt x="192" y="1136"/>
                  </a:lnTo>
                  <a:lnTo>
                    <a:pt x="186" y="1155"/>
                  </a:lnTo>
                  <a:lnTo>
                    <a:pt x="186" y="1174"/>
                  </a:lnTo>
                  <a:lnTo>
                    <a:pt x="181" y="1186"/>
                  </a:lnTo>
                  <a:lnTo>
                    <a:pt x="181" y="1205"/>
                  </a:lnTo>
                  <a:lnTo>
                    <a:pt x="176" y="1218"/>
                  </a:lnTo>
                  <a:lnTo>
                    <a:pt x="176" y="1231"/>
                  </a:lnTo>
                  <a:lnTo>
                    <a:pt x="170" y="1243"/>
                  </a:lnTo>
                  <a:lnTo>
                    <a:pt x="170" y="1256"/>
                  </a:lnTo>
                  <a:lnTo>
                    <a:pt x="165" y="1269"/>
                  </a:lnTo>
                  <a:lnTo>
                    <a:pt x="160" y="1275"/>
                  </a:lnTo>
                  <a:lnTo>
                    <a:pt x="160" y="1288"/>
                  </a:lnTo>
                  <a:lnTo>
                    <a:pt x="154" y="1294"/>
                  </a:lnTo>
                  <a:lnTo>
                    <a:pt x="154" y="1300"/>
                  </a:lnTo>
                  <a:lnTo>
                    <a:pt x="149" y="1313"/>
                  </a:lnTo>
                  <a:lnTo>
                    <a:pt x="149" y="1319"/>
                  </a:lnTo>
                  <a:lnTo>
                    <a:pt x="144" y="1326"/>
                  </a:lnTo>
                  <a:lnTo>
                    <a:pt x="144" y="1332"/>
                  </a:lnTo>
                  <a:lnTo>
                    <a:pt x="138" y="1338"/>
                  </a:lnTo>
                  <a:lnTo>
                    <a:pt x="138" y="1345"/>
                  </a:lnTo>
                  <a:lnTo>
                    <a:pt x="133" y="1351"/>
                  </a:lnTo>
                  <a:lnTo>
                    <a:pt x="133" y="1357"/>
                  </a:lnTo>
                  <a:lnTo>
                    <a:pt x="128" y="1364"/>
                  </a:lnTo>
                  <a:lnTo>
                    <a:pt x="117" y="1377"/>
                  </a:lnTo>
                  <a:lnTo>
                    <a:pt x="117" y="1383"/>
                  </a:lnTo>
                  <a:lnTo>
                    <a:pt x="112" y="1389"/>
                  </a:lnTo>
                  <a:lnTo>
                    <a:pt x="106" y="1396"/>
                  </a:lnTo>
                  <a:lnTo>
                    <a:pt x="101" y="1402"/>
                  </a:lnTo>
                  <a:lnTo>
                    <a:pt x="96" y="1408"/>
                  </a:lnTo>
                  <a:lnTo>
                    <a:pt x="90" y="1415"/>
                  </a:lnTo>
                  <a:lnTo>
                    <a:pt x="85" y="1415"/>
                  </a:lnTo>
                  <a:lnTo>
                    <a:pt x="80" y="1421"/>
                  </a:lnTo>
                  <a:lnTo>
                    <a:pt x="74" y="1427"/>
                  </a:lnTo>
                  <a:lnTo>
                    <a:pt x="69" y="1427"/>
                  </a:lnTo>
                  <a:lnTo>
                    <a:pt x="64" y="1434"/>
                  </a:lnTo>
                  <a:lnTo>
                    <a:pt x="58" y="1434"/>
                  </a:lnTo>
                  <a:lnTo>
                    <a:pt x="53" y="1434"/>
                  </a:lnTo>
                  <a:lnTo>
                    <a:pt x="48" y="1440"/>
                  </a:lnTo>
                  <a:lnTo>
                    <a:pt x="42" y="1440"/>
                  </a:lnTo>
                  <a:lnTo>
                    <a:pt x="37" y="1446"/>
                  </a:lnTo>
                  <a:lnTo>
                    <a:pt x="32" y="1446"/>
                  </a:lnTo>
                  <a:lnTo>
                    <a:pt x="26" y="1446"/>
                  </a:lnTo>
                  <a:lnTo>
                    <a:pt x="21" y="1446"/>
                  </a:lnTo>
                  <a:lnTo>
                    <a:pt x="16" y="1453"/>
                  </a:lnTo>
                  <a:lnTo>
                    <a:pt x="10" y="1453"/>
                  </a:lnTo>
                  <a:lnTo>
                    <a:pt x="5" y="1453"/>
                  </a:lnTo>
                  <a:lnTo>
                    <a:pt x="0" y="1453"/>
                  </a:lnTo>
                </a:path>
              </a:pathLst>
            </a:custGeom>
            <a:noFill/>
            <a:ln w="17463" cap="flat">
              <a:solidFill>
                <a:srgbClr val="FF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" name="Freeform 163"/>
            <p:cNvSpPr>
              <a:spLocks/>
            </p:cNvSpPr>
            <p:nvPr/>
          </p:nvSpPr>
          <p:spPr bwMode="auto">
            <a:xfrm>
              <a:off x="2732" y="3407"/>
              <a:ext cx="571" cy="108"/>
            </a:xfrm>
            <a:custGeom>
              <a:avLst/>
              <a:gdLst>
                <a:gd name="T0" fmla="*/ 565 w 571"/>
                <a:gd name="T1" fmla="*/ 7 h 108"/>
                <a:gd name="T2" fmla="*/ 555 w 571"/>
                <a:gd name="T3" fmla="*/ 13 h 108"/>
                <a:gd name="T4" fmla="*/ 544 w 571"/>
                <a:gd name="T5" fmla="*/ 13 h 108"/>
                <a:gd name="T6" fmla="*/ 533 w 571"/>
                <a:gd name="T7" fmla="*/ 13 h 108"/>
                <a:gd name="T8" fmla="*/ 523 w 571"/>
                <a:gd name="T9" fmla="*/ 13 h 108"/>
                <a:gd name="T10" fmla="*/ 512 w 571"/>
                <a:gd name="T11" fmla="*/ 13 h 108"/>
                <a:gd name="T12" fmla="*/ 501 w 571"/>
                <a:gd name="T13" fmla="*/ 13 h 108"/>
                <a:gd name="T14" fmla="*/ 491 w 571"/>
                <a:gd name="T15" fmla="*/ 13 h 108"/>
                <a:gd name="T16" fmla="*/ 480 w 571"/>
                <a:gd name="T17" fmla="*/ 13 h 108"/>
                <a:gd name="T18" fmla="*/ 469 w 571"/>
                <a:gd name="T19" fmla="*/ 13 h 108"/>
                <a:gd name="T20" fmla="*/ 459 w 571"/>
                <a:gd name="T21" fmla="*/ 7 h 108"/>
                <a:gd name="T22" fmla="*/ 448 w 571"/>
                <a:gd name="T23" fmla="*/ 7 h 108"/>
                <a:gd name="T24" fmla="*/ 437 w 571"/>
                <a:gd name="T25" fmla="*/ 7 h 108"/>
                <a:gd name="T26" fmla="*/ 427 w 571"/>
                <a:gd name="T27" fmla="*/ 7 h 108"/>
                <a:gd name="T28" fmla="*/ 416 w 571"/>
                <a:gd name="T29" fmla="*/ 7 h 108"/>
                <a:gd name="T30" fmla="*/ 406 w 571"/>
                <a:gd name="T31" fmla="*/ 0 h 108"/>
                <a:gd name="T32" fmla="*/ 395 w 571"/>
                <a:gd name="T33" fmla="*/ 0 h 108"/>
                <a:gd name="T34" fmla="*/ 384 w 571"/>
                <a:gd name="T35" fmla="*/ 0 h 108"/>
                <a:gd name="T36" fmla="*/ 374 w 571"/>
                <a:gd name="T37" fmla="*/ 0 h 108"/>
                <a:gd name="T38" fmla="*/ 363 w 571"/>
                <a:gd name="T39" fmla="*/ 0 h 108"/>
                <a:gd name="T40" fmla="*/ 352 w 571"/>
                <a:gd name="T41" fmla="*/ 0 h 108"/>
                <a:gd name="T42" fmla="*/ 342 w 571"/>
                <a:gd name="T43" fmla="*/ 0 h 108"/>
                <a:gd name="T44" fmla="*/ 331 w 571"/>
                <a:gd name="T45" fmla="*/ 7 h 108"/>
                <a:gd name="T46" fmla="*/ 320 w 571"/>
                <a:gd name="T47" fmla="*/ 7 h 108"/>
                <a:gd name="T48" fmla="*/ 310 w 571"/>
                <a:gd name="T49" fmla="*/ 13 h 108"/>
                <a:gd name="T50" fmla="*/ 299 w 571"/>
                <a:gd name="T51" fmla="*/ 13 h 108"/>
                <a:gd name="T52" fmla="*/ 288 w 571"/>
                <a:gd name="T53" fmla="*/ 19 h 108"/>
                <a:gd name="T54" fmla="*/ 278 w 571"/>
                <a:gd name="T55" fmla="*/ 26 h 108"/>
                <a:gd name="T56" fmla="*/ 267 w 571"/>
                <a:gd name="T57" fmla="*/ 32 h 108"/>
                <a:gd name="T58" fmla="*/ 256 w 571"/>
                <a:gd name="T59" fmla="*/ 38 h 108"/>
                <a:gd name="T60" fmla="*/ 246 w 571"/>
                <a:gd name="T61" fmla="*/ 38 h 108"/>
                <a:gd name="T62" fmla="*/ 235 w 571"/>
                <a:gd name="T63" fmla="*/ 45 h 108"/>
                <a:gd name="T64" fmla="*/ 224 w 571"/>
                <a:gd name="T65" fmla="*/ 51 h 108"/>
                <a:gd name="T66" fmla="*/ 214 w 571"/>
                <a:gd name="T67" fmla="*/ 57 h 108"/>
                <a:gd name="T68" fmla="*/ 203 w 571"/>
                <a:gd name="T69" fmla="*/ 64 h 108"/>
                <a:gd name="T70" fmla="*/ 192 w 571"/>
                <a:gd name="T71" fmla="*/ 70 h 108"/>
                <a:gd name="T72" fmla="*/ 182 w 571"/>
                <a:gd name="T73" fmla="*/ 70 h 108"/>
                <a:gd name="T74" fmla="*/ 171 w 571"/>
                <a:gd name="T75" fmla="*/ 76 h 108"/>
                <a:gd name="T76" fmla="*/ 160 w 571"/>
                <a:gd name="T77" fmla="*/ 83 h 108"/>
                <a:gd name="T78" fmla="*/ 150 w 571"/>
                <a:gd name="T79" fmla="*/ 83 h 108"/>
                <a:gd name="T80" fmla="*/ 139 w 571"/>
                <a:gd name="T81" fmla="*/ 89 h 108"/>
                <a:gd name="T82" fmla="*/ 128 w 571"/>
                <a:gd name="T83" fmla="*/ 89 h 108"/>
                <a:gd name="T84" fmla="*/ 118 w 571"/>
                <a:gd name="T85" fmla="*/ 89 h 108"/>
                <a:gd name="T86" fmla="*/ 107 w 571"/>
                <a:gd name="T87" fmla="*/ 95 h 108"/>
                <a:gd name="T88" fmla="*/ 96 w 571"/>
                <a:gd name="T89" fmla="*/ 95 h 108"/>
                <a:gd name="T90" fmla="*/ 86 w 571"/>
                <a:gd name="T91" fmla="*/ 95 h 108"/>
                <a:gd name="T92" fmla="*/ 75 w 571"/>
                <a:gd name="T93" fmla="*/ 102 h 108"/>
                <a:gd name="T94" fmla="*/ 64 w 571"/>
                <a:gd name="T95" fmla="*/ 102 h 108"/>
                <a:gd name="T96" fmla="*/ 54 w 571"/>
                <a:gd name="T97" fmla="*/ 102 h 108"/>
                <a:gd name="T98" fmla="*/ 43 w 571"/>
                <a:gd name="T99" fmla="*/ 102 h 108"/>
                <a:gd name="T100" fmla="*/ 32 w 571"/>
                <a:gd name="T101" fmla="*/ 102 h 108"/>
                <a:gd name="T102" fmla="*/ 22 w 571"/>
                <a:gd name="T103" fmla="*/ 108 h 108"/>
                <a:gd name="T104" fmla="*/ 11 w 571"/>
                <a:gd name="T105" fmla="*/ 108 h 108"/>
                <a:gd name="T106" fmla="*/ 0 w 571"/>
                <a:gd name="T107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71" h="108">
                  <a:moveTo>
                    <a:pt x="571" y="7"/>
                  </a:moveTo>
                  <a:lnTo>
                    <a:pt x="565" y="7"/>
                  </a:lnTo>
                  <a:lnTo>
                    <a:pt x="560" y="7"/>
                  </a:lnTo>
                  <a:lnTo>
                    <a:pt x="555" y="13"/>
                  </a:lnTo>
                  <a:lnTo>
                    <a:pt x="549" y="13"/>
                  </a:lnTo>
                  <a:lnTo>
                    <a:pt x="544" y="13"/>
                  </a:lnTo>
                  <a:lnTo>
                    <a:pt x="539" y="13"/>
                  </a:lnTo>
                  <a:lnTo>
                    <a:pt x="533" y="13"/>
                  </a:lnTo>
                  <a:lnTo>
                    <a:pt x="528" y="13"/>
                  </a:lnTo>
                  <a:lnTo>
                    <a:pt x="523" y="13"/>
                  </a:lnTo>
                  <a:lnTo>
                    <a:pt x="517" y="13"/>
                  </a:lnTo>
                  <a:lnTo>
                    <a:pt x="512" y="13"/>
                  </a:lnTo>
                  <a:lnTo>
                    <a:pt x="507" y="13"/>
                  </a:lnTo>
                  <a:lnTo>
                    <a:pt x="501" y="13"/>
                  </a:lnTo>
                  <a:lnTo>
                    <a:pt x="496" y="13"/>
                  </a:lnTo>
                  <a:lnTo>
                    <a:pt x="491" y="13"/>
                  </a:lnTo>
                  <a:lnTo>
                    <a:pt x="485" y="13"/>
                  </a:lnTo>
                  <a:lnTo>
                    <a:pt x="480" y="13"/>
                  </a:lnTo>
                  <a:lnTo>
                    <a:pt x="475" y="13"/>
                  </a:lnTo>
                  <a:lnTo>
                    <a:pt x="469" y="13"/>
                  </a:lnTo>
                  <a:lnTo>
                    <a:pt x="464" y="7"/>
                  </a:lnTo>
                  <a:lnTo>
                    <a:pt x="459" y="7"/>
                  </a:lnTo>
                  <a:lnTo>
                    <a:pt x="453" y="7"/>
                  </a:lnTo>
                  <a:lnTo>
                    <a:pt x="448" y="7"/>
                  </a:lnTo>
                  <a:lnTo>
                    <a:pt x="443" y="7"/>
                  </a:lnTo>
                  <a:lnTo>
                    <a:pt x="437" y="7"/>
                  </a:lnTo>
                  <a:lnTo>
                    <a:pt x="432" y="7"/>
                  </a:lnTo>
                  <a:lnTo>
                    <a:pt x="427" y="7"/>
                  </a:lnTo>
                  <a:lnTo>
                    <a:pt x="422" y="7"/>
                  </a:lnTo>
                  <a:lnTo>
                    <a:pt x="416" y="7"/>
                  </a:lnTo>
                  <a:lnTo>
                    <a:pt x="411" y="0"/>
                  </a:lnTo>
                  <a:lnTo>
                    <a:pt x="406" y="0"/>
                  </a:lnTo>
                  <a:lnTo>
                    <a:pt x="400" y="0"/>
                  </a:lnTo>
                  <a:lnTo>
                    <a:pt x="395" y="0"/>
                  </a:lnTo>
                  <a:lnTo>
                    <a:pt x="390" y="0"/>
                  </a:lnTo>
                  <a:lnTo>
                    <a:pt x="384" y="0"/>
                  </a:lnTo>
                  <a:lnTo>
                    <a:pt x="379" y="0"/>
                  </a:lnTo>
                  <a:lnTo>
                    <a:pt x="374" y="0"/>
                  </a:lnTo>
                  <a:lnTo>
                    <a:pt x="368" y="0"/>
                  </a:lnTo>
                  <a:lnTo>
                    <a:pt x="363" y="0"/>
                  </a:lnTo>
                  <a:lnTo>
                    <a:pt x="358" y="0"/>
                  </a:lnTo>
                  <a:lnTo>
                    <a:pt x="352" y="0"/>
                  </a:lnTo>
                  <a:lnTo>
                    <a:pt x="347" y="0"/>
                  </a:lnTo>
                  <a:lnTo>
                    <a:pt x="342" y="0"/>
                  </a:lnTo>
                  <a:lnTo>
                    <a:pt x="336" y="0"/>
                  </a:lnTo>
                  <a:lnTo>
                    <a:pt x="331" y="7"/>
                  </a:lnTo>
                  <a:lnTo>
                    <a:pt x="326" y="7"/>
                  </a:lnTo>
                  <a:lnTo>
                    <a:pt x="320" y="7"/>
                  </a:lnTo>
                  <a:lnTo>
                    <a:pt x="315" y="7"/>
                  </a:lnTo>
                  <a:lnTo>
                    <a:pt x="310" y="13"/>
                  </a:lnTo>
                  <a:lnTo>
                    <a:pt x="304" y="13"/>
                  </a:lnTo>
                  <a:lnTo>
                    <a:pt x="299" y="13"/>
                  </a:lnTo>
                  <a:lnTo>
                    <a:pt x="294" y="19"/>
                  </a:lnTo>
                  <a:lnTo>
                    <a:pt x="288" y="19"/>
                  </a:lnTo>
                  <a:lnTo>
                    <a:pt x="283" y="19"/>
                  </a:lnTo>
                  <a:lnTo>
                    <a:pt x="278" y="26"/>
                  </a:lnTo>
                  <a:lnTo>
                    <a:pt x="272" y="26"/>
                  </a:lnTo>
                  <a:lnTo>
                    <a:pt x="267" y="32"/>
                  </a:lnTo>
                  <a:lnTo>
                    <a:pt x="262" y="32"/>
                  </a:lnTo>
                  <a:lnTo>
                    <a:pt x="256" y="38"/>
                  </a:lnTo>
                  <a:lnTo>
                    <a:pt x="251" y="38"/>
                  </a:lnTo>
                  <a:lnTo>
                    <a:pt x="246" y="38"/>
                  </a:lnTo>
                  <a:lnTo>
                    <a:pt x="240" y="45"/>
                  </a:lnTo>
                  <a:lnTo>
                    <a:pt x="235" y="45"/>
                  </a:lnTo>
                  <a:lnTo>
                    <a:pt x="230" y="51"/>
                  </a:lnTo>
                  <a:lnTo>
                    <a:pt x="224" y="51"/>
                  </a:lnTo>
                  <a:lnTo>
                    <a:pt x="219" y="57"/>
                  </a:lnTo>
                  <a:lnTo>
                    <a:pt x="214" y="57"/>
                  </a:lnTo>
                  <a:lnTo>
                    <a:pt x="208" y="57"/>
                  </a:lnTo>
                  <a:lnTo>
                    <a:pt x="203" y="64"/>
                  </a:lnTo>
                  <a:lnTo>
                    <a:pt x="198" y="64"/>
                  </a:lnTo>
                  <a:lnTo>
                    <a:pt x="192" y="70"/>
                  </a:lnTo>
                  <a:lnTo>
                    <a:pt x="187" y="70"/>
                  </a:lnTo>
                  <a:lnTo>
                    <a:pt x="182" y="70"/>
                  </a:lnTo>
                  <a:lnTo>
                    <a:pt x="176" y="76"/>
                  </a:lnTo>
                  <a:lnTo>
                    <a:pt x="171" y="76"/>
                  </a:lnTo>
                  <a:lnTo>
                    <a:pt x="166" y="76"/>
                  </a:lnTo>
                  <a:lnTo>
                    <a:pt x="160" y="83"/>
                  </a:lnTo>
                  <a:lnTo>
                    <a:pt x="155" y="83"/>
                  </a:lnTo>
                  <a:lnTo>
                    <a:pt x="150" y="83"/>
                  </a:lnTo>
                  <a:lnTo>
                    <a:pt x="144" y="83"/>
                  </a:lnTo>
                  <a:lnTo>
                    <a:pt x="139" y="89"/>
                  </a:lnTo>
                  <a:lnTo>
                    <a:pt x="134" y="89"/>
                  </a:lnTo>
                  <a:lnTo>
                    <a:pt x="128" y="89"/>
                  </a:lnTo>
                  <a:lnTo>
                    <a:pt x="123" y="89"/>
                  </a:lnTo>
                  <a:lnTo>
                    <a:pt x="118" y="89"/>
                  </a:lnTo>
                  <a:lnTo>
                    <a:pt x="112" y="95"/>
                  </a:lnTo>
                  <a:lnTo>
                    <a:pt x="107" y="95"/>
                  </a:lnTo>
                  <a:lnTo>
                    <a:pt x="102" y="95"/>
                  </a:lnTo>
                  <a:lnTo>
                    <a:pt x="96" y="95"/>
                  </a:lnTo>
                  <a:lnTo>
                    <a:pt x="91" y="95"/>
                  </a:lnTo>
                  <a:lnTo>
                    <a:pt x="86" y="95"/>
                  </a:lnTo>
                  <a:lnTo>
                    <a:pt x="80" y="95"/>
                  </a:lnTo>
                  <a:lnTo>
                    <a:pt x="75" y="102"/>
                  </a:lnTo>
                  <a:lnTo>
                    <a:pt x="70" y="102"/>
                  </a:lnTo>
                  <a:lnTo>
                    <a:pt x="64" y="102"/>
                  </a:lnTo>
                  <a:lnTo>
                    <a:pt x="59" y="102"/>
                  </a:lnTo>
                  <a:lnTo>
                    <a:pt x="54" y="102"/>
                  </a:lnTo>
                  <a:lnTo>
                    <a:pt x="48" y="102"/>
                  </a:lnTo>
                  <a:lnTo>
                    <a:pt x="43" y="102"/>
                  </a:lnTo>
                  <a:lnTo>
                    <a:pt x="38" y="102"/>
                  </a:lnTo>
                  <a:lnTo>
                    <a:pt x="32" y="102"/>
                  </a:lnTo>
                  <a:lnTo>
                    <a:pt x="27" y="102"/>
                  </a:lnTo>
                  <a:lnTo>
                    <a:pt x="22" y="108"/>
                  </a:lnTo>
                  <a:lnTo>
                    <a:pt x="16" y="108"/>
                  </a:lnTo>
                  <a:lnTo>
                    <a:pt x="11" y="108"/>
                  </a:lnTo>
                  <a:lnTo>
                    <a:pt x="6" y="108"/>
                  </a:lnTo>
                  <a:lnTo>
                    <a:pt x="0" y="108"/>
                  </a:lnTo>
                </a:path>
              </a:pathLst>
            </a:custGeom>
            <a:noFill/>
            <a:ln w="17463" cap="flat">
              <a:solidFill>
                <a:srgbClr val="FF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" name="Rectangle 164"/>
            <p:cNvSpPr>
              <a:spLocks noChangeArrowheads="1"/>
            </p:cNvSpPr>
            <p:nvPr/>
          </p:nvSpPr>
          <p:spPr bwMode="auto">
            <a:xfrm>
              <a:off x="2820" y="3690"/>
              <a:ext cx="869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panose="020B0604020202020204" pitchFamily="34" charset="0"/>
                </a:rPr>
                <a:t>frequency offset </a:t>
              </a:r>
              <a:endPara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3" name="Rectangle 165"/>
            <p:cNvSpPr>
              <a:spLocks noChangeArrowheads="1"/>
            </p:cNvSpPr>
            <p:nvPr/>
          </p:nvSpPr>
          <p:spPr bwMode="auto">
            <a:xfrm>
              <a:off x="3756" y="3680"/>
              <a:ext cx="117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Symbol" panose="05050102010706020507" pitchFamily="18" charset="2"/>
                </a:rPr>
                <a:t>D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4" name="Rectangle 166"/>
            <p:cNvSpPr>
              <a:spLocks noChangeArrowheads="1"/>
            </p:cNvSpPr>
            <p:nvPr/>
          </p:nvSpPr>
          <p:spPr bwMode="auto">
            <a:xfrm>
              <a:off x="3814" y="3680"/>
              <a:ext cx="128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Symbol" panose="05050102010706020507" pitchFamily="18" charset="2"/>
                </a:rPr>
                <a:t>w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5" name="Rectangle 167"/>
            <p:cNvSpPr>
              <a:spLocks noChangeArrowheads="1"/>
            </p:cNvSpPr>
            <p:nvPr/>
          </p:nvSpPr>
          <p:spPr bwMode="auto">
            <a:xfrm>
              <a:off x="3878" y="3680"/>
              <a:ext cx="357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panose="020B0604020202020204" pitchFamily="34" charset="0"/>
                </a:rPr>
                <a:t> [ppm]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6" name="Rectangle 168"/>
            <p:cNvSpPr>
              <a:spLocks noChangeArrowheads="1"/>
            </p:cNvSpPr>
            <p:nvPr/>
          </p:nvSpPr>
          <p:spPr bwMode="auto">
            <a:xfrm rot="16200000">
              <a:off x="2428" y="2760"/>
              <a:ext cx="123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panose="020B0604020202020204" pitchFamily="34" charset="0"/>
                </a:rPr>
                <a:t>R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7" name="Rectangle 169"/>
            <p:cNvSpPr>
              <a:spLocks noChangeArrowheads="1"/>
            </p:cNvSpPr>
            <p:nvPr/>
          </p:nvSpPr>
          <p:spPr bwMode="auto">
            <a:xfrm rot="16200000">
              <a:off x="2471" y="2695"/>
              <a:ext cx="128" cy="1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panose="020B0604020202020204" pitchFamily="34" charset="0"/>
                </a:rPr>
                <a:t>ex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8" name="Rectangle 170"/>
            <p:cNvSpPr>
              <a:spLocks noChangeArrowheads="1"/>
            </p:cNvSpPr>
            <p:nvPr/>
          </p:nvSpPr>
          <p:spPr bwMode="auto">
            <a:xfrm rot="16200000">
              <a:off x="2357" y="2499"/>
              <a:ext cx="266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panose="020B0604020202020204" pitchFamily="34" charset="0"/>
                </a:rPr>
                <a:t> [Hz]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9" name="Rectangle 171"/>
            <p:cNvSpPr>
              <a:spLocks noChangeArrowheads="1"/>
            </p:cNvSpPr>
            <p:nvPr/>
          </p:nvSpPr>
          <p:spPr bwMode="auto">
            <a:xfrm>
              <a:off x="2722" y="3483"/>
              <a:ext cx="53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panose="020B0604020202020204" pitchFamily="34" charset="0"/>
                </a:rPr>
                <a:t> 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0" name="Rectangle 172"/>
            <p:cNvSpPr>
              <a:spLocks noChangeArrowheads="1"/>
            </p:cNvSpPr>
            <p:nvPr/>
          </p:nvSpPr>
          <p:spPr bwMode="auto">
            <a:xfrm>
              <a:off x="4411" y="1784"/>
              <a:ext cx="53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panose="020B0604020202020204" pitchFamily="34" charset="0"/>
                </a:rPr>
                <a:t> 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1" name="Rectangle 173"/>
            <p:cNvSpPr>
              <a:spLocks noChangeArrowheads="1"/>
            </p:cNvSpPr>
            <p:nvPr/>
          </p:nvSpPr>
          <p:spPr bwMode="auto">
            <a:xfrm>
              <a:off x="1661" y="1866"/>
              <a:ext cx="586" cy="64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" name="Rectangle 174"/>
            <p:cNvSpPr>
              <a:spLocks noChangeArrowheads="1"/>
            </p:cNvSpPr>
            <p:nvPr/>
          </p:nvSpPr>
          <p:spPr bwMode="auto">
            <a:xfrm>
              <a:off x="1661" y="1866"/>
              <a:ext cx="586" cy="647"/>
            </a:xfrm>
            <a:prstGeom prst="rect">
              <a:avLst/>
            </a:prstGeom>
            <a:noFill/>
            <a:ln w="0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" name="Line 175"/>
            <p:cNvSpPr>
              <a:spLocks noChangeShapeType="1"/>
            </p:cNvSpPr>
            <p:nvPr/>
          </p:nvSpPr>
          <p:spPr bwMode="auto">
            <a:xfrm>
              <a:off x="1661" y="1866"/>
              <a:ext cx="586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" name="Line 176"/>
            <p:cNvSpPr>
              <a:spLocks noChangeShapeType="1"/>
            </p:cNvSpPr>
            <p:nvPr/>
          </p:nvSpPr>
          <p:spPr bwMode="auto">
            <a:xfrm>
              <a:off x="1661" y="2513"/>
              <a:ext cx="586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" name="Line 177"/>
            <p:cNvSpPr>
              <a:spLocks noChangeShapeType="1"/>
            </p:cNvSpPr>
            <p:nvPr/>
          </p:nvSpPr>
          <p:spPr bwMode="auto">
            <a:xfrm flipV="1">
              <a:off x="2247" y="1866"/>
              <a:ext cx="0" cy="64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" name="Line 178"/>
            <p:cNvSpPr>
              <a:spLocks noChangeShapeType="1"/>
            </p:cNvSpPr>
            <p:nvPr/>
          </p:nvSpPr>
          <p:spPr bwMode="auto">
            <a:xfrm flipV="1">
              <a:off x="1661" y="1866"/>
              <a:ext cx="0" cy="64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" name="Line 179"/>
            <p:cNvSpPr>
              <a:spLocks noChangeShapeType="1"/>
            </p:cNvSpPr>
            <p:nvPr/>
          </p:nvSpPr>
          <p:spPr bwMode="auto">
            <a:xfrm>
              <a:off x="1661" y="2513"/>
              <a:ext cx="586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" name="Line 180"/>
            <p:cNvSpPr>
              <a:spLocks noChangeShapeType="1"/>
            </p:cNvSpPr>
            <p:nvPr/>
          </p:nvSpPr>
          <p:spPr bwMode="auto">
            <a:xfrm flipV="1">
              <a:off x="1661" y="1866"/>
              <a:ext cx="0" cy="64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" name="Line 181"/>
            <p:cNvSpPr>
              <a:spLocks noChangeShapeType="1"/>
            </p:cNvSpPr>
            <p:nvPr/>
          </p:nvSpPr>
          <p:spPr bwMode="auto">
            <a:xfrm>
              <a:off x="1661" y="1866"/>
              <a:ext cx="586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" name="Line 182"/>
            <p:cNvSpPr>
              <a:spLocks noChangeShapeType="1"/>
            </p:cNvSpPr>
            <p:nvPr/>
          </p:nvSpPr>
          <p:spPr bwMode="auto">
            <a:xfrm>
              <a:off x="1661" y="2513"/>
              <a:ext cx="586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" name="Line 183"/>
            <p:cNvSpPr>
              <a:spLocks noChangeShapeType="1"/>
            </p:cNvSpPr>
            <p:nvPr/>
          </p:nvSpPr>
          <p:spPr bwMode="auto">
            <a:xfrm flipV="1">
              <a:off x="2247" y="1866"/>
              <a:ext cx="0" cy="64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" name="Line 184"/>
            <p:cNvSpPr>
              <a:spLocks noChangeShapeType="1"/>
            </p:cNvSpPr>
            <p:nvPr/>
          </p:nvSpPr>
          <p:spPr bwMode="auto">
            <a:xfrm flipV="1">
              <a:off x="1661" y="1866"/>
              <a:ext cx="0" cy="64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" name="Rectangle 185"/>
            <p:cNvSpPr>
              <a:spLocks noChangeArrowheads="1"/>
            </p:cNvSpPr>
            <p:nvPr/>
          </p:nvSpPr>
          <p:spPr bwMode="auto">
            <a:xfrm>
              <a:off x="1938" y="1892"/>
              <a:ext cx="123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panose="020B0604020202020204" pitchFamily="34" charset="0"/>
                </a:rPr>
                <a:t>R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4" name="Rectangle 186"/>
            <p:cNvSpPr>
              <a:spLocks noChangeArrowheads="1"/>
            </p:cNvSpPr>
            <p:nvPr/>
          </p:nvSpPr>
          <p:spPr bwMode="auto">
            <a:xfrm>
              <a:off x="2008" y="1968"/>
              <a:ext cx="80" cy="1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panose="020B0604020202020204" pitchFamily="34" charset="0"/>
                </a:rPr>
                <a:t>1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5" name="Rectangle 187"/>
            <p:cNvSpPr>
              <a:spLocks noChangeArrowheads="1"/>
            </p:cNvSpPr>
            <p:nvPr/>
          </p:nvSpPr>
          <p:spPr bwMode="auto">
            <a:xfrm>
              <a:off x="2050" y="1974"/>
              <a:ext cx="91" cy="1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0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Symbol" panose="05050102010706020507" pitchFamily="18" charset="2"/>
                </a:rPr>
                <a:t>r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6" name="Line 188"/>
            <p:cNvSpPr>
              <a:spLocks noChangeShapeType="1"/>
            </p:cNvSpPr>
            <p:nvPr/>
          </p:nvSpPr>
          <p:spPr bwMode="auto">
            <a:xfrm>
              <a:off x="1704" y="1980"/>
              <a:ext cx="213" cy="0"/>
            </a:xfrm>
            <a:prstGeom prst="line">
              <a:avLst/>
            </a:prstGeom>
            <a:noFill/>
            <a:ln w="17463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" name="Rectangle 189"/>
            <p:cNvSpPr>
              <a:spLocks noChangeArrowheads="1"/>
            </p:cNvSpPr>
            <p:nvPr/>
          </p:nvSpPr>
          <p:spPr bwMode="auto">
            <a:xfrm>
              <a:off x="1938" y="2101"/>
              <a:ext cx="123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panose="020B0604020202020204" pitchFamily="34" charset="0"/>
                </a:rPr>
                <a:t>R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8" name="Rectangle 190"/>
            <p:cNvSpPr>
              <a:spLocks noChangeArrowheads="1"/>
            </p:cNvSpPr>
            <p:nvPr/>
          </p:nvSpPr>
          <p:spPr bwMode="auto">
            <a:xfrm>
              <a:off x="2008" y="2177"/>
              <a:ext cx="128" cy="1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panose="020B0604020202020204" pitchFamily="34" charset="0"/>
                </a:rPr>
                <a:t>ex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9" name="Line 191"/>
            <p:cNvSpPr>
              <a:spLocks noChangeShapeType="1"/>
            </p:cNvSpPr>
            <p:nvPr/>
          </p:nvSpPr>
          <p:spPr bwMode="auto">
            <a:xfrm>
              <a:off x="1704" y="2190"/>
              <a:ext cx="213" cy="0"/>
            </a:xfrm>
            <a:prstGeom prst="line">
              <a:avLst/>
            </a:prstGeom>
            <a:noFill/>
            <a:ln w="17463" cap="flat">
              <a:solidFill>
                <a:srgbClr val="FF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" name="Rectangle 192"/>
            <p:cNvSpPr>
              <a:spLocks noChangeArrowheads="1"/>
            </p:cNvSpPr>
            <p:nvPr/>
          </p:nvSpPr>
          <p:spPr bwMode="auto">
            <a:xfrm>
              <a:off x="1938" y="2304"/>
              <a:ext cx="123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panose="020B0604020202020204" pitchFamily="34" charset="0"/>
                </a:rPr>
                <a:t>R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51" name="Rectangle 193"/>
            <p:cNvSpPr>
              <a:spLocks noChangeArrowheads="1"/>
            </p:cNvSpPr>
            <p:nvPr/>
          </p:nvSpPr>
          <p:spPr bwMode="auto">
            <a:xfrm>
              <a:off x="2008" y="2380"/>
              <a:ext cx="245" cy="1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panose="020B0604020202020204" pitchFamily="34" charset="0"/>
                </a:rPr>
                <a:t>water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52" name="Line 194"/>
            <p:cNvSpPr>
              <a:spLocks noChangeShapeType="1"/>
            </p:cNvSpPr>
            <p:nvPr/>
          </p:nvSpPr>
          <p:spPr bwMode="auto">
            <a:xfrm>
              <a:off x="1704" y="2393"/>
              <a:ext cx="213" cy="0"/>
            </a:xfrm>
            <a:prstGeom prst="line">
              <a:avLst/>
            </a:prstGeom>
            <a:noFill/>
            <a:ln w="17463" cap="flat">
              <a:solidFill>
                <a:srgbClr val="0000FF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Rectangle 195"/>
            <p:cNvSpPr>
              <a:spLocks noChangeArrowheads="1"/>
            </p:cNvSpPr>
            <p:nvPr/>
          </p:nvSpPr>
          <p:spPr bwMode="auto">
            <a:xfrm>
              <a:off x="3916" y="1879"/>
              <a:ext cx="469" cy="23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Rectangle 196"/>
            <p:cNvSpPr>
              <a:spLocks noChangeArrowheads="1"/>
            </p:cNvSpPr>
            <p:nvPr/>
          </p:nvSpPr>
          <p:spPr bwMode="auto">
            <a:xfrm>
              <a:off x="3916" y="1879"/>
              <a:ext cx="469" cy="235"/>
            </a:xfrm>
            <a:prstGeom prst="rect">
              <a:avLst/>
            </a:prstGeom>
            <a:noFill/>
            <a:ln w="0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Line 197"/>
            <p:cNvSpPr>
              <a:spLocks noChangeShapeType="1"/>
            </p:cNvSpPr>
            <p:nvPr/>
          </p:nvSpPr>
          <p:spPr bwMode="auto">
            <a:xfrm>
              <a:off x="3916" y="1879"/>
              <a:ext cx="469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Line 198"/>
            <p:cNvSpPr>
              <a:spLocks noChangeShapeType="1"/>
            </p:cNvSpPr>
            <p:nvPr/>
          </p:nvSpPr>
          <p:spPr bwMode="auto">
            <a:xfrm>
              <a:off x="3916" y="2114"/>
              <a:ext cx="469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Line 199"/>
            <p:cNvSpPr>
              <a:spLocks noChangeShapeType="1"/>
            </p:cNvSpPr>
            <p:nvPr/>
          </p:nvSpPr>
          <p:spPr bwMode="auto">
            <a:xfrm flipV="1">
              <a:off x="4385" y="1879"/>
              <a:ext cx="0" cy="23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" name="Line 200"/>
            <p:cNvSpPr>
              <a:spLocks noChangeShapeType="1"/>
            </p:cNvSpPr>
            <p:nvPr/>
          </p:nvSpPr>
          <p:spPr bwMode="auto">
            <a:xfrm flipV="1">
              <a:off x="3916" y="1879"/>
              <a:ext cx="0" cy="23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" name="Line 201"/>
            <p:cNvSpPr>
              <a:spLocks noChangeShapeType="1"/>
            </p:cNvSpPr>
            <p:nvPr/>
          </p:nvSpPr>
          <p:spPr bwMode="auto">
            <a:xfrm>
              <a:off x="3916" y="2114"/>
              <a:ext cx="469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" name="Line 202"/>
            <p:cNvSpPr>
              <a:spLocks noChangeShapeType="1"/>
            </p:cNvSpPr>
            <p:nvPr/>
          </p:nvSpPr>
          <p:spPr bwMode="auto">
            <a:xfrm flipV="1">
              <a:off x="3916" y="1879"/>
              <a:ext cx="0" cy="23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" name="Line 203"/>
            <p:cNvSpPr>
              <a:spLocks noChangeShapeType="1"/>
            </p:cNvSpPr>
            <p:nvPr/>
          </p:nvSpPr>
          <p:spPr bwMode="auto">
            <a:xfrm>
              <a:off x="3916" y="1879"/>
              <a:ext cx="469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" name="Line 204"/>
            <p:cNvSpPr>
              <a:spLocks noChangeShapeType="1"/>
            </p:cNvSpPr>
            <p:nvPr/>
          </p:nvSpPr>
          <p:spPr bwMode="auto">
            <a:xfrm>
              <a:off x="3916" y="2114"/>
              <a:ext cx="469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" name="Line 205"/>
            <p:cNvSpPr>
              <a:spLocks noChangeShapeType="1"/>
            </p:cNvSpPr>
            <p:nvPr/>
          </p:nvSpPr>
          <p:spPr bwMode="auto">
            <a:xfrm flipV="1">
              <a:off x="4385" y="1879"/>
              <a:ext cx="0" cy="23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" name="Line 206"/>
            <p:cNvSpPr>
              <a:spLocks noChangeShapeType="1"/>
            </p:cNvSpPr>
            <p:nvPr/>
          </p:nvSpPr>
          <p:spPr bwMode="auto">
            <a:xfrm flipV="1">
              <a:off x="3916" y="1879"/>
              <a:ext cx="0" cy="23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" name="Rectangle 207"/>
            <p:cNvSpPr>
              <a:spLocks noChangeArrowheads="1"/>
            </p:cNvSpPr>
            <p:nvPr/>
          </p:nvSpPr>
          <p:spPr bwMode="auto">
            <a:xfrm>
              <a:off x="4198" y="1904"/>
              <a:ext cx="123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panose="020B0604020202020204" pitchFamily="34" charset="0"/>
                </a:rPr>
                <a:t>R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66" name="Rectangle 208"/>
            <p:cNvSpPr>
              <a:spLocks noChangeArrowheads="1"/>
            </p:cNvSpPr>
            <p:nvPr/>
          </p:nvSpPr>
          <p:spPr bwMode="auto">
            <a:xfrm>
              <a:off x="4267" y="1980"/>
              <a:ext cx="128" cy="1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Helvetica" panose="020B0604020202020204" pitchFamily="34" charset="0"/>
                </a:rPr>
                <a:t>ex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67" name="Line 209"/>
            <p:cNvSpPr>
              <a:spLocks noChangeShapeType="1"/>
            </p:cNvSpPr>
            <p:nvPr/>
          </p:nvSpPr>
          <p:spPr bwMode="auto">
            <a:xfrm>
              <a:off x="3958" y="1993"/>
              <a:ext cx="214" cy="0"/>
            </a:xfrm>
            <a:prstGeom prst="line">
              <a:avLst/>
            </a:prstGeom>
            <a:noFill/>
            <a:ln w="17463" cap="flat">
              <a:solidFill>
                <a:srgbClr val="FF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" name="Rectangle 210"/>
            <p:cNvSpPr>
              <a:spLocks noChangeArrowheads="1"/>
            </p:cNvSpPr>
            <p:nvPr/>
          </p:nvSpPr>
          <p:spPr bwMode="auto">
            <a:xfrm>
              <a:off x="398" y="1701"/>
              <a:ext cx="171" cy="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5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c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69" name="Rectangle 211"/>
            <p:cNvSpPr>
              <a:spLocks noChangeArrowheads="1"/>
            </p:cNvSpPr>
            <p:nvPr/>
          </p:nvSpPr>
          <p:spPr bwMode="auto">
            <a:xfrm>
              <a:off x="2445" y="1701"/>
              <a:ext cx="176" cy="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5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d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70" name="Rectangle 212"/>
            <p:cNvSpPr>
              <a:spLocks noChangeArrowheads="1"/>
            </p:cNvSpPr>
            <p:nvPr/>
          </p:nvSpPr>
          <p:spPr bwMode="auto">
            <a:xfrm>
              <a:off x="777" y="2900"/>
              <a:ext cx="501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k</a:t>
              </a:r>
              <a:r>
                <a:rPr kumimoji="0" lang="en-US" altLang="en-US" sz="1200" b="0" i="0" u="none" strike="noStrike" cap="none" normalizeH="0" baseline="-2500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b</a:t>
              </a:r>
              <a:r>
                <a:rPr kumimoji="0" lang="en-US" altLang="en-US" sz="12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=1000 Hz</a:t>
              </a:r>
              <a:endParaRPr kumimoji="0" lang="en-US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71" name="Rectangle 214"/>
            <p:cNvSpPr>
              <a:spLocks noChangeArrowheads="1"/>
            </p:cNvSpPr>
            <p:nvPr/>
          </p:nvSpPr>
          <p:spPr bwMode="auto">
            <a:xfrm>
              <a:off x="2791" y="3155"/>
              <a:ext cx="620" cy="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5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CEST-peak</a:t>
              </a:r>
              <a:endPara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72" name="Rectangle 215"/>
            <p:cNvSpPr>
              <a:spLocks noChangeArrowheads="1"/>
            </p:cNvSpPr>
            <p:nvPr/>
          </p:nvSpPr>
          <p:spPr bwMode="auto">
            <a:xfrm>
              <a:off x="3644" y="2120"/>
              <a:ext cx="588" cy="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5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“T</a:t>
              </a:r>
              <a:r>
                <a:rPr kumimoji="0" lang="en-US" altLang="en-US" sz="1500" b="0" i="0" u="none" strike="noStrike" cap="none" normalizeH="0" baseline="-2500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2ex</a:t>
              </a:r>
              <a:r>
                <a:rPr kumimoji="0" lang="en-US" altLang="en-US" sz="15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-peak”</a:t>
              </a:r>
              <a:endPara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sp>
        <p:nvSpPr>
          <p:cNvPr id="2" name="Textfeld 1"/>
          <p:cNvSpPr txBox="1"/>
          <p:nvPr/>
        </p:nvSpPr>
        <p:spPr>
          <a:xfrm>
            <a:off x="4403007" y="3123893"/>
            <a:ext cx="24913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2060"/>
                </a:solidFill>
                <a:latin typeface="+mj-lt"/>
              </a:rPr>
              <a:t>on-resonant </a:t>
            </a:r>
            <a:r>
              <a:rPr lang="en-US" b="1" dirty="0" smtClean="0">
                <a:solidFill>
                  <a:srgbClr val="002060"/>
                </a:solidFill>
                <a:latin typeface="+mj-lt"/>
              </a:rPr>
              <a:t>SL</a:t>
            </a:r>
            <a:endParaRPr lang="en-US" b="1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173" name="Textfeld 172"/>
          <p:cNvSpPr txBox="1"/>
          <p:nvPr/>
        </p:nvSpPr>
        <p:spPr>
          <a:xfrm>
            <a:off x="5030689" y="2259900"/>
            <a:ext cx="5437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2060"/>
                </a:solidFill>
                <a:latin typeface="+mj-lt"/>
              </a:rPr>
              <a:t>T2</a:t>
            </a:r>
            <a:endParaRPr lang="en-US" b="1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174" name="Textfeld 173"/>
          <p:cNvSpPr txBox="1"/>
          <p:nvPr/>
        </p:nvSpPr>
        <p:spPr>
          <a:xfrm>
            <a:off x="4294235" y="4039559"/>
            <a:ext cx="21489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2060"/>
                </a:solidFill>
                <a:latin typeface="+mj-lt"/>
              </a:rPr>
              <a:t>CEST/</a:t>
            </a:r>
            <a:r>
              <a:rPr lang="en-US" b="1" dirty="0" err="1" smtClean="0">
                <a:solidFill>
                  <a:srgbClr val="002060"/>
                </a:solidFill>
                <a:latin typeface="+mj-lt"/>
              </a:rPr>
              <a:t>offr</a:t>
            </a:r>
            <a:r>
              <a:rPr lang="en-US" b="1" dirty="0" smtClean="0">
                <a:solidFill>
                  <a:srgbClr val="002060"/>
                </a:solidFill>
                <a:latin typeface="+mj-lt"/>
              </a:rPr>
              <a:t>. SL</a:t>
            </a:r>
            <a:endParaRPr lang="en-US" b="1" dirty="0">
              <a:solidFill>
                <a:srgbClr val="002060"/>
              </a:solidFill>
              <a:latin typeface="+mj-lt"/>
            </a:endParaRPr>
          </a:p>
        </p:txBody>
      </p:sp>
      <p:graphicFrame>
        <p:nvGraphicFramePr>
          <p:cNvPr id="175" name="Inhaltsplatzhalter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904084966"/>
              </p:ext>
            </p:extLst>
          </p:nvPr>
        </p:nvGraphicFramePr>
        <p:xfrm>
          <a:off x="7896200" y="1034143"/>
          <a:ext cx="2352675" cy="879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83" name="Formel" r:id="rId9" imgW="1155600" imgH="431640" progId="Equation.3">
                  <p:embed/>
                </p:oleObj>
              </mc:Choice>
              <mc:Fallback>
                <p:oleObj name="Formel" r:id="rId9" imgW="1155600" imgH="431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96200" y="1034143"/>
                        <a:ext cx="2352675" cy="8794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6" name="Textfeld 175"/>
          <p:cNvSpPr txBox="1"/>
          <p:nvPr/>
        </p:nvSpPr>
        <p:spPr>
          <a:xfrm>
            <a:off x="5096145" y="1239143"/>
            <a:ext cx="5437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2060"/>
                </a:solidFill>
                <a:latin typeface="+mj-lt"/>
              </a:rPr>
              <a:t>T1</a:t>
            </a:r>
            <a:endParaRPr lang="en-US" b="1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5" name="Textfeld 4"/>
          <p:cNvSpPr txBox="1"/>
          <p:nvPr/>
        </p:nvSpPr>
        <p:spPr>
          <a:xfrm>
            <a:off x="4230423" y="5296136"/>
            <a:ext cx="729398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Adding sugar to tea = </a:t>
            </a:r>
          </a:p>
          <a:p>
            <a:r>
              <a:rPr lang="en-US" dirty="0" smtClean="0"/>
              <a:t>Adding an additional exchange-dependent relaxation path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3341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59267" y="381001"/>
            <a:ext cx="11929533" cy="1015663"/>
          </a:xfrm>
        </p:spPr>
        <p:txBody>
          <a:bodyPr/>
          <a:lstStyle/>
          <a:p>
            <a:r>
              <a:rPr lang="de-DE" dirty="0" err="1" smtClean="0"/>
              <a:t>Application</a:t>
            </a:r>
            <a:r>
              <a:rPr lang="de-DE" dirty="0" smtClean="0"/>
              <a:t>:</a:t>
            </a:r>
            <a:br>
              <a:rPr lang="de-DE" dirty="0" smtClean="0"/>
            </a:br>
            <a:r>
              <a:rPr lang="de-DE" dirty="0" smtClean="0"/>
              <a:t>Dynamic Glucose Enhanced DGE MRI</a:t>
            </a:r>
            <a:br>
              <a:rPr lang="de-DE" dirty="0" smtClean="0"/>
            </a:br>
            <a:r>
              <a:rPr lang="de-DE" dirty="0" err="1" smtClean="0"/>
              <a:t>glucoCESL</a:t>
            </a:r>
            <a:endParaRPr lang="en-US" dirty="0"/>
          </a:p>
        </p:txBody>
      </p:sp>
      <p:sp>
        <p:nvSpPr>
          <p:cNvPr id="5" name="Inhaltsplatzhalter 4"/>
          <p:cNvSpPr>
            <a:spLocks noGrp="1"/>
          </p:cNvSpPr>
          <p:nvPr>
            <p:ph idx="1"/>
          </p:nvPr>
        </p:nvSpPr>
        <p:spPr>
          <a:xfrm>
            <a:off x="0" y="6293833"/>
            <a:ext cx="8947150" cy="447328"/>
          </a:xfrm>
        </p:spPr>
        <p:txBody>
          <a:bodyPr/>
          <a:lstStyle/>
          <a:p>
            <a:pPr marL="0" indent="0">
              <a:buNone/>
            </a:pPr>
            <a:r>
              <a:rPr lang="de-DE" sz="1100" dirty="0"/>
              <a:t>Schuenke et al. </a:t>
            </a:r>
            <a:r>
              <a:rPr lang="de-DE" sz="1100" dirty="0" err="1"/>
              <a:t>SciRep</a:t>
            </a:r>
            <a:r>
              <a:rPr lang="de-DE" sz="1100" dirty="0"/>
              <a:t> 2016 </a:t>
            </a:r>
            <a:endParaRPr lang="en-US" sz="1100" dirty="0"/>
          </a:p>
        </p:txBody>
      </p:sp>
      <p:pic>
        <p:nvPicPr>
          <p:cNvPr id="6" name="Grafik 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6520" y="165184"/>
            <a:ext cx="5975985" cy="6360160"/>
          </a:xfrm>
          <a:prstGeom prst="rect">
            <a:avLst/>
          </a:prstGeom>
        </p:spPr>
      </p:pic>
      <p:graphicFrame>
        <p:nvGraphicFramePr>
          <p:cNvPr id="9" name="Objek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748359"/>
              </p:ext>
            </p:extLst>
          </p:nvPr>
        </p:nvGraphicFramePr>
        <p:xfrm>
          <a:off x="911424" y="1628800"/>
          <a:ext cx="1816100" cy="498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21" name="Formel" r:id="rId4" imgW="876240" imgH="241200" progId="Equation.3">
                  <p:embed/>
                </p:oleObj>
              </mc:Choice>
              <mc:Fallback>
                <p:oleObj name="Formel" r:id="rId4" imgW="876240" imgH="241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11424" y="1628800"/>
                        <a:ext cx="1816100" cy="498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81633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Eigenspace</a:t>
            </a:r>
            <a:r>
              <a:rPr lang="en-US" dirty="0" smtClean="0"/>
              <a:t> approach solves </a:t>
            </a:r>
            <a:r>
              <a:rPr lang="en-US" dirty="0" smtClean="0"/>
              <a:t>all exchange experiments</a:t>
            </a:r>
          </a:p>
          <a:p>
            <a:pPr lvl="1"/>
            <a:r>
              <a:rPr lang="en-US" dirty="0" err="1" smtClean="0"/>
              <a:t>cw</a:t>
            </a:r>
            <a:r>
              <a:rPr lang="en-US" dirty="0" smtClean="0"/>
              <a:t> solution! pulsed </a:t>
            </a:r>
            <a:r>
              <a:rPr lang="en-US" dirty="0" smtClean="0"/>
              <a:t>solution requires sometimes </a:t>
            </a:r>
            <a:r>
              <a:rPr lang="en-US" dirty="0" err="1" smtClean="0"/>
              <a:t>moreeigenvalues</a:t>
            </a:r>
            <a:endParaRPr lang="en-US" dirty="0"/>
          </a:p>
          <a:p>
            <a:endParaRPr lang="en-US" dirty="0" smtClean="0"/>
          </a:p>
          <a:p>
            <a:r>
              <a:rPr lang="en-US" dirty="0" smtClean="0"/>
              <a:t>CEST solution is </a:t>
            </a:r>
            <a:r>
              <a:rPr lang="en-US" dirty="0" err="1" smtClean="0"/>
              <a:t>monoexponential</a:t>
            </a:r>
            <a:r>
              <a:rPr lang="en-US" dirty="0" smtClean="0"/>
              <a:t> R1</a:t>
            </a:r>
            <a:r>
              <a:rPr lang="el-GR" dirty="0" smtClean="0"/>
              <a:t>ρ</a:t>
            </a:r>
            <a:r>
              <a:rPr lang="de-DE" dirty="0" smtClean="0"/>
              <a:t> </a:t>
            </a:r>
            <a:r>
              <a:rPr lang="de-DE" dirty="0" err="1" smtClean="0"/>
              <a:t>decay</a:t>
            </a:r>
            <a:r>
              <a:rPr lang="de-DE" dirty="0" smtClean="0"/>
              <a:t> </a:t>
            </a:r>
            <a:r>
              <a:rPr lang="de-DE" dirty="0" err="1" smtClean="0"/>
              <a:t>towards</a:t>
            </a:r>
            <a:r>
              <a:rPr lang="de-DE" dirty="0" smtClean="0"/>
              <a:t> </a:t>
            </a:r>
            <a:r>
              <a:rPr lang="de-DE" dirty="0" err="1" smtClean="0"/>
              <a:t>steady-state</a:t>
            </a:r>
            <a:endParaRPr lang="de-DE" dirty="0" smtClean="0"/>
          </a:p>
          <a:p>
            <a:endParaRPr lang="de-DE" dirty="0"/>
          </a:p>
          <a:p>
            <a:r>
              <a:rPr lang="de-DE" dirty="0" smtClean="0"/>
              <a:t>Solution </a:t>
            </a:r>
            <a:r>
              <a:rPr lang="de-DE" dirty="0" err="1" smtClean="0"/>
              <a:t>gives</a:t>
            </a:r>
            <a:r>
              <a:rPr lang="de-DE" dirty="0" smtClean="0"/>
              <a:t> </a:t>
            </a:r>
            <a:r>
              <a:rPr lang="de-DE" dirty="0" err="1" smtClean="0"/>
              <a:t>insight</a:t>
            </a:r>
            <a:r>
              <a:rPr lang="de-DE" dirty="0" smtClean="0"/>
              <a:t> on </a:t>
            </a:r>
            <a:r>
              <a:rPr lang="de-DE" dirty="0" err="1" smtClean="0"/>
              <a:t>how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optimze</a:t>
            </a:r>
            <a:r>
              <a:rPr lang="de-DE" dirty="0" smtClean="0"/>
              <a:t> </a:t>
            </a:r>
            <a:r>
              <a:rPr lang="de-DE" dirty="0" err="1" smtClean="0"/>
              <a:t>or</a:t>
            </a:r>
            <a:r>
              <a:rPr lang="de-DE" dirty="0" smtClean="0"/>
              <a:t> </a:t>
            </a:r>
            <a:r>
              <a:rPr lang="de-DE" dirty="0" err="1" smtClean="0"/>
              <a:t>interpret</a:t>
            </a:r>
            <a:r>
              <a:rPr lang="de-DE" dirty="0" smtClean="0"/>
              <a:t> </a:t>
            </a:r>
            <a:r>
              <a:rPr lang="de-DE" dirty="0" err="1" smtClean="0"/>
              <a:t>your</a:t>
            </a:r>
            <a:r>
              <a:rPr lang="de-DE" dirty="0" smtClean="0"/>
              <a:t> </a:t>
            </a:r>
            <a:r>
              <a:rPr lang="de-DE" dirty="0" err="1" smtClean="0"/>
              <a:t>data</a:t>
            </a:r>
            <a:endParaRPr lang="de-DE" dirty="0" smtClean="0"/>
          </a:p>
          <a:p>
            <a:endParaRPr lang="de-DE" dirty="0"/>
          </a:p>
          <a:p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understand</a:t>
            </a:r>
            <a:r>
              <a:rPr lang="de-DE" dirty="0" smtClean="0"/>
              <a:t> CEST </a:t>
            </a:r>
            <a:r>
              <a:rPr lang="de-DE" dirty="0" err="1" smtClean="0"/>
              <a:t>theory</a:t>
            </a:r>
            <a:r>
              <a:rPr lang="de-DE" dirty="0" smtClean="0"/>
              <a:t> </a:t>
            </a:r>
            <a:r>
              <a:rPr lang="de-DE" dirty="0" err="1" smtClean="0"/>
              <a:t>really</a:t>
            </a:r>
            <a:r>
              <a:rPr lang="de-DE" dirty="0" smtClean="0"/>
              <a:t>: do </a:t>
            </a:r>
            <a:r>
              <a:rPr lang="de-DE" dirty="0" err="1" smtClean="0"/>
              <a:t>it</a:t>
            </a:r>
            <a:r>
              <a:rPr lang="de-DE" dirty="0" smtClean="0"/>
              <a:t> </a:t>
            </a:r>
            <a:r>
              <a:rPr lang="de-DE" dirty="0" err="1" smtClean="0"/>
              <a:t>yourself</a:t>
            </a:r>
            <a:r>
              <a:rPr lang="de-DE" dirty="0" smtClean="0"/>
              <a:t>!</a:t>
            </a:r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4425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51384" y="1412776"/>
            <a:ext cx="8553450" cy="4781550"/>
          </a:xfrm>
          <a:prstGeom prst="rect">
            <a:avLst/>
          </a:prstGeom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www.cest-sources.org</a:t>
            </a:r>
            <a:endParaRPr lang="en-US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1041301"/>
            <a:ext cx="10153650" cy="371475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60496" y="1416424"/>
            <a:ext cx="144538" cy="4964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7662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Inhaltsplatzhalt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76081476"/>
              </p:ext>
            </p:extLst>
          </p:nvPr>
        </p:nvGraphicFramePr>
        <p:xfrm>
          <a:off x="335360" y="1124744"/>
          <a:ext cx="11521280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 for solution of Bloch-McConnell equations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9841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1"/>
            <a:r>
              <a:rPr lang="de-DE" dirty="0">
                <a:solidFill>
                  <a:srgbClr val="2A9084"/>
                </a:solidFill>
              </a:rPr>
              <a:t>The </a:t>
            </a:r>
            <a:r>
              <a:rPr lang="de-DE" dirty="0" smtClean="0">
                <a:solidFill>
                  <a:srgbClr val="2A9084"/>
                </a:solidFill>
              </a:rPr>
              <a:t>Bloch-</a:t>
            </a:r>
            <a:r>
              <a:rPr lang="de-DE" dirty="0" err="1" smtClean="0">
                <a:solidFill>
                  <a:srgbClr val="2A9084"/>
                </a:solidFill>
              </a:rPr>
              <a:t>Equations</a:t>
            </a:r>
            <a:r>
              <a:rPr lang="de-DE" dirty="0" smtClean="0">
                <a:solidFill>
                  <a:srgbClr val="2A9084"/>
                </a:solidFill>
              </a:rPr>
              <a:t> – </a:t>
            </a:r>
            <a:r>
              <a:rPr lang="de-DE" sz="1600" dirty="0" err="1">
                <a:solidFill>
                  <a:srgbClr val="2A9084"/>
                </a:solidFill>
              </a:rPr>
              <a:t>single</a:t>
            </a:r>
            <a:r>
              <a:rPr lang="de-DE" sz="1600" dirty="0">
                <a:solidFill>
                  <a:srgbClr val="2A9084"/>
                </a:solidFill>
              </a:rPr>
              <a:t> </a:t>
            </a:r>
            <a:r>
              <a:rPr lang="de-DE" sz="1600" dirty="0" err="1" smtClean="0">
                <a:solidFill>
                  <a:srgbClr val="2A9084"/>
                </a:solidFill>
              </a:rPr>
              <a:t>pool</a:t>
            </a:r>
            <a:r>
              <a:rPr lang="de-DE" sz="1600" dirty="0" smtClean="0">
                <a:solidFill>
                  <a:srgbClr val="2A9084"/>
                </a:solidFill>
              </a:rPr>
              <a:t> </a:t>
            </a:r>
            <a:endParaRPr lang="en-US" dirty="0">
              <a:solidFill>
                <a:srgbClr val="2A9084"/>
              </a:solidFill>
            </a:endParaRPr>
          </a:p>
        </p:txBody>
      </p:sp>
      <p:pic>
        <p:nvPicPr>
          <p:cNvPr id="2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14389" y="1049307"/>
            <a:ext cx="3228975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7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3074369"/>
              </p:ext>
            </p:extLst>
          </p:nvPr>
        </p:nvGraphicFramePr>
        <p:xfrm>
          <a:off x="1029382" y="2471695"/>
          <a:ext cx="3323089" cy="14472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7" name="Formel" r:id="rId4" imgW="1638000" imgH="711000" progId="Equation.3">
                  <p:embed/>
                </p:oleObj>
              </mc:Choice>
              <mc:Fallback>
                <p:oleObj name="Formel" r:id="rId4" imgW="1638000" imgH="711000" progId="Equation.3">
                  <p:embed/>
                  <p:pic>
                    <p:nvPicPr>
                      <p:cNvPr id="27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29382" y="2471695"/>
                        <a:ext cx="3323089" cy="1447265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1223288"/>
              </p:ext>
            </p:extLst>
          </p:nvPr>
        </p:nvGraphicFramePr>
        <p:xfrm>
          <a:off x="4640962" y="2410519"/>
          <a:ext cx="1743070" cy="15277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8" name="Formel" r:id="rId6" imgW="812520" imgH="711000" progId="Equation.3">
                  <p:embed/>
                </p:oleObj>
              </mc:Choice>
              <mc:Fallback>
                <p:oleObj name="Formel" r:id="rId6" imgW="812520" imgH="711000" progId="Equation.3">
                  <p:embed/>
                  <p:pic>
                    <p:nvPicPr>
                      <p:cNvPr id="28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0962" y="2410519"/>
                        <a:ext cx="1743070" cy="1527739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9291954"/>
              </p:ext>
            </p:extLst>
          </p:nvPr>
        </p:nvGraphicFramePr>
        <p:xfrm>
          <a:off x="647108" y="5073054"/>
          <a:ext cx="5951537" cy="704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9" name="Formel" r:id="rId8" imgW="2145960" imgH="253800" progId="Equation.3">
                  <p:embed/>
                </p:oleObj>
              </mc:Choice>
              <mc:Fallback>
                <p:oleObj name="Formel" r:id="rId8" imgW="2145960" imgH="253800" progId="Equation.3">
                  <p:embed/>
                  <p:pic>
                    <p:nvPicPr>
                      <p:cNvPr id="29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7108" y="5073054"/>
                        <a:ext cx="5951537" cy="70485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AutoShape 8"/>
          <p:cNvSpPr>
            <a:spLocks noChangeAspect="1" noChangeArrowheads="1" noTextEdit="1"/>
          </p:cNvSpPr>
          <p:nvPr/>
        </p:nvSpPr>
        <p:spPr bwMode="auto">
          <a:xfrm>
            <a:off x="8472265" y="777876"/>
            <a:ext cx="5203053" cy="1874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de-DE"/>
          </a:p>
        </p:txBody>
      </p:sp>
      <p:grpSp>
        <p:nvGrpSpPr>
          <p:cNvPr id="139" name="Gruppieren 138"/>
          <p:cNvGrpSpPr/>
          <p:nvPr/>
        </p:nvGrpSpPr>
        <p:grpSpPr>
          <a:xfrm>
            <a:off x="8040216" y="871579"/>
            <a:ext cx="2185516" cy="1762812"/>
            <a:chOff x="6962912" y="871579"/>
            <a:chExt cx="2185516" cy="1762812"/>
          </a:xfrm>
        </p:grpSpPr>
        <p:sp>
          <p:nvSpPr>
            <p:cNvPr id="34" name="Rectangle 11"/>
            <p:cNvSpPr>
              <a:spLocks noChangeArrowheads="1"/>
            </p:cNvSpPr>
            <p:nvPr/>
          </p:nvSpPr>
          <p:spPr bwMode="auto">
            <a:xfrm>
              <a:off x="7847666" y="883292"/>
              <a:ext cx="1286115" cy="1713031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 w="0">
              <a:solidFill>
                <a:srgbClr val="6DFFDD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 sz="2800">
                <a:latin typeface="Times"/>
              </a:endParaRPr>
            </a:p>
          </p:txBody>
        </p:sp>
        <p:sp>
          <p:nvSpPr>
            <p:cNvPr id="35" name="Freeform 12"/>
            <p:cNvSpPr>
              <a:spLocks noEditPoints="1"/>
            </p:cNvSpPr>
            <p:nvPr/>
          </p:nvSpPr>
          <p:spPr bwMode="auto">
            <a:xfrm>
              <a:off x="7833017" y="871579"/>
              <a:ext cx="1315411" cy="1733529"/>
            </a:xfrm>
            <a:custGeom>
              <a:avLst/>
              <a:gdLst>
                <a:gd name="T0" fmla="*/ 2 w 898"/>
                <a:gd name="T1" fmla="*/ 1 h 1185"/>
                <a:gd name="T2" fmla="*/ 2 w 898"/>
                <a:gd name="T3" fmla="*/ 72 h 1185"/>
                <a:gd name="T4" fmla="*/ 55 w 898"/>
                <a:gd name="T5" fmla="*/ 72 h 1185"/>
                <a:gd name="T6" fmla="*/ 55 w 898"/>
                <a:gd name="T7" fmla="*/ 1 h 1185"/>
                <a:gd name="T8" fmla="*/ 2 w 898"/>
                <a:gd name="T9" fmla="*/ 1 h 1185"/>
                <a:gd name="T10" fmla="*/ 0 w 898"/>
                <a:gd name="T11" fmla="*/ 0 h 1185"/>
                <a:gd name="T12" fmla="*/ 56 w 898"/>
                <a:gd name="T13" fmla="*/ 0 h 1185"/>
                <a:gd name="T14" fmla="*/ 56 w 898"/>
                <a:gd name="T15" fmla="*/ 74 h 1185"/>
                <a:gd name="T16" fmla="*/ 0 w 898"/>
                <a:gd name="T17" fmla="*/ 74 h 1185"/>
                <a:gd name="T18" fmla="*/ 0 w 898"/>
                <a:gd name="T19" fmla="*/ 0 h 118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898"/>
                <a:gd name="T31" fmla="*/ 0 h 1185"/>
                <a:gd name="T32" fmla="*/ 898 w 898"/>
                <a:gd name="T33" fmla="*/ 1185 h 118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898" h="1185">
                  <a:moveTo>
                    <a:pt x="18" y="18"/>
                  </a:moveTo>
                  <a:lnTo>
                    <a:pt x="18" y="1166"/>
                  </a:lnTo>
                  <a:lnTo>
                    <a:pt x="879" y="1166"/>
                  </a:lnTo>
                  <a:lnTo>
                    <a:pt x="879" y="18"/>
                  </a:lnTo>
                  <a:lnTo>
                    <a:pt x="18" y="18"/>
                  </a:lnTo>
                  <a:close/>
                  <a:moveTo>
                    <a:pt x="0" y="0"/>
                  </a:moveTo>
                  <a:lnTo>
                    <a:pt x="898" y="0"/>
                  </a:lnTo>
                  <a:lnTo>
                    <a:pt x="898" y="1185"/>
                  </a:lnTo>
                  <a:lnTo>
                    <a:pt x="0" y="11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36" name="Rectangle 13"/>
            <p:cNvSpPr>
              <a:spLocks noChangeArrowheads="1"/>
            </p:cNvSpPr>
            <p:nvPr/>
          </p:nvSpPr>
          <p:spPr bwMode="auto">
            <a:xfrm>
              <a:off x="7015646" y="1343029"/>
              <a:ext cx="562492" cy="43924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2800"/>
            </a:p>
          </p:txBody>
        </p:sp>
        <p:sp>
          <p:nvSpPr>
            <p:cNvPr id="37" name="Line 14"/>
            <p:cNvSpPr>
              <a:spLocks noChangeShapeType="1"/>
            </p:cNvSpPr>
            <p:nvPr/>
          </p:nvSpPr>
          <p:spPr bwMode="auto">
            <a:xfrm>
              <a:off x="7015646" y="1343029"/>
              <a:ext cx="2930" cy="4392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38" name="Line 15"/>
            <p:cNvSpPr>
              <a:spLocks noChangeShapeType="1"/>
            </p:cNvSpPr>
            <p:nvPr/>
          </p:nvSpPr>
          <p:spPr bwMode="auto">
            <a:xfrm>
              <a:off x="7015646" y="1386953"/>
              <a:ext cx="562492" cy="292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39" name="Line 16"/>
            <p:cNvSpPr>
              <a:spLocks noChangeShapeType="1"/>
            </p:cNvSpPr>
            <p:nvPr/>
          </p:nvSpPr>
          <p:spPr bwMode="auto">
            <a:xfrm flipV="1">
              <a:off x="7578138" y="1343029"/>
              <a:ext cx="2930" cy="4392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40" name="Line 17"/>
            <p:cNvSpPr>
              <a:spLocks noChangeShapeType="1"/>
            </p:cNvSpPr>
            <p:nvPr/>
          </p:nvSpPr>
          <p:spPr bwMode="auto">
            <a:xfrm flipH="1">
              <a:off x="7015646" y="1343029"/>
              <a:ext cx="562492" cy="292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41" name="Freeform 18"/>
            <p:cNvSpPr>
              <a:spLocks/>
            </p:cNvSpPr>
            <p:nvPr/>
          </p:nvSpPr>
          <p:spPr bwMode="auto">
            <a:xfrm>
              <a:off x="7592786" y="1140979"/>
              <a:ext cx="389643" cy="442167"/>
            </a:xfrm>
            <a:custGeom>
              <a:avLst/>
              <a:gdLst>
                <a:gd name="T0" fmla="*/ 0 w 265"/>
                <a:gd name="T1" fmla="*/ 0 h 301"/>
                <a:gd name="T2" fmla="*/ 9 w 265"/>
                <a:gd name="T3" fmla="*/ 5 h 301"/>
                <a:gd name="T4" fmla="*/ 17 w 265"/>
                <a:gd name="T5" fmla="*/ 10 h 301"/>
                <a:gd name="T6" fmla="*/ 9 w 265"/>
                <a:gd name="T7" fmla="*/ 15 h 301"/>
                <a:gd name="T8" fmla="*/ 1 w 265"/>
                <a:gd name="T9" fmla="*/ 19 h 301"/>
                <a:gd name="T10" fmla="*/ 1 w 265"/>
                <a:gd name="T11" fmla="*/ 10 h 301"/>
                <a:gd name="T12" fmla="*/ 0 w 265"/>
                <a:gd name="T13" fmla="*/ 0 h 30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65"/>
                <a:gd name="T22" fmla="*/ 0 h 301"/>
                <a:gd name="T23" fmla="*/ 265 w 265"/>
                <a:gd name="T24" fmla="*/ 301 h 30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65" h="301">
                  <a:moveTo>
                    <a:pt x="0" y="0"/>
                  </a:moveTo>
                  <a:lnTo>
                    <a:pt x="133" y="75"/>
                  </a:lnTo>
                  <a:lnTo>
                    <a:pt x="265" y="149"/>
                  </a:lnTo>
                  <a:lnTo>
                    <a:pt x="134" y="226"/>
                  </a:lnTo>
                  <a:lnTo>
                    <a:pt x="2" y="301"/>
                  </a:lnTo>
                  <a:lnTo>
                    <a:pt x="1" y="1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42" name="Line 19"/>
            <p:cNvSpPr>
              <a:spLocks noChangeShapeType="1"/>
            </p:cNvSpPr>
            <p:nvPr/>
          </p:nvSpPr>
          <p:spPr bwMode="auto">
            <a:xfrm flipH="1">
              <a:off x="7789073" y="1360598"/>
              <a:ext cx="193357" cy="11127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43" name="Line 20"/>
            <p:cNvSpPr>
              <a:spLocks noChangeShapeType="1"/>
            </p:cNvSpPr>
            <p:nvPr/>
          </p:nvSpPr>
          <p:spPr bwMode="auto">
            <a:xfrm flipH="1">
              <a:off x="7595716" y="1471872"/>
              <a:ext cx="193357" cy="11127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44" name="Line 21"/>
            <p:cNvSpPr>
              <a:spLocks noChangeShapeType="1"/>
            </p:cNvSpPr>
            <p:nvPr/>
          </p:nvSpPr>
          <p:spPr bwMode="auto">
            <a:xfrm flipH="1" flipV="1">
              <a:off x="7595716" y="1363527"/>
              <a:ext cx="2930" cy="219619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45" name="Line 22"/>
            <p:cNvSpPr>
              <a:spLocks noChangeShapeType="1"/>
            </p:cNvSpPr>
            <p:nvPr/>
          </p:nvSpPr>
          <p:spPr bwMode="auto">
            <a:xfrm flipH="1" flipV="1">
              <a:off x="7592786" y="1140979"/>
              <a:ext cx="2930" cy="22254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46" name="Line 23"/>
            <p:cNvSpPr>
              <a:spLocks noChangeShapeType="1"/>
            </p:cNvSpPr>
            <p:nvPr/>
          </p:nvSpPr>
          <p:spPr bwMode="auto">
            <a:xfrm>
              <a:off x="7592786" y="1140979"/>
              <a:ext cx="193357" cy="11127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47" name="Line 24"/>
            <p:cNvSpPr>
              <a:spLocks noChangeShapeType="1"/>
            </p:cNvSpPr>
            <p:nvPr/>
          </p:nvSpPr>
          <p:spPr bwMode="auto">
            <a:xfrm>
              <a:off x="7786143" y="1252253"/>
              <a:ext cx="196286" cy="108346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48" name="Freeform 25"/>
            <p:cNvSpPr>
              <a:spLocks noEditPoints="1"/>
            </p:cNvSpPr>
            <p:nvPr/>
          </p:nvSpPr>
          <p:spPr bwMode="auto">
            <a:xfrm>
              <a:off x="7220721" y="927216"/>
              <a:ext cx="134764" cy="210835"/>
            </a:xfrm>
            <a:custGeom>
              <a:avLst/>
              <a:gdLst>
                <a:gd name="T0" fmla="*/ 2 w 94"/>
                <a:gd name="T1" fmla="*/ 0 h 145"/>
                <a:gd name="T2" fmla="*/ 1 w 94"/>
                <a:gd name="T3" fmla="*/ 0 h 145"/>
                <a:gd name="T4" fmla="*/ 1 w 94"/>
                <a:gd name="T5" fmla="*/ 1 h 145"/>
                <a:gd name="T6" fmla="*/ 1 w 94"/>
                <a:gd name="T7" fmla="*/ 4 h 145"/>
                <a:gd name="T8" fmla="*/ 2 w 94"/>
                <a:gd name="T9" fmla="*/ 4 h 145"/>
                <a:gd name="T10" fmla="*/ 3 w 94"/>
                <a:gd name="T11" fmla="*/ 4 h 145"/>
                <a:gd name="T12" fmla="*/ 3 w 94"/>
                <a:gd name="T13" fmla="*/ 3 h 145"/>
                <a:gd name="T14" fmla="*/ 4 w 94"/>
                <a:gd name="T15" fmla="*/ 3 h 145"/>
                <a:gd name="T16" fmla="*/ 4 w 94"/>
                <a:gd name="T17" fmla="*/ 2 h 145"/>
                <a:gd name="T18" fmla="*/ 4 w 94"/>
                <a:gd name="T19" fmla="*/ 1 h 145"/>
                <a:gd name="T20" fmla="*/ 3 w 94"/>
                <a:gd name="T21" fmla="*/ 1 h 145"/>
                <a:gd name="T22" fmla="*/ 3 w 94"/>
                <a:gd name="T23" fmla="*/ 1 h 145"/>
                <a:gd name="T24" fmla="*/ 2 w 94"/>
                <a:gd name="T25" fmla="*/ 1 h 145"/>
                <a:gd name="T26" fmla="*/ 2 w 94"/>
                <a:gd name="T27" fmla="*/ 0 h 145"/>
                <a:gd name="T28" fmla="*/ 2 w 94"/>
                <a:gd name="T29" fmla="*/ 0 h 145"/>
                <a:gd name="T30" fmla="*/ 3 w 94"/>
                <a:gd name="T31" fmla="*/ 0 h 145"/>
                <a:gd name="T32" fmla="*/ 4 w 94"/>
                <a:gd name="T33" fmla="*/ 0 h 145"/>
                <a:gd name="T34" fmla="*/ 4 w 94"/>
                <a:gd name="T35" fmla="*/ 0 h 145"/>
                <a:gd name="T36" fmla="*/ 5 w 94"/>
                <a:gd name="T37" fmla="*/ 1 h 145"/>
                <a:gd name="T38" fmla="*/ 5 w 94"/>
                <a:gd name="T39" fmla="*/ 1 h 145"/>
                <a:gd name="T40" fmla="*/ 5 w 94"/>
                <a:gd name="T41" fmla="*/ 2 h 145"/>
                <a:gd name="T42" fmla="*/ 5 w 94"/>
                <a:gd name="T43" fmla="*/ 3 h 145"/>
                <a:gd name="T44" fmla="*/ 5 w 94"/>
                <a:gd name="T45" fmla="*/ 3 h 145"/>
                <a:gd name="T46" fmla="*/ 4 w 94"/>
                <a:gd name="T47" fmla="*/ 4 h 145"/>
                <a:gd name="T48" fmla="*/ 3 w 94"/>
                <a:gd name="T49" fmla="*/ 4 h 145"/>
                <a:gd name="T50" fmla="*/ 3 w 94"/>
                <a:gd name="T51" fmla="*/ 4 h 145"/>
                <a:gd name="T52" fmla="*/ 4 w 94"/>
                <a:gd name="T53" fmla="*/ 5 h 145"/>
                <a:gd name="T54" fmla="*/ 4 w 94"/>
                <a:gd name="T55" fmla="*/ 5 h 145"/>
                <a:gd name="T56" fmla="*/ 5 w 94"/>
                <a:gd name="T57" fmla="*/ 6 h 145"/>
                <a:gd name="T58" fmla="*/ 5 w 94"/>
                <a:gd name="T59" fmla="*/ 7 h 145"/>
                <a:gd name="T60" fmla="*/ 5 w 94"/>
                <a:gd name="T61" fmla="*/ 8 h 145"/>
                <a:gd name="T62" fmla="*/ 5 w 94"/>
                <a:gd name="T63" fmla="*/ 9 h 145"/>
                <a:gd name="T64" fmla="*/ 4 w 94"/>
                <a:gd name="T65" fmla="*/ 9 h 145"/>
                <a:gd name="T66" fmla="*/ 4 w 94"/>
                <a:gd name="T67" fmla="*/ 8 h 145"/>
                <a:gd name="T68" fmla="*/ 4 w 94"/>
                <a:gd name="T69" fmla="*/ 7 h 145"/>
                <a:gd name="T70" fmla="*/ 4 w 94"/>
                <a:gd name="T71" fmla="*/ 6 h 145"/>
                <a:gd name="T72" fmla="*/ 3 w 94"/>
                <a:gd name="T73" fmla="*/ 6 h 145"/>
                <a:gd name="T74" fmla="*/ 3 w 94"/>
                <a:gd name="T75" fmla="*/ 5 h 145"/>
                <a:gd name="T76" fmla="*/ 2 w 94"/>
                <a:gd name="T77" fmla="*/ 5 h 145"/>
                <a:gd name="T78" fmla="*/ 2 w 94"/>
                <a:gd name="T79" fmla="*/ 5 h 145"/>
                <a:gd name="T80" fmla="*/ 1 w 94"/>
                <a:gd name="T81" fmla="*/ 5 h 145"/>
                <a:gd name="T82" fmla="*/ 1 w 94"/>
                <a:gd name="T83" fmla="*/ 9 h 145"/>
                <a:gd name="T84" fmla="*/ 0 w 94"/>
                <a:gd name="T85" fmla="*/ 9 h 145"/>
                <a:gd name="T86" fmla="*/ 0 w 94"/>
                <a:gd name="T87" fmla="*/ 0 h 145"/>
                <a:gd name="T88" fmla="*/ 1 w 94"/>
                <a:gd name="T89" fmla="*/ 0 h 145"/>
                <a:gd name="T90" fmla="*/ 2 w 94"/>
                <a:gd name="T91" fmla="*/ 0 h 145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94"/>
                <a:gd name="T139" fmla="*/ 0 h 145"/>
                <a:gd name="T140" fmla="*/ 94 w 94"/>
                <a:gd name="T141" fmla="*/ 145 h 145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94" h="145">
                  <a:moveTo>
                    <a:pt x="37" y="15"/>
                  </a:moveTo>
                  <a:lnTo>
                    <a:pt x="26" y="15"/>
                  </a:lnTo>
                  <a:lnTo>
                    <a:pt x="18" y="16"/>
                  </a:lnTo>
                  <a:lnTo>
                    <a:pt x="18" y="68"/>
                  </a:lnTo>
                  <a:lnTo>
                    <a:pt x="38" y="68"/>
                  </a:lnTo>
                  <a:lnTo>
                    <a:pt x="51" y="67"/>
                  </a:lnTo>
                  <a:lnTo>
                    <a:pt x="61" y="62"/>
                  </a:lnTo>
                  <a:lnTo>
                    <a:pt x="68" y="53"/>
                  </a:lnTo>
                  <a:lnTo>
                    <a:pt x="70" y="41"/>
                  </a:lnTo>
                  <a:lnTo>
                    <a:pt x="68" y="31"/>
                  </a:lnTo>
                  <a:lnTo>
                    <a:pt x="64" y="24"/>
                  </a:lnTo>
                  <a:lnTo>
                    <a:pt x="57" y="19"/>
                  </a:lnTo>
                  <a:lnTo>
                    <a:pt x="47" y="16"/>
                  </a:lnTo>
                  <a:lnTo>
                    <a:pt x="37" y="15"/>
                  </a:lnTo>
                  <a:close/>
                  <a:moveTo>
                    <a:pt x="36" y="0"/>
                  </a:moveTo>
                  <a:lnTo>
                    <a:pt x="53" y="1"/>
                  </a:lnTo>
                  <a:lnTo>
                    <a:pt x="67" y="6"/>
                  </a:lnTo>
                  <a:lnTo>
                    <a:pt x="78" y="12"/>
                  </a:lnTo>
                  <a:lnTo>
                    <a:pt x="83" y="20"/>
                  </a:lnTo>
                  <a:lnTo>
                    <a:pt x="87" y="29"/>
                  </a:lnTo>
                  <a:lnTo>
                    <a:pt x="88" y="39"/>
                  </a:lnTo>
                  <a:lnTo>
                    <a:pt x="86" y="52"/>
                  </a:lnTo>
                  <a:lnTo>
                    <a:pt x="81" y="63"/>
                  </a:lnTo>
                  <a:lnTo>
                    <a:pt x="72" y="70"/>
                  </a:lnTo>
                  <a:lnTo>
                    <a:pt x="61" y="76"/>
                  </a:lnTo>
                  <a:lnTo>
                    <a:pt x="61" y="77"/>
                  </a:lnTo>
                  <a:lnTo>
                    <a:pt x="71" y="82"/>
                  </a:lnTo>
                  <a:lnTo>
                    <a:pt x="78" y="92"/>
                  </a:lnTo>
                  <a:lnTo>
                    <a:pt x="83" y="106"/>
                  </a:lnTo>
                  <a:lnTo>
                    <a:pt x="86" y="123"/>
                  </a:lnTo>
                  <a:lnTo>
                    <a:pt x="91" y="136"/>
                  </a:lnTo>
                  <a:lnTo>
                    <a:pt x="94" y="145"/>
                  </a:lnTo>
                  <a:lnTo>
                    <a:pt x="74" y="145"/>
                  </a:lnTo>
                  <a:lnTo>
                    <a:pt x="72" y="138"/>
                  </a:lnTo>
                  <a:lnTo>
                    <a:pt x="69" y="126"/>
                  </a:lnTo>
                  <a:lnTo>
                    <a:pt x="65" y="110"/>
                  </a:lnTo>
                  <a:lnTo>
                    <a:pt x="61" y="98"/>
                  </a:lnTo>
                  <a:lnTo>
                    <a:pt x="55" y="90"/>
                  </a:lnTo>
                  <a:lnTo>
                    <a:pt x="47" y="84"/>
                  </a:lnTo>
                  <a:lnTo>
                    <a:pt x="37" y="82"/>
                  </a:lnTo>
                  <a:lnTo>
                    <a:pt x="18" y="82"/>
                  </a:lnTo>
                  <a:lnTo>
                    <a:pt x="18" y="145"/>
                  </a:lnTo>
                  <a:lnTo>
                    <a:pt x="0" y="145"/>
                  </a:lnTo>
                  <a:lnTo>
                    <a:pt x="0" y="4"/>
                  </a:lnTo>
                  <a:lnTo>
                    <a:pt x="17" y="1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49" name="Freeform 26"/>
            <p:cNvSpPr>
              <a:spLocks/>
            </p:cNvSpPr>
            <p:nvPr/>
          </p:nvSpPr>
          <p:spPr bwMode="auto">
            <a:xfrm>
              <a:off x="7378922" y="1070701"/>
              <a:ext cx="35156" cy="99561"/>
            </a:xfrm>
            <a:custGeom>
              <a:avLst/>
              <a:gdLst>
                <a:gd name="T0" fmla="*/ 1 w 23"/>
                <a:gd name="T1" fmla="*/ 0 h 69"/>
                <a:gd name="T2" fmla="*/ 2 w 23"/>
                <a:gd name="T3" fmla="*/ 0 h 69"/>
                <a:gd name="T4" fmla="*/ 2 w 23"/>
                <a:gd name="T5" fmla="*/ 4 h 69"/>
                <a:gd name="T6" fmla="*/ 1 w 23"/>
                <a:gd name="T7" fmla="*/ 4 h 69"/>
                <a:gd name="T8" fmla="*/ 1 w 23"/>
                <a:gd name="T9" fmla="*/ 0 h 69"/>
                <a:gd name="T10" fmla="*/ 1 w 23"/>
                <a:gd name="T11" fmla="*/ 0 h 69"/>
                <a:gd name="T12" fmla="*/ 1 w 23"/>
                <a:gd name="T13" fmla="*/ 0 h 69"/>
                <a:gd name="T14" fmla="*/ 0 w 23"/>
                <a:gd name="T15" fmla="*/ 0 h 69"/>
                <a:gd name="T16" fmla="*/ 1 w 23"/>
                <a:gd name="T17" fmla="*/ 0 h 6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3"/>
                <a:gd name="T28" fmla="*/ 0 h 69"/>
                <a:gd name="T29" fmla="*/ 23 w 23"/>
                <a:gd name="T30" fmla="*/ 69 h 6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3" h="69">
                  <a:moveTo>
                    <a:pt x="15" y="0"/>
                  </a:moveTo>
                  <a:lnTo>
                    <a:pt x="23" y="0"/>
                  </a:lnTo>
                  <a:lnTo>
                    <a:pt x="23" y="69"/>
                  </a:lnTo>
                  <a:lnTo>
                    <a:pt x="14" y="69"/>
                  </a:lnTo>
                  <a:lnTo>
                    <a:pt x="14" y="9"/>
                  </a:lnTo>
                  <a:lnTo>
                    <a:pt x="13" y="9"/>
                  </a:lnTo>
                  <a:lnTo>
                    <a:pt x="1" y="15"/>
                  </a:lnTo>
                  <a:lnTo>
                    <a:pt x="0" y="8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50" name="Freeform 27"/>
            <p:cNvSpPr>
              <a:spLocks noEditPoints="1"/>
            </p:cNvSpPr>
            <p:nvPr/>
          </p:nvSpPr>
          <p:spPr bwMode="auto">
            <a:xfrm>
              <a:off x="7449234" y="1094127"/>
              <a:ext cx="58593" cy="79063"/>
            </a:xfrm>
            <a:custGeom>
              <a:avLst/>
              <a:gdLst>
                <a:gd name="T0" fmla="*/ 1 w 41"/>
                <a:gd name="T1" fmla="*/ 2 h 54"/>
                <a:gd name="T2" fmla="*/ 1 w 41"/>
                <a:gd name="T3" fmla="*/ 2 h 54"/>
                <a:gd name="T4" fmla="*/ 1 w 41"/>
                <a:gd name="T5" fmla="*/ 2 h 54"/>
                <a:gd name="T6" fmla="*/ 0 w 41"/>
                <a:gd name="T7" fmla="*/ 3 h 54"/>
                <a:gd name="T8" fmla="*/ 0 w 41"/>
                <a:gd name="T9" fmla="*/ 3 h 54"/>
                <a:gd name="T10" fmla="*/ 0 w 41"/>
                <a:gd name="T11" fmla="*/ 3 h 54"/>
                <a:gd name="T12" fmla="*/ 0 w 41"/>
                <a:gd name="T13" fmla="*/ 3 h 54"/>
                <a:gd name="T14" fmla="*/ 0 w 41"/>
                <a:gd name="T15" fmla="*/ 3 h 54"/>
                <a:gd name="T16" fmla="*/ 1 w 41"/>
                <a:gd name="T17" fmla="*/ 3 h 54"/>
                <a:gd name="T18" fmla="*/ 1 w 41"/>
                <a:gd name="T19" fmla="*/ 3 h 54"/>
                <a:gd name="T20" fmla="*/ 1 w 41"/>
                <a:gd name="T21" fmla="*/ 3 h 54"/>
                <a:gd name="T22" fmla="*/ 1 w 41"/>
                <a:gd name="T23" fmla="*/ 3 h 54"/>
                <a:gd name="T24" fmla="*/ 1 w 41"/>
                <a:gd name="T25" fmla="*/ 3 h 54"/>
                <a:gd name="T26" fmla="*/ 1 w 41"/>
                <a:gd name="T27" fmla="*/ 3 h 54"/>
                <a:gd name="T28" fmla="*/ 1 w 41"/>
                <a:gd name="T29" fmla="*/ 3 h 54"/>
                <a:gd name="T30" fmla="*/ 1 w 41"/>
                <a:gd name="T31" fmla="*/ 3 h 54"/>
                <a:gd name="T32" fmla="*/ 1 w 41"/>
                <a:gd name="T33" fmla="*/ 2 h 54"/>
                <a:gd name="T34" fmla="*/ 1 w 41"/>
                <a:gd name="T35" fmla="*/ 0 h 54"/>
                <a:gd name="T36" fmla="*/ 1 w 41"/>
                <a:gd name="T37" fmla="*/ 1 h 54"/>
                <a:gd name="T38" fmla="*/ 2 w 41"/>
                <a:gd name="T39" fmla="*/ 1 h 54"/>
                <a:gd name="T40" fmla="*/ 2 w 41"/>
                <a:gd name="T41" fmla="*/ 1 h 54"/>
                <a:gd name="T42" fmla="*/ 2 w 41"/>
                <a:gd name="T43" fmla="*/ 2 h 54"/>
                <a:gd name="T44" fmla="*/ 2 w 41"/>
                <a:gd name="T45" fmla="*/ 3 h 54"/>
                <a:gd name="T46" fmla="*/ 2 w 41"/>
                <a:gd name="T47" fmla="*/ 3 h 54"/>
                <a:gd name="T48" fmla="*/ 2 w 41"/>
                <a:gd name="T49" fmla="*/ 3 h 54"/>
                <a:gd name="T50" fmla="*/ 2 w 41"/>
                <a:gd name="T51" fmla="*/ 3 h 54"/>
                <a:gd name="T52" fmla="*/ 2 w 41"/>
                <a:gd name="T53" fmla="*/ 3 h 54"/>
                <a:gd name="T54" fmla="*/ 2 w 41"/>
                <a:gd name="T55" fmla="*/ 3 h 54"/>
                <a:gd name="T56" fmla="*/ 1 w 41"/>
                <a:gd name="T57" fmla="*/ 3 h 54"/>
                <a:gd name="T58" fmla="*/ 1 w 41"/>
                <a:gd name="T59" fmla="*/ 3 h 54"/>
                <a:gd name="T60" fmla="*/ 1 w 41"/>
                <a:gd name="T61" fmla="*/ 3 h 54"/>
                <a:gd name="T62" fmla="*/ 1 w 41"/>
                <a:gd name="T63" fmla="*/ 3 h 54"/>
                <a:gd name="T64" fmla="*/ 0 w 41"/>
                <a:gd name="T65" fmla="*/ 3 h 54"/>
                <a:gd name="T66" fmla="*/ 0 w 41"/>
                <a:gd name="T67" fmla="*/ 3 h 54"/>
                <a:gd name="T68" fmla="*/ 0 w 41"/>
                <a:gd name="T69" fmla="*/ 3 h 54"/>
                <a:gd name="T70" fmla="*/ 0 w 41"/>
                <a:gd name="T71" fmla="*/ 3 h 54"/>
                <a:gd name="T72" fmla="*/ 0 w 41"/>
                <a:gd name="T73" fmla="*/ 3 h 54"/>
                <a:gd name="T74" fmla="*/ 0 w 41"/>
                <a:gd name="T75" fmla="*/ 3 h 54"/>
                <a:gd name="T76" fmla="*/ 0 w 41"/>
                <a:gd name="T77" fmla="*/ 2 h 54"/>
                <a:gd name="T78" fmla="*/ 0 w 41"/>
                <a:gd name="T79" fmla="*/ 2 h 54"/>
                <a:gd name="T80" fmla="*/ 1 w 41"/>
                <a:gd name="T81" fmla="*/ 2 h 54"/>
                <a:gd name="T82" fmla="*/ 1 w 41"/>
                <a:gd name="T83" fmla="*/ 2 h 54"/>
                <a:gd name="T84" fmla="*/ 1 w 41"/>
                <a:gd name="T85" fmla="*/ 2 h 54"/>
                <a:gd name="T86" fmla="*/ 1 w 41"/>
                <a:gd name="T87" fmla="*/ 2 h 54"/>
                <a:gd name="T88" fmla="*/ 1 w 41"/>
                <a:gd name="T89" fmla="*/ 1 h 54"/>
                <a:gd name="T90" fmla="*/ 1 w 41"/>
                <a:gd name="T91" fmla="*/ 1 h 54"/>
                <a:gd name="T92" fmla="*/ 1 w 41"/>
                <a:gd name="T93" fmla="*/ 1 h 54"/>
                <a:gd name="T94" fmla="*/ 1 w 41"/>
                <a:gd name="T95" fmla="*/ 1 h 54"/>
                <a:gd name="T96" fmla="*/ 1 w 41"/>
                <a:gd name="T97" fmla="*/ 1 h 54"/>
                <a:gd name="T98" fmla="*/ 1 w 41"/>
                <a:gd name="T99" fmla="*/ 1 h 54"/>
                <a:gd name="T100" fmla="*/ 0 w 41"/>
                <a:gd name="T101" fmla="*/ 1 h 54"/>
                <a:gd name="T102" fmla="*/ 0 w 41"/>
                <a:gd name="T103" fmla="*/ 1 h 54"/>
                <a:gd name="T104" fmla="*/ 0 w 41"/>
                <a:gd name="T105" fmla="*/ 1 h 54"/>
                <a:gd name="T106" fmla="*/ 0 w 41"/>
                <a:gd name="T107" fmla="*/ 1 h 54"/>
                <a:gd name="T108" fmla="*/ 0 w 41"/>
                <a:gd name="T109" fmla="*/ 1 h 54"/>
                <a:gd name="T110" fmla="*/ 0 w 41"/>
                <a:gd name="T111" fmla="*/ 1 h 54"/>
                <a:gd name="T112" fmla="*/ 1 w 41"/>
                <a:gd name="T113" fmla="*/ 0 h 54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41"/>
                <a:gd name="T172" fmla="*/ 0 h 54"/>
                <a:gd name="T173" fmla="*/ 41 w 41"/>
                <a:gd name="T174" fmla="*/ 54 h 54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41" h="54">
                  <a:moveTo>
                    <a:pt x="31" y="26"/>
                  </a:moveTo>
                  <a:lnTo>
                    <a:pt x="24" y="27"/>
                  </a:lnTo>
                  <a:lnTo>
                    <a:pt x="17" y="28"/>
                  </a:lnTo>
                  <a:lnTo>
                    <a:pt x="12" y="33"/>
                  </a:lnTo>
                  <a:lnTo>
                    <a:pt x="10" y="38"/>
                  </a:lnTo>
                  <a:lnTo>
                    <a:pt x="10" y="41"/>
                  </a:lnTo>
                  <a:lnTo>
                    <a:pt x="12" y="44"/>
                  </a:lnTo>
                  <a:lnTo>
                    <a:pt x="13" y="46"/>
                  </a:lnTo>
                  <a:lnTo>
                    <a:pt x="16" y="47"/>
                  </a:lnTo>
                  <a:lnTo>
                    <a:pt x="19" y="47"/>
                  </a:lnTo>
                  <a:lnTo>
                    <a:pt x="23" y="47"/>
                  </a:lnTo>
                  <a:lnTo>
                    <a:pt x="26" y="46"/>
                  </a:lnTo>
                  <a:lnTo>
                    <a:pt x="28" y="43"/>
                  </a:lnTo>
                  <a:lnTo>
                    <a:pt x="30" y="41"/>
                  </a:lnTo>
                  <a:lnTo>
                    <a:pt x="31" y="38"/>
                  </a:lnTo>
                  <a:lnTo>
                    <a:pt x="31" y="36"/>
                  </a:lnTo>
                  <a:lnTo>
                    <a:pt x="31" y="26"/>
                  </a:lnTo>
                  <a:close/>
                  <a:moveTo>
                    <a:pt x="21" y="0"/>
                  </a:moveTo>
                  <a:lnTo>
                    <a:pt x="30" y="2"/>
                  </a:lnTo>
                  <a:lnTo>
                    <a:pt x="37" y="7"/>
                  </a:lnTo>
                  <a:lnTo>
                    <a:pt x="40" y="13"/>
                  </a:lnTo>
                  <a:lnTo>
                    <a:pt x="41" y="22"/>
                  </a:lnTo>
                  <a:lnTo>
                    <a:pt x="41" y="40"/>
                  </a:lnTo>
                  <a:lnTo>
                    <a:pt x="41" y="47"/>
                  </a:lnTo>
                  <a:lnTo>
                    <a:pt x="41" y="53"/>
                  </a:lnTo>
                  <a:lnTo>
                    <a:pt x="32" y="53"/>
                  </a:lnTo>
                  <a:lnTo>
                    <a:pt x="32" y="47"/>
                  </a:lnTo>
                  <a:lnTo>
                    <a:pt x="29" y="49"/>
                  </a:lnTo>
                  <a:lnTo>
                    <a:pt x="26" y="52"/>
                  </a:lnTo>
                  <a:lnTo>
                    <a:pt x="22" y="53"/>
                  </a:lnTo>
                  <a:lnTo>
                    <a:pt x="16" y="54"/>
                  </a:lnTo>
                  <a:lnTo>
                    <a:pt x="11" y="53"/>
                  </a:lnTo>
                  <a:lnTo>
                    <a:pt x="8" y="52"/>
                  </a:lnTo>
                  <a:lnTo>
                    <a:pt x="5" y="50"/>
                  </a:lnTo>
                  <a:lnTo>
                    <a:pt x="2" y="47"/>
                  </a:lnTo>
                  <a:lnTo>
                    <a:pt x="1" y="43"/>
                  </a:lnTo>
                  <a:lnTo>
                    <a:pt x="0" y="39"/>
                  </a:lnTo>
                  <a:lnTo>
                    <a:pt x="2" y="32"/>
                  </a:lnTo>
                  <a:lnTo>
                    <a:pt x="9" y="25"/>
                  </a:lnTo>
                  <a:lnTo>
                    <a:pt x="19" y="22"/>
                  </a:lnTo>
                  <a:lnTo>
                    <a:pt x="31" y="20"/>
                  </a:lnTo>
                  <a:lnTo>
                    <a:pt x="31" y="19"/>
                  </a:lnTo>
                  <a:lnTo>
                    <a:pt x="31" y="18"/>
                  </a:lnTo>
                  <a:lnTo>
                    <a:pt x="31" y="15"/>
                  </a:lnTo>
                  <a:lnTo>
                    <a:pt x="30" y="12"/>
                  </a:lnTo>
                  <a:lnTo>
                    <a:pt x="29" y="11"/>
                  </a:lnTo>
                  <a:lnTo>
                    <a:pt x="27" y="9"/>
                  </a:lnTo>
                  <a:lnTo>
                    <a:pt x="24" y="8"/>
                  </a:lnTo>
                  <a:lnTo>
                    <a:pt x="20" y="7"/>
                  </a:lnTo>
                  <a:lnTo>
                    <a:pt x="15" y="8"/>
                  </a:lnTo>
                  <a:lnTo>
                    <a:pt x="10" y="9"/>
                  </a:lnTo>
                  <a:lnTo>
                    <a:pt x="7" y="11"/>
                  </a:lnTo>
                  <a:lnTo>
                    <a:pt x="5" y="5"/>
                  </a:lnTo>
                  <a:lnTo>
                    <a:pt x="9" y="2"/>
                  </a:lnTo>
                  <a:lnTo>
                    <a:pt x="15" y="1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84" name="Rectangle 70"/>
            <p:cNvSpPr>
              <a:spLocks noChangeArrowheads="1"/>
            </p:cNvSpPr>
            <p:nvPr/>
          </p:nvSpPr>
          <p:spPr bwMode="auto">
            <a:xfrm>
              <a:off x="7373063" y="2394273"/>
              <a:ext cx="606437" cy="43924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2800"/>
            </a:p>
          </p:txBody>
        </p:sp>
        <p:sp>
          <p:nvSpPr>
            <p:cNvPr id="85" name="Line 71"/>
            <p:cNvSpPr>
              <a:spLocks noChangeShapeType="1"/>
            </p:cNvSpPr>
            <p:nvPr/>
          </p:nvSpPr>
          <p:spPr bwMode="auto">
            <a:xfrm>
              <a:off x="7979500" y="2394273"/>
              <a:ext cx="2930" cy="4392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86" name="Line 72"/>
            <p:cNvSpPr>
              <a:spLocks noChangeShapeType="1"/>
            </p:cNvSpPr>
            <p:nvPr/>
          </p:nvSpPr>
          <p:spPr bwMode="auto">
            <a:xfrm flipH="1">
              <a:off x="7373063" y="2438197"/>
              <a:ext cx="606437" cy="292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87" name="Line 73"/>
            <p:cNvSpPr>
              <a:spLocks noChangeShapeType="1"/>
            </p:cNvSpPr>
            <p:nvPr/>
          </p:nvSpPr>
          <p:spPr bwMode="auto">
            <a:xfrm flipV="1">
              <a:off x="7373063" y="2394273"/>
              <a:ext cx="2930" cy="4392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88" name="Line 74"/>
            <p:cNvSpPr>
              <a:spLocks noChangeShapeType="1"/>
            </p:cNvSpPr>
            <p:nvPr/>
          </p:nvSpPr>
          <p:spPr bwMode="auto">
            <a:xfrm>
              <a:off x="7373063" y="2394273"/>
              <a:ext cx="606437" cy="292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89" name="Freeform 75"/>
            <p:cNvSpPr>
              <a:spLocks/>
            </p:cNvSpPr>
            <p:nvPr/>
          </p:nvSpPr>
          <p:spPr bwMode="auto">
            <a:xfrm>
              <a:off x="6968772" y="2192224"/>
              <a:ext cx="386713" cy="442167"/>
            </a:xfrm>
            <a:custGeom>
              <a:avLst/>
              <a:gdLst>
                <a:gd name="T0" fmla="*/ 16 w 265"/>
                <a:gd name="T1" fmla="*/ 0 h 301"/>
                <a:gd name="T2" fmla="*/ 16 w 265"/>
                <a:gd name="T3" fmla="*/ 10 h 301"/>
                <a:gd name="T4" fmla="*/ 16 w 265"/>
                <a:gd name="T5" fmla="*/ 19 h 301"/>
                <a:gd name="T6" fmla="*/ 8 w 265"/>
                <a:gd name="T7" fmla="*/ 15 h 301"/>
                <a:gd name="T8" fmla="*/ 0 w 265"/>
                <a:gd name="T9" fmla="*/ 10 h 301"/>
                <a:gd name="T10" fmla="*/ 8 w 265"/>
                <a:gd name="T11" fmla="*/ 5 h 301"/>
                <a:gd name="T12" fmla="*/ 16 w 265"/>
                <a:gd name="T13" fmla="*/ 0 h 30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65"/>
                <a:gd name="T22" fmla="*/ 0 h 301"/>
                <a:gd name="T23" fmla="*/ 265 w 265"/>
                <a:gd name="T24" fmla="*/ 301 h 30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65" h="301">
                  <a:moveTo>
                    <a:pt x="265" y="0"/>
                  </a:moveTo>
                  <a:lnTo>
                    <a:pt x="264" y="150"/>
                  </a:lnTo>
                  <a:lnTo>
                    <a:pt x="264" y="301"/>
                  </a:lnTo>
                  <a:lnTo>
                    <a:pt x="131" y="226"/>
                  </a:lnTo>
                  <a:lnTo>
                    <a:pt x="0" y="149"/>
                  </a:lnTo>
                  <a:lnTo>
                    <a:pt x="132" y="75"/>
                  </a:lnTo>
                  <a:lnTo>
                    <a:pt x="26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90" name="Line 76"/>
            <p:cNvSpPr>
              <a:spLocks noChangeShapeType="1"/>
            </p:cNvSpPr>
            <p:nvPr/>
          </p:nvSpPr>
          <p:spPr bwMode="auto">
            <a:xfrm>
              <a:off x="6968772" y="2411843"/>
              <a:ext cx="193357" cy="11127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91" name="Line 77"/>
            <p:cNvSpPr>
              <a:spLocks noChangeShapeType="1"/>
            </p:cNvSpPr>
            <p:nvPr/>
          </p:nvSpPr>
          <p:spPr bwMode="auto">
            <a:xfrm>
              <a:off x="7162128" y="2523117"/>
              <a:ext cx="193357" cy="11127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92" name="Line 78"/>
            <p:cNvSpPr>
              <a:spLocks noChangeShapeType="1"/>
            </p:cNvSpPr>
            <p:nvPr/>
          </p:nvSpPr>
          <p:spPr bwMode="auto">
            <a:xfrm flipV="1">
              <a:off x="7355485" y="2411843"/>
              <a:ext cx="2930" cy="22254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93" name="Line 79"/>
            <p:cNvSpPr>
              <a:spLocks noChangeShapeType="1"/>
            </p:cNvSpPr>
            <p:nvPr/>
          </p:nvSpPr>
          <p:spPr bwMode="auto">
            <a:xfrm flipV="1">
              <a:off x="7355485" y="2192224"/>
              <a:ext cx="2930" cy="219619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94" name="Line 80"/>
            <p:cNvSpPr>
              <a:spLocks noChangeShapeType="1"/>
            </p:cNvSpPr>
            <p:nvPr/>
          </p:nvSpPr>
          <p:spPr bwMode="auto">
            <a:xfrm flipH="1">
              <a:off x="7162128" y="2192224"/>
              <a:ext cx="193357" cy="11127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95" name="Line 81"/>
            <p:cNvSpPr>
              <a:spLocks noChangeShapeType="1"/>
            </p:cNvSpPr>
            <p:nvPr/>
          </p:nvSpPr>
          <p:spPr bwMode="auto">
            <a:xfrm flipH="1">
              <a:off x="6968772" y="2303497"/>
              <a:ext cx="193357" cy="108346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96" name="Freeform 82"/>
            <p:cNvSpPr>
              <a:spLocks/>
            </p:cNvSpPr>
            <p:nvPr/>
          </p:nvSpPr>
          <p:spPr bwMode="auto">
            <a:xfrm>
              <a:off x="6962912" y="1873043"/>
              <a:ext cx="219724" cy="166911"/>
            </a:xfrm>
            <a:custGeom>
              <a:avLst/>
              <a:gdLst>
                <a:gd name="T0" fmla="*/ 3 w 148"/>
                <a:gd name="T1" fmla="*/ 0 h 113"/>
                <a:gd name="T2" fmla="*/ 2 w 148"/>
                <a:gd name="T3" fmla="*/ 3 h 113"/>
                <a:gd name="T4" fmla="*/ 2 w 148"/>
                <a:gd name="T5" fmla="*/ 5 h 113"/>
                <a:gd name="T6" fmla="*/ 2 w 148"/>
                <a:gd name="T7" fmla="*/ 6 h 113"/>
                <a:gd name="T8" fmla="*/ 3 w 148"/>
                <a:gd name="T9" fmla="*/ 7 h 113"/>
                <a:gd name="T10" fmla="*/ 3 w 148"/>
                <a:gd name="T11" fmla="*/ 7 h 113"/>
                <a:gd name="T12" fmla="*/ 4 w 148"/>
                <a:gd name="T13" fmla="*/ 6 h 113"/>
                <a:gd name="T14" fmla="*/ 4 w 148"/>
                <a:gd name="T15" fmla="*/ 6 h 113"/>
                <a:gd name="T16" fmla="*/ 4 w 148"/>
                <a:gd name="T17" fmla="*/ 5 h 113"/>
                <a:gd name="T18" fmla="*/ 4 w 148"/>
                <a:gd name="T19" fmla="*/ 2 h 113"/>
                <a:gd name="T20" fmla="*/ 6 w 148"/>
                <a:gd name="T21" fmla="*/ 4 h 113"/>
                <a:gd name="T22" fmla="*/ 6 w 148"/>
                <a:gd name="T23" fmla="*/ 6 h 113"/>
                <a:gd name="T24" fmla="*/ 6 w 148"/>
                <a:gd name="T25" fmla="*/ 6 h 113"/>
                <a:gd name="T26" fmla="*/ 7 w 148"/>
                <a:gd name="T27" fmla="*/ 6 h 113"/>
                <a:gd name="T28" fmla="*/ 7 w 148"/>
                <a:gd name="T29" fmla="*/ 7 h 113"/>
                <a:gd name="T30" fmla="*/ 8 w 148"/>
                <a:gd name="T31" fmla="*/ 6 h 113"/>
                <a:gd name="T32" fmla="*/ 8 w 148"/>
                <a:gd name="T33" fmla="*/ 6 h 113"/>
                <a:gd name="T34" fmla="*/ 9 w 148"/>
                <a:gd name="T35" fmla="*/ 4 h 113"/>
                <a:gd name="T36" fmla="*/ 8 w 148"/>
                <a:gd name="T37" fmla="*/ 2 h 113"/>
                <a:gd name="T38" fmla="*/ 9 w 148"/>
                <a:gd name="T39" fmla="*/ 0 h 113"/>
                <a:gd name="T40" fmla="*/ 10 w 148"/>
                <a:gd name="T41" fmla="*/ 3 h 113"/>
                <a:gd name="T42" fmla="*/ 10 w 148"/>
                <a:gd name="T43" fmla="*/ 5 h 113"/>
                <a:gd name="T44" fmla="*/ 9 w 148"/>
                <a:gd name="T45" fmla="*/ 7 h 113"/>
                <a:gd name="T46" fmla="*/ 8 w 148"/>
                <a:gd name="T47" fmla="*/ 7 h 113"/>
                <a:gd name="T48" fmla="*/ 7 w 148"/>
                <a:gd name="T49" fmla="*/ 7 h 113"/>
                <a:gd name="T50" fmla="*/ 5 w 148"/>
                <a:gd name="T51" fmla="*/ 7 h 113"/>
                <a:gd name="T52" fmla="*/ 5 w 148"/>
                <a:gd name="T53" fmla="*/ 7 h 113"/>
                <a:gd name="T54" fmla="*/ 3 w 148"/>
                <a:gd name="T55" fmla="*/ 8 h 113"/>
                <a:gd name="T56" fmla="*/ 2 w 148"/>
                <a:gd name="T57" fmla="*/ 7 h 113"/>
                <a:gd name="T58" fmla="*/ 1 w 148"/>
                <a:gd name="T59" fmla="*/ 6 h 113"/>
                <a:gd name="T60" fmla="*/ 0 w 148"/>
                <a:gd name="T61" fmla="*/ 4 h 113"/>
                <a:gd name="T62" fmla="*/ 1 w 148"/>
                <a:gd name="T63" fmla="*/ 2 h 113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48"/>
                <a:gd name="T97" fmla="*/ 0 h 113"/>
                <a:gd name="T98" fmla="*/ 148 w 148"/>
                <a:gd name="T99" fmla="*/ 113 h 113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48" h="113">
                  <a:moveTo>
                    <a:pt x="17" y="0"/>
                  </a:moveTo>
                  <a:lnTo>
                    <a:pt x="34" y="0"/>
                  </a:lnTo>
                  <a:lnTo>
                    <a:pt x="26" y="22"/>
                  </a:lnTo>
                  <a:lnTo>
                    <a:pt x="20" y="41"/>
                  </a:lnTo>
                  <a:lnTo>
                    <a:pt x="19" y="58"/>
                  </a:lnTo>
                  <a:lnTo>
                    <a:pt x="20" y="74"/>
                  </a:lnTo>
                  <a:lnTo>
                    <a:pt x="26" y="87"/>
                  </a:lnTo>
                  <a:lnTo>
                    <a:pt x="29" y="92"/>
                  </a:lnTo>
                  <a:lnTo>
                    <a:pt x="33" y="96"/>
                  </a:lnTo>
                  <a:lnTo>
                    <a:pt x="37" y="97"/>
                  </a:lnTo>
                  <a:lnTo>
                    <a:pt x="43" y="98"/>
                  </a:lnTo>
                  <a:lnTo>
                    <a:pt x="47" y="98"/>
                  </a:lnTo>
                  <a:lnTo>
                    <a:pt x="51" y="96"/>
                  </a:lnTo>
                  <a:lnTo>
                    <a:pt x="55" y="93"/>
                  </a:lnTo>
                  <a:lnTo>
                    <a:pt x="59" y="90"/>
                  </a:lnTo>
                  <a:lnTo>
                    <a:pt x="61" y="85"/>
                  </a:lnTo>
                  <a:lnTo>
                    <a:pt x="63" y="81"/>
                  </a:lnTo>
                  <a:lnTo>
                    <a:pt x="64" y="72"/>
                  </a:lnTo>
                  <a:lnTo>
                    <a:pt x="64" y="60"/>
                  </a:lnTo>
                  <a:lnTo>
                    <a:pt x="64" y="28"/>
                  </a:lnTo>
                  <a:lnTo>
                    <a:pt x="83" y="28"/>
                  </a:lnTo>
                  <a:lnTo>
                    <a:pt x="83" y="60"/>
                  </a:lnTo>
                  <a:lnTo>
                    <a:pt x="84" y="72"/>
                  </a:lnTo>
                  <a:lnTo>
                    <a:pt x="85" y="81"/>
                  </a:lnTo>
                  <a:lnTo>
                    <a:pt x="87" y="85"/>
                  </a:lnTo>
                  <a:lnTo>
                    <a:pt x="89" y="90"/>
                  </a:lnTo>
                  <a:lnTo>
                    <a:pt x="93" y="93"/>
                  </a:lnTo>
                  <a:lnTo>
                    <a:pt x="97" y="96"/>
                  </a:lnTo>
                  <a:lnTo>
                    <a:pt x="101" y="98"/>
                  </a:lnTo>
                  <a:lnTo>
                    <a:pt x="105" y="98"/>
                  </a:lnTo>
                  <a:lnTo>
                    <a:pt x="111" y="97"/>
                  </a:lnTo>
                  <a:lnTo>
                    <a:pt x="115" y="96"/>
                  </a:lnTo>
                  <a:lnTo>
                    <a:pt x="118" y="92"/>
                  </a:lnTo>
                  <a:lnTo>
                    <a:pt x="122" y="87"/>
                  </a:lnTo>
                  <a:lnTo>
                    <a:pt x="127" y="74"/>
                  </a:lnTo>
                  <a:lnTo>
                    <a:pt x="129" y="58"/>
                  </a:lnTo>
                  <a:lnTo>
                    <a:pt x="127" y="41"/>
                  </a:lnTo>
                  <a:lnTo>
                    <a:pt x="122" y="22"/>
                  </a:lnTo>
                  <a:lnTo>
                    <a:pt x="114" y="0"/>
                  </a:lnTo>
                  <a:lnTo>
                    <a:pt x="131" y="0"/>
                  </a:lnTo>
                  <a:lnTo>
                    <a:pt x="141" y="20"/>
                  </a:lnTo>
                  <a:lnTo>
                    <a:pt x="146" y="38"/>
                  </a:lnTo>
                  <a:lnTo>
                    <a:pt x="148" y="57"/>
                  </a:lnTo>
                  <a:lnTo>
                    <a:pt x="146" y="73"/>
                  </a:lnTo>
                  <a:lnTo>
                    <a:pt x="143" y="87"/>
                  </a:lnTo>
                  <a:lnTo>
                    <a:pt x="136" y="98"/>
                  </a:lnTo>
                  <a:lnTo>
                    <a:pt x="128" y="107"/>
                  </a:lnTo>
                  <a:lnTo>
                    <a:pt x="118" y="111"/>
                  </a:lnTo>
                  <a:lnTo>
                    <a:pt x="107" y="113"/>
                  </a:lnTo>
                  <a:lnTo>
                    <a:pt x="97" y="111"/>
                  </a:lnTo>
                  <a:lnTo>
                    <a:pt x="87" y="107"/>
                  </a:lnTo>
                  <a:lnTo>
                    <a:pt x="79" y="99"/>
                  </a:lnTo>
                  <a:lnTo>
                    <a:pt x="74" y="88"/>
                  </a:lnTo>
                  <a:lnTo>
                    <a:pt x="65" y="101"/>
                  </a:lnTo>
                  <a:lnTo>
                    <a:pt x="55" y="110"/>
                  </a:lnTo>
                  <a:lnTo>
                    <a:pt x="41" y="113"/>
                  </a:lnTo>
                  <a:lnTo>
                    <a:pt x="29" y="111"/>
                  </a:lnTo>
                  <a:lnTo>
                    <a:pt x="19" y="106"/>
                  </a:lnTo>
                  <a:lnTo>
                    <a:pt x="11" y="98"/>
                  </a:lnTo>
                  <a:lnTo>
                    <a:pt x="5" y="86"/>
                  </a:lnTo>
                  <a:lnTo>
                    <a:pt x="1" y="73"/>
                  </a:lnTo>
                  <a:lnTo>
                    <a:pt x="0" y="57"/>
                  </a:lnTo>
                  <a:lnTo>
                    <a:pt x="2" y="38"/>
                  </a:lnTo>
                  <a:lnTo>
                    <a:pt x="7" y="2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97" name="Freeform 83"/>
            <p:cNvSpPr>
              <a:spLocks/>
            </p:cNvSpPr>
            <p:nvPr/>
          </p:nvSpPr>
          <p:spPr bwMode="auto">
            <a:xfrm>
              <a:off x="7209003" y="1963819"/>
              <a:ext cx="35156" cy="102489"/>
            </a:xfrm>
            <a:custGeom>
              <a:avLst/>
              <a:gdLst>
                <a:gd name="T0" fmla="*/ 1 w 22"/>
                <a:gd name="T1" fmla="*/ 0 h 69"/>
                <a:gd name="T2" fmla="*/ 2 w 22"/>
                <a:gd name="T3" fmla="*/ 0 h 69"/>
                <a:gd name="T4" fmla="*/ 2 w 22"/>
                <a:gd name="T5" fmla="*/ 5 h 69"/>
                <a:gd name="T6" fmla="*/ 1 w 22"/>
                <a:gd name="T7" fmla="*/ 5 h 69"/>
                <a:gd name="T8" fmla="*/ 1 w 22"/>
                <a:gd name="T9" fmla="*/ 1 h 69"/>
                <a:gd name="T10" fmla="*/ 1 w 22"/>
                <a:gd name="T11" fmla="*/ 1 h 69"/>
                <a:gd name="T12" fmla="*/ 1 w 22"/>
                <a:gd name="T13" fmla="*/ 1 h 69"/>
                <a:gd name="T14" fmla="*/ 0 w 22"/>
                <a:gd name="T15" fmla="*/ 1 h 69"/>
                <a:gd name="T16" fmla="*/ 1 w 22"/>
                <a:gd name="T17" fmla="*/ 0 h 6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2"/>
                <a:gd name="T28" fmla="*/ 0 h 69"/>
                <a:gd name="T29" fmla="*/ 22 w 22"/>
                <a:gd name="T30" fmla="*/ 69 h 6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2" h="69">
                  <a:moveTo>
                    <a:pt x="15" y="0"/>
                  </a:moveTo>
                  <a:lnTo>
                    <a:pt x="22" y="0"/>
                  </a:lnTo>
                  <a:lnTo>
                    <a:pt x="22" y="69"/>
                  </a:lnTo>
                  <a:lnTo>
                    <a:pt x="14" y="69"/>
                  </a:lnTo>
                  <a:lnTo>
                    <a:pt x="14" y="8"/>
                  </a:lnTo>
                  <a:lnTo>
                    <a:pt x="2" y="15"/>
                  </a:lnTo>
                  <a:lnTo>
                    <a:pt x="0" y="8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98" name="Freeform 84"/>
            <p:cNvSpPr>
              <a:spLocks/>
            </p:cNvSpPr>
            <p:nvPr/>
          </p:nvSpPr>
          <p:spPr bwMode="auto">
            <a:xfrm>
              <a:off x="7279314" y="1996030"/>
              <a:ext cx="49804" cy="76135"/>
            </a:xfrm>
            <a:custGeom>
              <a:avLst/>
              <a:gdLst>
                <a:gd name="T0" fmla="*/ 3 w 33"/>
                <a:gd name="T1" fmla="*/ 0 h 53"/>
                <a:gd name="T2" fmla="*/ 2 w 33"/>
                <a:gd name="T3" fmla="*/ 0 h 53"/>
                <a:gd name="T4" fmla="*/ 2 w 33"/>
                <a:gd name="T5" fmla="*/ 1 h 53"/>
                <a:gd name="T6" fmla="*/ 2 w 33"/>
                <a:gd name="T7" fmla="*/ 2 h 53"/>
                <a:gd name="T8" fmla="*/ 1 w 33"/>
                <a:gd name="T9" fmla="*/ 3 h 53"/>
                <a:gd name="T10" fmla="*/ 0 w 33"/>
                <a:gd name="T11" fmla="*/ 3 h 53"/>
                <a:gd name="T12" fmla="*/ 1 w 33"/>
                <a:gd name="T13" fmla="*/ 2 h 53"/>
                <a:gd name="T14" fmla="*/ 1 w 33"/>
                <a:gd name="T15" fmla="*/ 1 h 53"/>
                <a:gd name="T16" fmla="*/ 1 w 33"/>
                <a:gd name="T17" fmla="*/ 0 h 53"/>
                <a:gd name="T18" fmla="*/ 3 w 33"/>
                <a:gd name="T19" fmla="*/ 0 h 5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3"/>
                <a:gd name="T31" fmla="*/ 0 h 53"/>
                <a:gd name="T32" fmla="*/ 33 w 33"/>
                <a:gd name="T33" fmla="*/ 53 h 5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3" h="53">
                  <a:moveTo>
                    <a:pt x="33" y="0"/>
                  </a:moveTo>
                  <a:lnTo>
                    <a:pt x="29" y="14"/>
                  </a:lnTo>
                  <a:lnTo>
                    <a:pt x="24" y="28"/>
                  </a:lnTo>
                  <a:lnTo>
                    <a:pt x="17" y="42"/>
                  </a:lnTo>
                  <a:lnTo>
                    <a:pt x="13" y="52"/>
                  </a:lnTo>
                  <a:lnTo>
                    <a:pt x="0" y="53"/>
                  </a:lnTo>
                  <a:lnTo>
                    <a:pt x="4" y="38"/>
                  </a:lnTo>
                  <a:lnTo>
                    <a:pt x="9" y="20"/>
                  </a:lnTo>
                  <a:lnTo>
                    <a:pt x="12" y="2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99" name="Freeform 85"/>
            <p:cNvSpPr>
              <a:spLocks noEditPoints="1"/>
            </p:cNvSpPr>
            <p:nvPr/>
          </p:nvSpPr>
          <p:spPr bwMode="auto">
            <a:xfrm>
              <a:off x="7428726" y="1823263"/>
              <a:ext cx="134764" cy="210835"/>
            </a:xfrm>
            <a:custGeom>
              <a:avLst/>
              <a:gdLst>
                <a:gd name="T0" fmla="*/ 2 w 94"/>
                <a:gd name="T1" fmla="*/ 1 h 143"/>
                <a:gd name="T2" fmla="*/ 1 w 94"/>
                <a:gd name="T3" fmla="*/ 1 h 143"/>
                <a:gd name="T4" fmla="*/ 1 w 94"/>
                <a:gd name="T5" fmla="*/ 1 h 143"/>
                <a:gd name="T6" fmla="*/ 1 w 94"/>
                <a:gd name="T7" fmla="*/ 5 h 143"/>
                <a:gd name="T8" fmla="*/ 2 w 94"/>
                <a:gd name="T9" fmla="*/ 5 h 143"/>
                <a:gd name="T10" fmla="*/ 3 w 94"/>
                <a:gd name="T11" fmla="*/ 5 h 143"/>
                <a:gd name="T12" fmla="*/ 3 w 94"/>
                <a:gd name="T13" fmla="*/ 4 h 143"/>
                <a:gd name="T14" fmla="*/ 4 w 94"/>
                <a:gd name="T15" fmla="*/ 4 h 143"/>
                <a:gd name="T16" fmla="*/ 4 w 94"/>
                <a:gd name="T17" fmla="*/ 3 h 143"/>
                <a:gd name="T18" fmla="*/ 4 w 94"/>
                <a:gd name="T19" fmla="*/ 2 h 143"/>
                <a:gd name="T20" fmla="*/ 3 w 94"/>
                <a:gd name="T21" fmla="*/ 2 h 143"/>
                <a:gd name="T22" fmla="*/ 3 w 94"/>
                <a:gd name="T23" fmla="*/ 2 h 143"/>
                <a:gd name="T24" fmla="*/ 2 w 94"/>
                <a:gd name="T25" fmla="*/ 1 h 143"/>
                <a:gd name="T26" fmla="*/ 2 w 94"/>
                <a:gd name="T27" fmla="*/ 1 h 143"/>
                <a:gd name="T28" fmla="*/ 2 w 94"/>
                <a:gd name="T29" fmla="*/ 0 h 143"/>
                <a:gd name="T30" fmla="*/ 3 w 94"/>
                <a:gd name="T31" fmla="*/ 1 h 143"/>
                <a:gd name="T32" fmla="*/ 4 w 94"/>
                <a:gd name="T33" fmla="*/ 1 h 143"/>
                <a:gd name="T34" fmla="*/ 4 w 94"/>
                <a:gd name="T35" fmla="*/ 1 h 143"/>
                <a:gd name="T36" fmla="*/ 5 w 94"/>
                <a:gd name="T37" fmla="*/ 2 h 143"/>
                <a:gd name="T38" fmla="*/ 5 w 94"/>
                <a:gd name="T39" fmla="*/ 2 h 143"/>
                <a:gd name="T40" fmla="*/ 5 w 94"/>
                <a:gd name="T41" fmla="*/ 3 h 143"/>
                <a:gd name="T42" fmla="*/ 5 w 94"/>
                <a:gd name="T43" fmla="*/ 4 h 143"/>
                <a:gd name="T44" fmla="*/ 5 w 94"/>
                <a:gd name="T45" fmla="*/ 4 h 143"/>
                <a:gd name="T46" fmla="*/ 4 w 94"/>
                <a:gd name="T47" fmla="*/ 5 h 143"/>
                <a:gd name="T48" fmla="*/ 3 w 94"/>
                <a:gd name="T49" fmla="*/ 5 h 143"/>
                <a:gd name="T50" fmla="*/ 3 w 94"/>
                <a:gd name="T51" fmla="*/ 5 h 143"/>
                <a:gd name="T52" fmla="*/ 4 w 94"/>
                <a:gd name="T53" fmla="*/ 6 h 143"/>
                <a:gd name="T54" fmla="*/ 4 w 94"/>
                <a:gd name="T55" fmla="*/ 6 h 143"/>
                <a:gd name="T56" fmla="*/ 5 w 94"/>
                <a:gd name="T57" fmla="*/ 7 h 143"/>
                <a:gd name="T58" fmla="*/ 5 w 94"/>
                <a:gd name="T59" fmla="*/ 8 h 143"/>
                <a:gd name="T60" fmla="*/ 5 w 94"/>
                <a:gd name="T61" fmla="*/ 9 h 143"/>
                <a:gd name="T62" fmla="*/ 5 w 94"/>
                <a:gd name="T63" fmla="*/ 9 h 143"/>
                <a:gd name="T64" fmla="*/ 4 w 94"/>
                <a:gd name="T65" fmla="*/ 9 h 143"/>
                <a:gd name="T66" fmla="*/ 4 w 94"/>
                <a:gd name="T67" fmla="*/ 9 h 143"/>
                <a:gd name="T68" fmla="*/ 4 w 94"/>
                <a:gd name="T69" fmla="*/ 8 h 143"/>
                <a:gd name="T70" fmla="*/ 4 w 94"/>
                <a:gd name="T71" fmla="*/ 7 h 143"/>
                <a:gd name="T72" fmla="*/ 3 w 94"/>
                <a:gd name="T73" fmla="*/ 7 h 143"/>
                <a:gd name="T74" fmla="*/ 3 w 94"/>
                <a:gd name="T75" fmla="*/ 6 h 143"/>
                <a:gd name="T76" fmla="*/ 2 w 94"/>
                <a:gd name="T77" fmla="*/ 6 h 143"/>
                <a:gd name="T78" fmla="*/ 2 w 94"/>
                <a:gd name="T79" fmla="*/ 6 h 143"/>
                <a:gd name="T80" fmla="*/ 1 w 94"/>
                <a:gd name="T81" fmla="*/ 6 h 143"/>
                <a:gd name="T82" fmla="*/ 1 w 94"/>
                <a:gd name="T83" fmla="*/ 9 h 143"/>
                <a:gd name="T84" fmla="*/ 0 w 94"/>
                <a:gd name="T85" fmla="*/ 9 h 143"/>
                <a:gd name="T86" fmla="*/ 0 w 94"/>
                <a:gd name="T87" fmla="*/ 1 h 143"/>
                <a:gd name="T88" fmla="*/ 1 w 94"/>
                <a:gd name="T89" fmla="*/ 0 h 143"/>
                <a:gd name="T90" fmla="*/ 2 w 94"/>
                <a:gd name="T91" fmla="*/ 0 h 14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94"/>
                <a:gd name="T139" fmla="*/ 0 h 143"/>
                <a:gd name="T140" fmla="*/ 94 w 94"/>
                <a:gd name="T141" fmla="*/ 143 h 143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94" h="143">
                  <a:moveTo>
                    <a:pt x="37" y="14"/>
                  </a:moveTo>
                  <a:lnTo>
                    <a:pt x="26" y="14"/>
                  </a:lnTo>
                  <a:lnTo>
                    <a:pt x="19" y="15"/>
                  </a:lnTo>
                  <a:lnTo>
                    <a:pt x="19" y="68"/>
                  </a:lnTo>
                  <a:lnTo>
                    <a:pt x="38" y="68"/>
                  </a:lnTo>
                  <a:lnTo>
                    <a:pt x="51" y="65"/>
                  </a:lnTo>
                  <a:lnTo>
                    <a:pt x="62" y="60"/>
                  </a:lnTo>
                  <a:lnTo>
                    <a:pt x="68" y="51"/>
                  </a:lnTo>
                  <a:lnTo>
                    <a:pt x="70" y="41"/>
                  </a:lnTo>
                  <a:lnTo>
                    <a:pt x="68" y="31"/>
                  </a:lnTo>
                  <a:lnTo>
                    <a:pt x="64" y="24"/>
                  </a:lnTo>
                  <a:lnTo>
                    <a:pt x="57" y="18"/>
                  </a:lnTo>
                  <a:lnTo>
                    <a:pt x="48" y="15"/>
                  </a:lnTo>
                  <a:lnTo>
                    <a:pt x="37" y="14"/>
                  </a:lnTo>
                  <a:close/>
                  <a:moveTo>
                    <a:pt x="36" y="0"/>
                  </a:moveTo>
                  <a:lnTo>
                    <a:pt x="53" y="1"/>
                  </a:lnTo>
                  <a:lnTo>
                    <a:pt x="67" y="4"/>
                  </a:lnTo>
                  <a:lnTo>
                    <a:pt x="77" y="11"/>
                  </a:lnTo>
                  <a:lnTo>
                    <a:pt x="83" y="18"/>
                  </a:lnTo>
                  <a:lnTo>
                    <a:pt x="87" y="28"/>
                  </a:lnTo>
                  <a:lnTo>
                    <a:pt x="88" y="39"/>
                  </a:lnTo>
                  <a:lnTo>
                    <a:pt x="86" y="51"/>
                  </a:lnTo>
                  <a:lnTo>
                    <a:pt x="81" y="61"/>
                  </a:lnTo>
                  <a:lnTo>
                    <a:pt x="72" y="70"/>
                  </a:lnTo>
                  <a:lnTo>
                    <a:pt x="62" y="75"/>
                  </a:lnTo>
                  <a:lnTo>
                    <a:pt x="71" y="82"/>
                  </a:lnTo>
                  <a:lnTo>
                    <a:pt x="78" y="91"/>
                  </a:lnTo>
                  <a:lnTo>
                    <a:pt x="82" y="104"/>
                  </a:lnTo>
                  <a:lnTo>
                    <a:pt x="86" y="123"/>
                  </a:lnTo>
                  <a:lnTo>
                    <a:pt x="91" y="135"/>
                  </a:lnTo>
                  <a:lnTo>
                    <a:pt x="94" y="143"/>
                  </a:lnTo>
                  <a:lnTo>
                    <a:pt x="74" y="143"/>
                  </a:lnTo>
                  <a:lnTo>
                    <a:pt x="71" y="137"/>
                  </a:lnTo>
                  <a:lnTo>
                    <a:pt x="68" y="125"/>
                  </a:lnTo>
                  <a:lnTo>
                    <a:pt x="65" y="110"/>
                  </a:lnTo>
                  <a:lnTo>
                    <a:pt x="60" y="97"/>
                  </a:lnTo>
                  <a:lnTo>
                    <a:pt x="55" y="88"/>
                  </a:lnTo>
                  <a:lnTo>
                    <a:pt x="48" y="84"/>
                  </a:lnTo>
                  <a:lnTo>
                    <a:pt x="36" y="82"/>
                  </a:lnTo>
                  <a:lnTo>
                    <a:pt x="19" y="82"/>
                  </a:lnTo>
                  <a:lnTo>
                    <a:pt x="19" y="143"/>
                  </a:lnTo>
                  <a:lnTo>
                    <a:pt x="0" y="143"/>
                  </a:lnTo>
                  <a:lnTo>
                    <a:pt x="0" y="2"/>
                  </a:lnTo>
                  <a:lnTo>
                    <a:pt x="16" y="0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100" name="Freeform 86"/>
            <p:cNvSpPr>
              <a:spLocks/>
            </p:cNvSpPr>
            <p:nvPr/>
          </p:nvSpPr>
          <p:spPr bwMode="auto">
            <a:xfrm>
              <a:off x="7578138" y="1963819"/>
              <a:ext cx="64452" cy="102489"/>
            </a:xfrm>
            <a:custGeom>
              <a:avLst/>
              <a:gdLst>
                <a:gd name="T0" fmla="*/ 2 w 43"/>
                <a:gd name="T1" fmla="*/ 0 h 70"/>
                <a:gd name="T2" fmla="*/ 2 w 43"/>
                <a:gd name="T3" fmla="*/ 1 h 70"/>
                <a:gd name="T4" fmla="*/ 3 w 43"/>
                <a:gd name="T5" fmla="*/ 1 h 70"/>
                <a:gd name="T6" fmla="*/ 3 w 43"/>
                <a:gd name="T7" fmla="*/ 1 h 70"/>
                <a:gd name="T8" fmla="*/ 3 w 43"/>
                <a:gd name="T9" fmla="*/ 1 h 70"/>
                <a:gd name="T10" fmla="*/ 3 w 43"/>
                <a:gd name="T11" fmla="*/ 2 h 70"/>
                <a:gd name="T12" fmla="*/ 2 w 43"/>
                <a:gd name="T13" fmla="*/ 2 h 70"/>
                <a:gd name="T14" fmla="*/ 2 w 43"/>
                <a:gd name="T15" fmla="*/ 3 h 70"/>
                <a:gd name="T16" fmla="*/ 1 w 43"/>
                <a:gd name="T17" fmla="*/ 3 h 70"/>
                <a:gd name="T18" fmla="*/ 1 w 43"/>
                <a:gd name="T19" fmla="*/ 3 h 70"/>
                <a:gd name="T20" fmla="*/ 3 w 43"/>
                <a:gd name="T21" fmla="*/ 3 h 70"/>
                <a:gd name="T22" fmla="*/ 3 w 43"/>
                <a:gd name="T23" fmla="*/ 4 h 70"/>
                <a:gd name="T24" fmla="*/ 0 w 43"/>
                <a:gd name="T25" fmla="*/ 4 h 70"/>
                <a:gd name="T26" fmla="*/ 0 w 43"/>
                <a:gd name="T27" fmla="*/ 4 h 70"/>
                <a:gd name="T28" fmla="*/ 1 w 43"/>
                <a:gd name="T29" fmla="*/ 3 h 70"/>
                <a:gd name="T30" fmla="*/ 2 w 43"/>
                <a:gd name="T31" fmla="*/ 2 h 70"/>
                <a:gd name="T32" fmla="*/ 2 w 43"/>
                <a:gd name="T33" fmla="*/ 2 h 70"/>
                <a:gd name="T34" fmla="*/ 2 w 43"/>
                <a:gd name="T35" fmla="*/ 1 h 70"/>
                <a:gd name="T36" fmla="*/ 2 w 43"/>
                <a:gd name="T37" fmla="*/ 1 h 70"/>
                <a:gd name="T38" fmla="*/ 2 w 43"/>
                <a:gd name="T39" fmla="*/ 1 h 70"/>
                <a:gd name="T40" fmla="*/ 2 w 43"/>
                <a:gd name="T41" fmla="*/ 1 h 70"/>
                <a:gd name="T42" fmla="*/ 2 w 43"/>
                <a:gd name="T43" fmla="*/ 1 h 70"/>
                <a:gd name="T44" fmla="*/ 2 w 43"/>
                <a:gd name="T45" fmla="*/ 1 h 70"/>
                <a:gd name="T46" fmla="*/ 2 w 43"/>
                <a:gd name="T47" fmla="*/ 1 h 70"/>
                <a:gd name="T48" fmla="*/ 2 w 43"/>
                <a:gd name="T49" fmla="*/ 1 h 70"/>
                <a:gd name="T50" fmla="*/ 2 w 43"/>
                <a:gd name="T51" fmla="*/ 1 h 70"/>
                <a:gd name="T52" fmla="*/ 1 w 43"/>
                <a:gd name="T53" fmla="*/ 1 h 70"/>
                <a:gd name="T54" fmla="*/ 1 w 43"/>
                <a:gd name="T55" fmla="*/ 1 h 70"/>
                <a:gd name="T56" fmla="*/ 1 w 43"/>
                <a:gd name="T57" fmla="*/ 1 h 70"/>
                <a:gd name="T58" fmla="*/ 1 w 43"/>
                <a:gd name="T59" fmla="*/ 1 h 70"/>
                <a:gd name="T60" fmla="*/ 1 w 43"/>
                <a:gd name="T61" fmla="*/ 1 h 70"/>
                <a:gd name="T62" fmla="*/ 1 w 43"/>
                <a:gd name="T63" fmla="*/ 1 h 70"/>
                <a:gd name="T64" fmla="*/ 2 w 43"/>
                <a:gd name="T65" fmla="*/ 0 h 7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3"/>
                <a:gd name="T100" fmla="*/ 0 h 70"/>
                <a:gd name="T101" fmla="*/ 43 w 43"/>
                <a:gd name="T102" fmla="*/ 70 h 7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3" h="70">
                  <a:moveTo>
                    <a:pt x="20" y="0"/>
                  </a:moveTo>
                  <a:lnTo>
                    <a:pt x="30" y="2"/>
                  </a:lnTo>
                  <a:lnTo>
                    <a:pt x="36" y="6"/>
                  </a:lnTo>
                  <a:lnTo>
                    <a:pt x="40" y="12"/>
                  </a:lnTo>
                  <a:lnTo>
                    <a:pt x="42" y="20"/>
                  </a:lnTo>
                  <a:lnTo>
                    <a:pt x="38" y="32"/>
                  </a:lnTo>
                  <a:lnTo>
                    <a:pt x="31" y="44"/>
                  </a:lnTo>
                  <a:lnTo>
                    <a:pt x="18" y="57"/>
                  </a:lnTo>
                  <a:lnTo>
                    <a:pt x="12" y="62"/>
                  </a:lnTo>
                  <a:lnTo>
                    <a:pt x="43" y="62"/>
                  </a:lnTo>
                  <a:lnTo>
                    <a:pt x="43" y="70"/>
                  </a:lnTo>
                  <a:lnTo>
                    <a:pt x="0" y="70"/>
                  </a:lnTo>
                  <a:lnTo>
                    <a:pt x="0" y="64"/>
                  </a:lnTo>
                  <a:lnTo>
                    <a:pt x="6" y="57"/>
                  </a:lnTo>
                  <a:lnTo>
                    <a:pt x="18" y="46"/>
                  </a:lnTo>
                  <a:lnTo>
                    <a:pt x="25" y="36"/>
                  </a:lnTo>
                  <a:lnTo>
                    <a:pt x="31" y="29"/>
                  </a:lnTo>
                  <a:lnTo>
                    <a:pt x="32" y="21"/>
                  </a:lnTo>
                  <a:lnTo>
                    <a:pt x="32" y="18"/>
                  </a:lnTo>
                  <a:lnTo>
                    <a:pt x="31" y="15"/>
                  </a:lnTo>
                  <a:lnTo>
                    <a:pt x="30" y="12"/>
                  </a:lnTo>
                  <a:lnTo>
                    <a:pt x="29" y="10"/>
                  </a:lnTo>
                  <a:lnTo>
                    <a:pt x="25" y="9"/>
                  </a:lnTo>
                  <a:lnTo>
                    <a:pt x="22" y="8"/>
                  </a:lnTo>
                  <a:lnTo>
                    <a:pt x="19" y="7"/>
                  </a:lnTo>
                  <a:lnTo>
                    <a:pt x="14" y="8"/>
                  </a:lnTo>
                  <a:lnTo>
                    <a:pt x="10" y="9"/>
                  </a:lnTo>
                  <a:lnTo>
                    <a:pt x="7" y="11"/>
                  </a:lnTo>
                  <a:lnTo>
                    <a:pt x="4" y="14"/>
                  </a:lnTo>
                  <a:lnTo>
                    <a:pt x="1" y="7"/>
                  </a:lnTo>
                  <a:lnTo>
                    <a:pt x="9" y="2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101" name="Freeform 87"/>
            <p:cNvSpPr>
              <a:spLocks noEditPoints="1"/>
            </p:cNvSpPr>
            <p:nvPr/>
          </p:nvSpPr>
          <p:spPr bwMode="auto">
            <a:xfrm>
              <a:off x="7657239" y="1990174"/>
              <a:ext cx="58593" cy="76135"/>
            </a:xfrm>
            <a:custGeom>
              <a:avLst/>
              <a:gdLst>
                <a:gd name="T0" fmla="*/ 2 w 41"/>
                <a:gd name="T1" fmla="*/ 1 h 53"/>
                <a:gd name="T2" fmla="*/ 1 w 41"/>
                <a:gd name="T3" fmla="*/ 1 h 53"/>
                <a:gd name="T4" fmla="*/ 1 w 41"/>
                <a:gd name="T5" fmla="*/ 1 h 53"/>
                <a:gd name="T6" fmla="*/ 0 w 41"/>
                <a:gd name="T7" fmla="*/ 1 h 53"/>
                <a:gd name="T8" fmla="*/ 0 w 41"/>
                <a:gd name="T9" fmla="*/ 2 h 53"/>
                <a:gd name="T10" fmla="*/ 0 w 41"/>
                <a:gd name="T11" fmla="*/ 2 h 53"/>
                <a:gd name="T12" fmla="*/ 0 w 41"/>
                <a:gd name="T13" fmla="*/ 2 h 53"/>
                <a:gd name="T14" fmla="*/ 0 w 41"/>
                <a:gd name="T15" fmla="*/ 2 h 53"/>
                <a:gd name="T16" fmla="*/ 0 w 41"/>
                <a:gd name="T17" fmla="*/ 2 h 53"/>
                <a:gd name="T18" fmla="*/ 1 w 41"/>
                <a:gd name="T19" fmla="*/ 2 h 53"/>
                <a:gd name="T20" fmla="*/ 1 w 41"/>
                <a:gd name="T21" fmla="*/ 2 h 53"/>
                <a:gd name="T22" fmla="*/ 1 w 41"/>
                <a:gd name="T23" fmla="*/ 2 h 53"/>
                <a:gd name="T24" fmla="*/ 1 w 41"/>
                <a:gd name="T25" fmla="*/ 2 h 53"/>
                <a:gd name="T26" fmla="*/ 1 w 41"/>
                <a:gd name="T27" fmla="*/ 2 h 53"/>
                <a:gd name="T28" fmla="*/ 2 w 41"/>
                <a:gd name="T29" fmla="*/ 2 h 53"/>
                <a:gd name="T30" fmla="*/ 2 w 41"/>
                <a:gd name="T31" fmla="*/ 2 h 53"/>
                <a:gd name="T32" fmla="*/ 2 w 41"/>
                <a:gd name="T33" fmla="*/ 1 h 53"/>
                <a:gd name="T34" fmla="*/ 1 w 41"/>
                <a:gd name="T35" fmla="*/ 0 h 53"/>
                <a:gd name="T36" fmla="*/ 1 w 41"/>
                <a:gd name="T37" fmla="*/ 0 h 53"/>
                <a:gd name="T38" fmla="*/ 2 w 41"/>
                <a:gd name="T39" fmla="*/ 0 h 53"/>
                <a:gd name="T40" fmla="*/ 2 w 41"/>
                <a:gd name="T41" fmla="*/ 0 h 53"/>
                <a:gd name="T42" fmla="*/ 2 w 41"/>
                <a:gd name="T43" fmla="*/ 1 h 53"/>
                <a:gd name="T44" fmla="*/ 2 w 41"/>
                <a:gd name="T45" fmla="*/ 2 h 53"/>
                <a:gd name="T46" fmla="*/ 2 w 41"/>
                <a:gd name="T47" fmla="*/ 2 h 53"/>
                <a:gd name="T48" fmla="*/ 2 w 41"/>
                <a:gd name="T49" fmla="*/ 3 h 53"/>
                <a:gd name="T50" fmla="*/ 2 w 41"/>
                <a:gd name="T51" fmla="*/ 3 h 53"/>
                <a:gd name="T52" fmla="*/ 2 w 41"/>
                <a:gd name="T53" fmla="*/ 2 h 53"/>
                <a:gd name="T54" fmla="*/ 2 w 41"/>
                <a:gd name="T55" fmla="*/ 2 h 53"/>
                <a:gd name="T56" fmla="*/ 1 w 41"/>
                <a:gd name="T57" fmla="*/ 3 h 53"/>
                <a:gd name="T58" fmla="*/ 1 w 41"/>
                <a:gd name="T59" fmla="*/ 3 h 53"/>
                <a:gd name="T60" fmla="*/ 1 w 41"/>
                <a:gd name="T61" fmla="*/ 3 h 53"/>
                <a:gd name="T62" fmla="*/ 1 w 41"/>
                <a:gd name="T63" fmla="*/ 3 h 53"/>
                <a:gd name="T64" fmla="*/ 0 w 41"/>
                <a:gd name="T65" fmla="*/ 3 h 53"/>
                <a:gd name="T66" fmla="*/ 0 w 41"/>
                <a:gd name="T67" fmla="*/ 3 h 53"/>
                <a:gd name="T68" fmla="*/ 0 w 41"/>
                <a:gd name="T69" fmla="*/ 3 h 53"/>
                <a:gd name="T70" fmla="*/ 0 w 41"/>
                <a:gd name="T71" fmla="*/ 2 h 53"/>
                <a:gd name="T72" fmla="*/ 0 w 41"/>
                <a:gd name="T73" fmla="*/ 2 h 53"/>
                <a:gd name="T74" fmla="*/ 0 w 41"/>
                <a:gd name="T75" fmla="*/ 2 h 53"/>
                <a:gd name="T76" fmla="*/ 0 w 41"/>
                <a:gd name="T77" fmla="*/ 1 h 53"/>
                <a:gd name="T78" fmla="*/ 0 w 41"/>
                <a:gd name="T79" fmla="*/ 1 h 53"/>
                <a:gd name="T80" fmla="*/ 1 w 41"/>
                <a:gd name="T81" fmla="*/ 1 h 53"/>
                <a:gd name="T82" fmla="*/ 2 w 41"/>
                <a:gd name="T83" fmla="*/ 1 h 53"/>
                <a:gd name="T84" fmla="*/ 2 w 41"/>
                <a:gd name="T85" fmla="*/ 1 h 53"/>
                <a:gd name="T86" fmla="*/ 2 w 41"/>
                <a:gd name="T87" fmla="*/ 1 h 53"/>
                <a:gd name="T88" fmla="*/ 1 w 41"/>
                <a:gd name="T89" fmla="*/ 0 h 53"/>
                <a:gd name="T90" fmla="*/ 1 w 41"/>
                <a:gd name="T91" fmla="*/ 0 h 53"/>
                <a:gd name="T92" fmla="*/ 1 w 41"/>
                <a:gd name="T93" fmla="*/ 0 h 53"/>
                <a:gd name="T94" fmla="*/ 1 w 41"/>
                <a:gd name="T95" fmla="*/ 0 h 53"/>
                <a:gd name="T96" fmla="*/ 1 w 41"/>
                <a:gd name="T97" fmla="*/ 0 h 53"/>
                <a:gd name="T98" fmla="*/ 1 w 41"/>
                <a:gd name="T99" fmla="*/ 0 h 53"/>
                <a:gd name="T100" fmla="*/ 0 w 41"/>
                <a:gd name="T101" fmla="*/ 0 h 53"/>
                <a:gd name="T102" fmla="*/ 0 w 41"/>
                <a:gd name="T103" fmla="*/ 0 h 53"/>
                <a:gd name="T104" fmla="*/ 0 w 41"/>
                <a:gd name="T105" fmla="*/ 0 h 53"/>
                <a:gd name="T106" fmla="*/ 0 w 41"/>
                <a:gd name="T107" fmla="*/ 0 h 53"/>
                <a:gd name="T108" fmla="*/ 0 w 41"/>
                <a:gd name="T109" fmla="*/ 0 h 53"/>
                <a:gd name="T110" fmla="*/ 0 w 41"/>
                <a:gd name="T111" fmla="*/ 0 h 53"/>
                <a:gd name="T112" fmla="*/ 1 w 41"/>
                <a:gd name="T113" fmla="*/ 0 h 5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41"/>
                <a:gd name="T172" fmla="*/ 0 h 53"/>
                <a:gd name="T173" fmla="*/ 41 w 41"/>
                <a:gd name="T174" fmla="*/ 53 h 5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41" h="53">
                  <a:moveTo>
                    <a:pt x="32" y="26"/>
                  </a:moveTo>
                  <a:lnTo>
                    <a:pt x="24" y="26"/>
                  </a:lnTo>
                  <a:lnTo>
                    <a:pt x="16" y="28"/>
                  </a:lnTo>
                  <a:lnTo>
                    <a:pt x="12" y="31"/>
                  </a:lnTo>
                  <a:lnTo>
                    <a:pt x="10" y="38"/>
                  </a:lnTo>
                  <a:lnTo>
                    <a:pt x="10" y="41"/>
                  </a:lnTo>
                  <a:lnTo>
                    <a:pt x="11" y="43"/>
                  </a:lnTo>
                  <a:lnTo>
                    <a:pt x="13" y="45"/>
                  </a:lnTo>
                  <a:lnTo>
                    <a:pt x="15" y="46"/>
                  </a:lnTo>
                  <a:lnTo>
                    <a:pt x="19" y="46"/>
                  </a:lnTo>
                  <a:lnTo>
                    <a:pt x="22" y="45"/>
                  </a:lnTo>
                  <a:lnTo>
                    <a:pt x="25" y="44"/>
                  </a:lnTo>
                  <a:lnTo>
                    <a:pt x="28" y="42"/>
                  </a:lnTo>
                  <a:lnTo>
                    <a:pt x="29" y="40"/>
                  </a:lnTo>
                  <a:lnTo>
                    <a:pt x="32" y="38"/>
                  </a:lnTo>
                  <a:lnTo>
                    <a:pt x="32" y="34"/>
                  </a:lnTo>
                  <a:lnTo>
                    <a:pt x="32" y="26"/>
                  </a:lnTo>
                  <a:close/>
                  <a:moveTo>
                    <a:pt x="21" y="0"/>
                  </a:moveTo>
                  <a:lnTo>
                    <a:pt x="30" y="1"/>
                  </a:lnTo>
                  <a:lnTo>
                    <a:pt x="37" y="6"/>
                  </a:lnTo>
                  <a:lnTo>
                    <a:pt x="40" y="13"/>
                  </a:lnTo>
                  <a:lnTo>
                    <a:pt x="40" y="20"/>
                  </a:lnTo>
                  <a:lnTo>
                    <a:pt x="40" y="40"/>
                  </a:lnTo>
                  <a:lnTo>
                    <a:pt x="41" y="46"/>
                  </a:lnTo>
                  <a:lnTo>
                    <a:pt x="41" y="52"/>
                  </a:lnTo>
                  <a:lnTo>
                    <a:pt x="33" y="52"/>
                  </a:lnTo>
                  <a:lnTo>
                    <a:pt x="33" y="45"/>
                  </a:lnTo>
                  <a:lnTo>
                    <a:pt x="32" y="45"/>
                  </a:lnTo>
                  <a:lnTo>
                    <a:pt x="29" y="48"/>
                  </a:lnTo>
                  <a:lnTo>
                    <a:pt x="26" y="50"/>
                  </a:lnTo>
                  <a:lnTo>
                    <a:pt x="21" y="53"/>
                  </a:lnTo>
                  <a:lnTo>
                    <a:pt x="16" y="53"/>
                  </a:lnTo>
                  <a:lnTo>
                    <a:pt x="11" y="53"/>
                  </a:lnTo>
                  <a:lnTo>
                    <a:pt x="8" y="50"/>
                  </a:lnTo>
                  <a:lnTo>
                    <a:pt x="5" y="48"/>
                  </a:lnTo>
                  <a:lnTo>
                    <a:pt x="2" y="45"/>
                  </a:lnTo>
                  <a:lnTo>
                    <a:pt x="1" y="42"/>
                  </a:lnTo>
                  <a:lnTo>
                    <a:pt x="0" y="39"/>
                  </a:lnTo>
                  <a:lnTo>
                    <a:pt x="2" y="30"/>
                  </a:lnTo>
                  <a:lnTo>
                    <a:pt x="9" y="24"/>
                  </a:lnTo>
                  <a:lnTo>
                    <a:pt x="19" y="20"/>
                  </a:lnTo>
                  <a:lnTo>
                    <a:pt x="32" y="19"/>
                  </a:lnTo>
                  <a:lnTo>
                    <a:pt x="32" y="18"/>
                  </a:lnTo>
                  <a:lnTo>
                    <a:pt x="32" y="16"/>
                  </a:lnTo>
                  <a:lnTo>
                    <a:pt x="30" y="14"/>
                  </a:lnTo>
                  <a:lnTo>
                    <a:pt x="30" y="12"/>
                  </a:lnTo>
                  <a:lnTo>
                    <a:pt x="28" y="10"/>
                  </a:lnTo>
                  <a:lnTo>
                    <a:pt x="26" y="7"/>
                  </a:lnTo>
                  <a:lnTo>
                    <a:pt x="24" y="6"/>
                  </a:lnTo>
                  <a:lnTo>
                    <a:pt x="20" y="6"/>
                  </a:lnTo>
                  <a:lnTo>
                    <a:pt x="14" y="6"/>
                  </a:lnTo>
                  <a:lnTo>
                    <a:pt x="10" y="8"/>
                  </a:lnTo>
                  <a:lnTo>
                    <a:pt x="6" y="10"/>
                  </a:lnTo>
                  <a:lnTo>
                    <a:pt x="4" y="4"/>
                  </a:lnTo>
                  <a:lnTo>
                    <a:pt x="9" y="1"/>
                  </a:lnTo>
                  <a:lnTo>
                    <a:pt x="14" y="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114" name="Freeform 100"/>
            <p:cNvSpPr>
              <a:spLocks noEditPoints="1"/>
            </p:cNvSpPr>
            <p:nvPr/>
          </p:nvSpPr>
          <p:spPr bwMode="auto">
            <a:xfrm>
              <a:off x="8000007" y="1603644"/>
              <a:ext cx="181638" cy="272328"/>
            </a:xfrm>
            <a:custGeom>
              <a:avLst/>
              <a:gdLst>
                <a:gd name="T0" fmla="*/ 4 w 124"/>
                <a:gd name="T1" fmla="*/ 1 h 186"/>
                <a:gd name="T2" fmla="*/ 4 w 124"/>
                <a:gd name="T3" fmla="*/ 1 h 186"/>
                <a:gd name="T4" fmla="*/ 3 w 124"/>
                <a:gd name="T5" fmla="*/ 1 h 186"/>
                <a:gd name="T6" fmla="*/ 2 w 124"/>
                <a:gd name="T7" fmla="*/ 3 h 186"/>
                <a:gd name="T8" fmla="*/ 2 w 124"/>
                <a:gd name="T9" fmla="*/ 3 h 186"/>
                <a:gd name="T10" fmla="*/ 2 w 124"/>
                <a:gd name="T11" fmla="*/ 3 h 186"/>
                <a:gd name="T12" fmla="*/ 2 w 124"/>
                <a:gd name="T13" fmla="*/ 3 h 186"/>
                <a:gd name="T14" fmla="*/ 2 w 124"/>
                <a:gd name="T15" fmla="*/ 5 h 186"/>
                <a:gd name="T16" fmla="*/ 2 w 124"/>
                <a:gd name="T17" fmla="*/ 6 h 186"/>
                <a:gd name="T18" fmla="*/ 2 w 124"/>
                <a:gd name="T19" fmla="*/ 6 h 186"/>
                <a:gd name="T20" fmla="*/ 2 w 124"/>
                <a:gd name="T21" fmla="*/ 6 h 186"/>
                <a:gd name="T22" fmla="*/ 3 w 124"/>
                <a:gd name="T23" fmla="*/ 6 h 186"/>
                <a:gd name="T24" fmla="*/ 3 w 124"/>
                <a:gd name="T25" fmla="*/ 7 h 186"/>
                <a:gd name="T26" fmla="*/ 4 w 124"/>
                <a:gd name="T27" fmla="*/ 7 h 186"/>
                <a:gd name="T28" fmla="*/ 5 w 124"/>
                <a:gd name="T29" fmla="*/ 7 h 186"/>
                <a:gd name="T30" fmla="*/ 6 w 124"/>
                <a:gd name="T31" fmla="*/ 6 h 186"/>
                <a:gd name="T32" fmla="*/ 6 w 124"/>
                <a:gd name="T33" fmla="*/ 6 h 186"/>
                <a:gd name="T34" fmla="*/ 7 w 124"/>
                <a:gd name="T35" fmla="*/ 6 h 186"/>
                <a:gd name="T36" fmla="*/ 7 w 124"/>
                <a:gd name="T37" fmla="*/ 5 h 186"/>
                <a:gd name="T38" fmla="*/ 7 w 124"/>
                <a:gd name="T39" fmla="*/ 3 h 186"/>
                <a:gd name="T40" fmla="*/ 6 w 124"/>
                <a:gd name="T41" fmla="*/ 3 h 186"/>
                <a:gd name="T42" fmla="*/ 6 w 124"/>
                <a:gd name="T43" fmla="*/ 1 h 186"/>
                <a:gd name="T44" fmla="*/ 5 w 124"/>
                <a:gd name="T45" fmla="*/ 1 h 186"/>
                <a:gd name="T46" fmla="*/ 4 w 124"/>
                <a:gd name="T47" fmla="*/ 1 h 186"/>
                <a:gd name="T48" fmla="*/ 5 w 124"/>
                <a:gd name="T49" fmla="*/ 0 h 186"/>
                <a:gd name="T50" fmla="*/ 6 w 124"/>
                <a:gd name="T51" fmla="*/ 1 h 186"/>
                <a:gd name="T52" fmla="*/ 7 w 124"/>
                <a:gd name="T53" fmla="*/ 1 h 186"/>
                <a:gd name="T54" fmla="*/ 7 w 124"/>
                <a:gd name="T55" fmla="*/ 1 h 186"/>
                <a:gd name="T56" fmla="*/ 8 w 124"/>
                <a:gd name="T57" fmla="*/ 1 h 186"/>
                <a:gd name="T58" fmla="*/ 8 w 124"/>
                <a:gd name="T59" fmla="*/ 3 h 186"/>
                <a:gd name="T60" fmla="*/ 8 w 124"/>
                <a:gd name="T61" fmla="*/ 5 h 186"/>
                <a:gd name="T62" fmla="*/ 8 w 124"/>
                <a:gd name="T63" fmla="*/ 6 h 186"/>
                <a:gd name="T64" fmla="*/ 8 w 124"/>
                <a:gd name="T65" fmla="*/ 6 h 186"/>
                <a:gd name="T66" fmla="*/ 7 w 124"/>
                <a:gd name="T67" fmla="*/ 7 h 186"/>
                <a:gd name="T68" fmla="*/ 7 w 124"/>
                <a:gd name="T69" fmla="*/ 7 h 186"/>
                <a:gd name="T70" fmla="*/ 6 w 124"/>
                <a:gd name="T71" fmla="*/ 9 h 186"/>
                <a:gd name="T72" fmla="*/ 5 w 124"/>
                <a:gd name="T73" fmla="*/ 9 h 186"/>
                <a:gd name="T74" fmla="*/ 5 w 124"/>
                <a:gd name="T75" fmla="*/ 9 h 186"/>
                <a:gd name="T76" fmla="*/ 3 w 124"/>
                <a:gd name="T77" fmla="*/ 9 h 186"/>
                <a:gd name="T78" fmla="*/ 3 w 124"/>
                <a:gd name="T79" fmla="*/ 7 h 186"/>
                <a:gd name="T80" fmla="*/ 2 w 124"/>
                <a:gd name="T81" fmla="*/ 7 h 186"/>
                <a:gd name="T82" fmla="*/ 2 w 124"/>
                <a:gd name="T83" fmla="*/ 7 h 186"/>
                <a:gd name="T84" fmla="*/ 2 w 124"/>
                <a:gd name="T85" fmla="*/ 12 h 186"/>
                <a:gd name="T86" fmla="*/ 1 w 124"/>
                <a:gd name="T87" fmla="*/ 12 h 186"/>
                <a:gd name="T88" fmla="*/ 1 w 124"/>
                <a:gd name="T89" fmla="*/ 3 h 186"/>
                <a:gd name="T90" fmla="*/ 0 w 124"/>
                <a:gd name="T91" fmla="*/ 1 h 186"/>
                <a:gd name="T92" fmla="*/ 0 w 124"/>
                <a:gd name="T93" fmla="*/ 1 h 186"/>
                <a:gd name="T94" fmla="*/ 2 w 124"/>
                <a:gd name="T95" fmla="*/ 1 h 186"/>
                <a:gd name="T96" fmla="*/ 2 w 124"/>
                <a:gd name="T97" fmla="*/ 1 h 186"/>
                <a:gd name="T98" fmla="*/ 2 w 124"/>
                <a:gd name="T99" fmla="*/ 1 h 186"/>
                <a:gd name="T100" fmla="*/ 2 w 124"/>
                <a:gd name="T101" fmla="*/ 1 h 186"/>
                <a:gd name="T102" fmla="*/ 3 w 124"/>
                <a:gd name="T103" fmla="*/ 1 h 186"/>
                <a:gd name="T104" fmla="*/ 4 w 124"/>
                <a:gd name="T105" fmla="*/ 1 h 186"/>
                <a:gd name="T106" fmla="*/ 5 w 124"/>
                <a:gd name="T107" fmla="*/ 0 h 18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24"/>
                <a:gd name="T163" fmla="*/ 0 h 186"/>
                <a:gd name="T164" fmla="*/ 124 w 124"/>
                <a:gd name="T165" fmla="*/ 186 h 18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24" h="186">
                  <a:moveTo>
                    <a:pt x="61" y="18"/>
                  </a:moveTo>
                  <a:lnTo>
                    <a:pt x="49" y="21"/>
                  </a:lnTo>
                  <a:lnTo>
                    <a:pt x="39" y="27"/>
                  </a:lnTo>
                  <a:lnTo>
                    <a:pt x="31" y="36"/>
                  </a:lnTo>
                  <a:lnTo>
                    <a:pt x="26" y="47"/>
                  </a:lnTo>
                  <a:lnTo>
                    <a:pt x="25" y="53"/>
                  </a:lnTo>
                  <a:lnTo>
                    <a:pt x="24" y="57"/>
                  </a:lnTo>
                  <a:lnTo>
                    <a:pt x="24" y="80"/>
                  </a:lnTo>
                  <a:lnTo>
                    <a:pt x="25" y="85"/>
                  </a:lnTo>
                  <a:lnTo>
                    <a:pt x="25" y="89"/>
                  </a:lnTo>
                  <a:lnTo>
                    <a:pt x="30" y="101"/>
                  </a:lnTo>
                  <a:lnTo>
                    <a:pt x="38" y="110"/>
                  </a:lnTo>
                  <a:lnTo>
                    <a:pt x="48" y="115"/>
                  </a:lnTo>
                  <a:lnTo>
                    <a:pt x="60" y="117"/>
                  </a:lnTo>
                  <a:lnTo>
                    <a:pt x="74" y="115"/>
                  </a:lnTo>
                  <a:lnTo>
                    <a:pt x="85" y="108"/>
                  </a:lnTo>
                  <a:lnTo>
                    <a:pt x="94" y="98"/>
                  </a:lnTo>
                  <a:lnTo>
                    <a:pt x="98" y="84"/>
                  </a:lnTo>
                  <a:lnTo>
                    <a:pt x="100" y="67"/>
                  </a:lnTo>
                  <a:lnTo>
                    <a:pt x="99" y="52"/>
                  </a:lnTo>
                  <a:lnTo>
                    <a:pt x="94" y="39"/>
                  </a:lnTo>
                  <a:lnTo>
                    <a:pt x="86" y="28"/>
                  </a:lnTo>
                  <a:lnTo>
                    <a:pt x="75" y="22"/>
                  </a:lnTo>
                  <a:lnTo>
                    <a:pt x="61" y="18"/>
                  </a:lnTo>
                  <a:close/>
                  <a:moveTo>
                    <a:pt x="69" y="0"/>
                  </a:moveTo>
                  <a:lnTo>
                    <a:pt x="84" y="2"/>
                  </a:lnTo>
                  <a:lnTo>
                    <a:pt x="97" y="9"/>
                  </a:lnTo>
                  <a:lnTo>
                    <a:pt x="109" y="18"/>
                  </a:lnTo>
                  <a:lnTo>
                    <a:pt x="117" y="31"/>
                  </a:lnTo>
                  <a:lnTo>
                    <a:pt x="123" y="47"/>
                  </a:lnTo>
                  <a:lnTo>
                    <a:pt x="124" y="66"/>
                  </a:lnTo>
                  <a:lnTo>
                    <a:pt x="123" y="84"/>
                  </a:lnTo>
                  <a:lnTo>
                    <a:pt x="117" y="100"/>
                  </a:lnTo>
                  <a:lnTo>
                    <a:pt x="111" y="113"/>
                  </a:lnTo>
                  <a:lnTo>
                    <a:pt x="101" y="123"/>
                  </a:lnTo>
                  <a:lnTo>
                    <a:pt x="89" y="130"/>
                  </a:lnTo>
                  <a:lnTo>
                    <a:pt x="77" y="135"/>
                  </a:lnTo>
                  <a:lnTo>
                    <a:pt x="65" y="136"/>
                  </a:lnTo>
                  <a:lnTo>
                    <a:pt x="48" y="134"/>
                  </a:lnTo>
                  <a:lnTo>
                    <a:pt x="34" y="126"/>
                  </a:lnTo>
                  <a:lnTo>
                    <a:pt x="25" y="115"/>
                  </a:lnTo>
                  <a:lnTo>
                    <a:pt x="24" y="115"/>
                  </a:lnTo>
                  <a:lnTo>
                    <a:pt x="24" y="186"/>
                  </a:lnTo>
                  <a:lnTo>
                    <a:pt x="1" y="186"/>
                  </a:lnTo>
                  <a:lnTo>
                    <a:pt x="1" y="45"/>
                  </a:lnTo>
                  <a:lnTo>
                    <a:pt x="0" y="23"/>
                  </a:lnTo>
                  <a:lnTo>
                    <a:pt x="0" y="2"/>
                  </a:lnTo>
                  <a:lnTo>
                    <a:pt x="20" y="2"/>
                  </a:lnTo>
                  <a:lnTo>
                    <a:pt x="21" y="25"/>
                  </a:lnTo>
                  <a:lnTo>
                    <a:pt x="23" y="25"/>
                  </a:lnTo>
                  <a:lnTo>
                    <a:pt x="31" y="14"/>
                  </a:lnTo>
                  <a:lnTo>
                    <a:pt x="41" y="7"/>
                  </a:lnTo>
                  <a:lnTo>
                    <a:pt x="54" y="2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115" name="Freeform 101"/>
            <p:cNvSpPr>
              <a:spLocks noEditPoints="1"/>
            </p:cNvSpPr>
            <p:nvPr/>
          </p:nvSpPr>
          <p:spPr bwMode="auto">
            <a:xfrm>
              <a:off x="8210942" y="1603644"/>
              <a:ext cx="187497" cy="199122"/>
            </a:xfrm>
            <a:custGeom>
              <a:avLst/>
              <a:gdLst>
                <a:gd name="T0" fmla="*/ 4 w 127"/>
                <a:gd name="T1" fmla="*/ 1 h 136"/>
                <a:gd name="T2" fmla="*/ 4 w 127"/>
                <a:gd name="T3" fmla="*/ 1 h 136"/>
                <a:gd name="T4" fmla="*/ 3 w 127"/>
                <a:gd name="T5" fmla="*/ 1 h 136"/>
                <a:gd name="T6" fmla="*/ 3 w 127"/>
                <a:gd name="T7" fmla="*/ 2 h 136"/>
                <a:gd name="T8" fmla="*/ 2 w 127"/>
                <a:gd name="T9" fmla="*/ 2 h 136"/>
                <a:gd name="T10" fmla="*/ 2 w 127"/>
                <a:gd name="T11" fmla="*/ 3 h 136"/>
                <a:gd name="T12" fmla="*/ 2 w 127"/>
                <a:gd name="T13" fmla="*/ 4 h 136"/>
                <a:gd name="T14" fmla="*/ 2 w 127"/>
                <a:gd name="T15" fmla="*/ 5 h 136"/>
                <a:gd name="T16" fmla="*/ 2 w 127"/>
                <a:gd name="T17" fmla="*/ 6 h 136"/>
                <a:gd name="T18" fmla="*/ 3 w 127"/>
                <a:gd name="T19" fmla="*/ 6 h 136"/>
                <a:gd name="T20" fmla="*/ 4 w 127"/>
                <a:gd name="T21" fmla="*/ 7 h 136"/>
                <a:gd name="T22" fmla="*/ 4 w 127"/>
                <a:gd name="T23" fmla="*/ 7 h 136"/>
                <a:gd name="T24" fmla="*/ 5 w 127"/>
                <a:gd name="T25" fmla="*/ 7 h 136"/>
                <a:gd name="T26" fmla="*/ 6 w 127"/>
                <a:gd name="T27" fmla="*/ 6 h 136"/>
                <a:gd name="T28" fmla="*/ 6 w 127"/>
                <a:gd name="T29" fmla="*/ 6 h 136"/>
                <a:gd name="T30" fmla="*/ 7 w 127"/>
                <a:gd name="T31" fmla="*/ 5 h 136"/>
                <a:gd name="T32" fmla="*/ 7 w 127"/>
                <a:gd name="T33" fmla="*/ 4 h 136"/>
                <a:gd name="T34" fmla="*/ 7 w 127"/>
                <a:gd name="T35" fmla="*/ 3 h 136"/>
                <a:gd name="T36" fmla="*/ 7 w 127"/>
                <a:gd name="T37" fmla="*/ 2 h 136"/>
                <a:gd name="T38" fmla="*/ 6 w 127"/>
                <a:gd name="T39" fmla="*/ 2 h 136"/>
                <a:gd name="T40" fmla="*/ 6 w 127"/>
                <a:gd name="T41" fmla="*/ 1 h 136"/>
                <a:gd name="T42" fmla="*/ 5 w 127"/>
                <a:gd name="T43" fmla="*/ 1 h 136"/>
                <a:gd name="T44" fmla="*/ 4 w 127"/>
                <a:gd name="T45" fmla="*/ 1 h 136"/>
                <a:gd name="T46" fmla="*/ 5 w 127"/>
                <a:gd name="T47" fmla="*/ 0 h 136"/>
                <a:gd name="T48" fmla="*/ 6 w 127"/>
                <a:gd name="T49" fmla="*/ 1 h 136"/>
                <a:gd name="T50" fmla="*/ 7 w 127"/>
                <a:gd name="T51" fmla="*/ 1 h 136"/>
                <a:gd name="T52" fmla="*/ 7 w 127"/>
                <a:gd name="T53" fmla="*/ 1 h 136"/>
                <a:gd name="T54" fmla="*/ 8 w 127"/>
                <a:gd name="T55" fmla="*/ 2 h 136"/>
                <a:gd name="T56" fmla="*/ 8 w 127"/>
                <a:gd name="T57" fmla="*/ 3 h 136"/>
                <a:gd name="T58" fmla="*/ 8 w 127"/>
                <a:gd name="T59" fmla="*/ 4 h 136"/>
                <a:gd name="T60" fmla="*/ 8 w 127"/>
                <a:gd name="T61" fmla="*/ 5 h 136"/>
                <a:gd name="T62" fmla="*/ 8 w 127"/>
                <a:gd name="T63" fmla="*/ 6 h 136"/>
                <a:gd name="T64" fmla="*/ 7 w 127"/>
                <a:gd name="T65" fmla="*/ 7 h 136"/>
                <a:gd name="T66" fmla="*/ 7 w 127"/>
                <a:gd name="T67" fmla="*/ 7 h 136"/>
                <a:gd name="T68" fmla="*/ 6 w 127"/>
                <a:gd name="T69" fmla="*/ 9 h 136"/>
                <a:gd name="T70" fmla="*/ 5 w 127"/>
                <a:gd name="T71" fmla="*/ 9 h 136"/>
                <a:gd name="T72" fmla="*/ 4 w 127"/>
                <a:gd name="T73" fmla="*/ 9 h 136"/>
                <a:gd name="T74" fmla="*/ 3 w 127"/>
                <a:gd name="T75" fmla="*/ 9 h 136"/>
                <a:gd name="T76" fmla="*/ 2 w 127"/>
                <a:gd name="T77" fmla="*/ 8 h 136"/>
                <a:gd name="T78" fmla="*/ 2 w 127"/>
                <a:gd name="T79" fmla="*/ 7 h 136"/>
                <a:gd name="T80" fmla="*/ 1 w 127"/>
                <a:gd name="T81" fmla="*/ 6 h 136"/>
                <a:gd name="T82" fmla="*/ 1 w 127"/>
                <a:gd name="T83" fmla="*/ 5 h 136"/>
                <a:gd name="T84" fmla="*/ 0 w 127"/>
                <a:gd name="T85" fmla="*/ 4 h 136"/>
                <a:gd name="T86" fmla="*/ 1 w 127"/>
                <a:gd name="T87" fmla="*/ 3 h 136"/>
                <a:gd name="T88" fmla="*/ 1 w 127"/>
                <a:gd name="T89" fmla="*/ 1 h 136"/>
                <a:gd name="T90" fmla="*/ 2 w 127"/>
                <a:gd name="T91" fmla="*/ 1 h 136"/>
                <a:gd name="T92" fmla="*/ 2 w 127"/>
                <a:gd name="T93" fmla="*/ 1 h 136"/>
                <a:gd name="T94" fmla="*/ 3 w 127"/>
                <a:gd name="T95" fmla="*/ 1 h 136"/>
                <a:gd name="T96" fmla="*/ 5 w 127"/>
                <a:gd name="T97" fmla="*/ 0 h 1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27"/>
                <a:gd name="T148" fmla="*/ 0 h 136"/>
                <a:gd name="T149" fmla="*/ 127 w 127"/>
                <a:gd name="T150" fmla="*/ 136 h 1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27" h="136">
                  <a:moveTo>
                    <a:pt x="64" y="17"/>
                  </a:moveTo>
                  <a:lnTo>
                    <a:pt x="52" y="19"/>
                  </a:lnTo>
                  <a:lnTo>
                    <a:pt x="41" y="26"/>
                  </a:lnTo>
                  <a:lnTo>
                    <a:pt x="34" y="33"/>
                  </a:lnTo>
                  <a:lnTo>
                    <a:pt x="28" y="44"/>
                  </a:lnTo>
                  <a:lnTo>
                    <a:pt x="25" y="56"/>
                  </a:lnTo>
                  <a:lnTo>
                    <a:pt x="25" y="68"/>
                  </a:lnTo>
                  <a:lnTo>
                    <a:pt x="26" y="84"/>
                  </a:lnTo>
                  <a:lnTo>
                    <a:pt x="31" y="98"/>
                  </a:lnTo>
                  <a:lnTo>
                    <a:pt x="40" y="109"/>
                  </a:lnTo>
                  <a:lnTo>
                    <a:pt x="51" y="115"/>
                  </a:lnTo>
                  <a:lnTo>
                    <a:pt x="64" y="119"/>
                  </a:lnTo>
                  <a:lnTo>
                    <a:pt x="77" y="115"/>
                  </a:lnTo>
                  <a:lnTo>
                    <a:pt x="87" y="109"/>
                  </a:lnTo>
                  <a:lnTo>
                    <a:pt x="96" y="98"/>
                  </a:lnTo>
                  <a:lnTo>
                    <a:pt x="101" y="84"/>
                  </a:lnTo>
                  <a:lnTo>
                    <a:pt x="103" y="68"/>
                  </a:lnTo>
                  <a:lnTo>
                    <a:pt x="102" y="56"/>
                  </a:lnTo>
                  <a:lnTo>
                    <a:pt x="99" y="45"/>
                  </a:lnTo>
                  <a:lnTo>
                    <a:pt x="94" y="35"/>
                  </a:lnTo>
                  <a:lnTo>
                    <a:pt x="86" y="26"/>
                  </a:lnTo>
                  <a:lnTo>
                    <a:pt x="77" y="19"/>
                  </a:lnTo>
                  <a:lnTo>
                    <a:pt x="64" y="17"/>
                  </a:lnTo>
                  <a:close/>
                  <a:moveTo>
                    <a:pt x="65" y="0"/>
                  </a:moveTo>
                  <a:lnTo>
                    <a:pt x="82" y="2"/>
                  </a:lnTo>
                  <a:lnTo>
                    <a:pt x="98" y="9"/>
                  </a:lnTo>
                  <a:lnTo>
                    <a:pt x="110" y="18"/>
                  </a:lnTo>
                  <a:lnTo>
                    <a:pt x="120" y="32"/>
                  </a:lnTo>
                  <a:lnTo>
                    <a:pt x="125" y="49"/>
                  </a:lnTo>
                  <a:lnTo>
                    <a:pt x="127" y="67"/>
                  </a:lnTo>
                  <a:lnTo>
                    <a:pt x="125" y="86"/>
                  </a:lnTo>
                  <a:lnTo>
                    <a:pt x="120" y="101"/>
                  </a:lnTo>
                  <a:lnTo>
                    <a:pt x="112" y="114"/>
                  </a:lnTo>
                  <a:lnTo>
                    <a:pt x="101" y="124"/>
                  </a:lnTo>
                  <a:lnTo>
                    <a:pt x="90" y="130"/>
                  </a:lnTo>
                  <a:lnTo>
                    <a:pt x="76" y="135"/>
                  </a:lnTo>
                  <a:lnTo>
                    <a:pt x="63" y="136"/>
                  </a:lnTo>
                  <a:lnTo>
                    <a:pt x="45" y="134"/>
                  </a:lnTo>
                  <a:lnTo>
                    <a:pt x="31" y="128"/>
                  </a:lnTo>
                  <a:lnTo>
                    <a:pt x="18" y="117"/>
                  </a:lnTo>
                  <a:lnTo>
                    <a:pt x="9" y="105"/>
                  </a:lnTo>
                  <a:lnTo>
                    <a:pt x="2" y="88"/>
                  </a:lnTo>
                  <a:lnTo>
                    <a:pt x="0" y="69"/>
                  </a:lnTo>
                  <a:lnTo>
                    <a:pt x="2" y="49"/>
                  </a:lnTo>
                  <a:lnTo>
                    <a:pt x="9" y="31"/>
                  </a:lnTo>
                  <a:lnTo>
                    <a:pt x="20" y="18"/>
                  </a:lnTo>
                  <a:lnTo>
                    <a:pt x="32" y="9"/>
                  </a:lnTo>
                  <a:lnTo>
                    <a:pt x="48" y="2"/>
                  </a:lnTo>
                  <a:lnTo>
                    <a:pt x="6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116" name="Freeform 102"/>
            <p:cNvSpPr>
              <a:spLocks noEditPoints="1"/>
            </p:cNvSpPr>
            <p:nvPr/>
          </p:nvSpPr>
          <p:spPr bwMode="auto">
            <a:xfrm>
              <a:off x="8427736" y="1603644"/>
              <a:ext cx="184568" cy="199122"/>
            </a:xfrm>
            <a:custGeom>
              <a:avLst/>
              <a:gdLst>
                <a:gd name="T0" fmla="*/ 4 w 127"/>
                <a:gd name="T1" fmla="*/ 1 h 136"/>
                <a:gd name="T2" fmla="*/ 3 w 127"/>
                <a:gd name="T3" fmla="*/ 1 h 136"/>
                <a:gd name="T4" fmla="*/ 2 w 127"/>
                <a:gd name="T5" fmla="*/ 1 h 136"/>
                <a:gd name="T6" fmla="*/ 2 w 127"/>
                <a:gd name="T7" fmla="*/ 2 h 136"/>
                <a:gd name="T8" fmla="*/ 1 w 127"/>
                <a:gd name="T9" fmla="*/ 2 h 136"/>
                <a:gd name="T10" fmla="*/ 1 w 127"/>
                <a:gd name="T11" fmla="*/ 3 h 136"/>
                <a:gd name="T12" fmla="*/ 1 w 127"/>
                <a:gd name="T13" fmla="*/ 4 h 136"/>
                <a:gd name="T14" fmla="*/ 1 w 127"/>
                <a:gd name="T15" fmla="*/ 5 h 136"/>
                <a:gd name="T16" fmla="*/ 1 w 127"/>
                <a:gd name="T17" fmla="*/ 6 h 136"/>
                <a:gd name="T18" fmla="*/ 2 w 127"/>
                <a:gd name="T19" fmla="*/ 6 h 136"/>
                <a:gd name="T20" fmla="*/ 3 w 127"/>
                <a:gd name="T21" fmla="*/ 7 h 136"/>
                <a:gd name="T22" fmla="*/ 3 w 127"/>
                <a:gd name="T23" fmla="*/ 7 h 136"/>
                <a:gd name="T24" fmla="*/ 4 w 127"/>
                <a:gd name="T25" fmla="*/ 7 h 136"/>
                <a:gd name="T26" fmla="*/ 5 w 127"/>
                <a:gd name="T27" fmla="*/ 6 h 136"/>
                <a:gd name="T28" fmla="*/ 5 w 127"/>
                <a:gd name="T29" fmla="*/ 6 h 136"/>
                <a:gd name="T30" fmla="*/ 6 w 127"/>
                <a:gd name="T31" fmla="*/ 5 h 136"/>
                <a:gd name="T32" fmla="*/ 6 w 127"/>
                <a:gd name="T33" fmla="*/ 4 h 136"/>
                <a:gd name="T34" fmla="*/ 6 w 127"/>
                <a:gd name="T35" fmla="*/ 3 h 136"/>
                <a:gd name="T36" fmla="*/ 6 w 127"/>
                <a:gd name="T37" fmla="*/ 2 h 136"/>
                <a:gd name="T38" fmla="*/ 5 w 127"/>
                <a:gd name="T39" fmla="*/ 2 h 136"/>
                <a:gd name="T40" fmla="*/ 5 w 127"/>
                <a:gd name="T41" fmla="*/ 1 h 136"/>
                <a:gd name="T42" fmla="*/ 4 w 127"/>
                <a:gd name="T43" fmla="*/ 1 h 136"/>
                <a:gd name="T44" fmla="*/ 4 w 127"/>
                <a:gd name="T45" fmla="*/ 1 h 136"/>
                <a:gd name="T46" fmla="*/ 4 w 127"/>
                <a:gd name="T47" fmla="*/ 0 h 136"/>
                <a:gd name="T48" fmla="*/ 5 w 127"/>
                <a:gd name="T49" fmla="*/ 1 h 136"/>
                <a:gd name="T50" fmla="*/ 6 w 127"/>
                <a:gd name="T51" fmla="*/ 1 h 136"/>
                <a:gd name="T52" fmla="*/ 6 w 127"/>
                <a:gd name="T53" fmla="*/ 1 h 136"/>
                <a:gd name="T54" fmla="*/ 7 w 127"/>
                <a:gd name="T55" fmla="*/ 2 h 136"/>
                <a:gd name="T56" fmla="*/ 7 w 127"/>
                <a:gd name="T57" fmla="*/ 3 h 136"/>
                <a:gd name="T58" fmla="*/ 7 w 127"/>
                <a:gd name="T59" fmla="*/ 4 h 136"/>
                <a:gd name="T60" fmla="*/ 7 w 127"/>
                <a:gd name="T61" fmla="*/ 5 h 136"/>
                <a:gd name="T62" fmla="*/ 7 w 127"/>
                <a:gd name="T63" fmla="*/ 6 h 136"/>
                <a:gd name="T64" fmla="*/ 7 w 127"/>
                <a:gd name="T65" fmla="*/ 7 h 136"/>
                <a:gd name="T66" fmla="*/ 6 w 127"/>
                <a:gd name="T67" fmla="*/ 7 h 136"/>
                <a:gd name="T68" fmla="*/ 5 w 127"/>
                <a:gd name="T69" fmla="*/ 9 h 136"/>
                <a:gd name="T70" fmla="*/ 4 w 127"/>
                <a:gd name="T71" fmla="*/ 9 h 136"/>
                <a:gd name="T72" fmla="*/ 3 w 127"/>
                <a:gd name="T73" fmla="*/ 9 h 136"/>
                <a:gd name="T74" fmla="*/ 2 w 127"/>
                <a:gd name="T75" fmla="*/ 9 h 136"/>
                <a:gd name="T76" fmla="*/ 1 w 127"/>
                <a:gd name="T77" fmla="*/ 8 h 136"/>
                <a:gd name="T78" fmla="*/ 1 w 127"/>
                <a:gd name="T79" fmla="*/ 7 h 136"/>
                <a:gd name="T80" fmla="*/ 0 w 127"/>
                <a:gd name="T81" fmla="*/ 6 h 136"/>
                <a:gd name="T82" fmla="*/ 0 w 127"/>
                <a:gd name="T83" fmla="*/ 5 h 136"/>
                <a:gd name="T84" fmla="*/ 0 w 127"/>
                <a:gd name="T85" fmla="*/ 4 h 136"/>
                <a:gd name="T86" fmla="*/ 0 w 127"/>
                <a:gd name="T87" fmla="*/ 3 h 136"/>
                <a:gd name="T88" fmla="*/ 0 w 127"/>
                <a:gd name="T89" fmla="*/ 1 h 136"/>
                <a:gd name="T90" fmla="*/ 1 w 127"/>
                <a:gd name="T91" fmla="*/ 1 h 136"/>
                <a:gd name="T92" fmla="*/ 2 w 127"/>
                <a:gd name="T93" fmla="*/ 1 h 136"/>
                <a:gd name="T94" fmla="*/ 2 w 127"/>
                <a:gd name="T95" fmla="*/ 1 h 136"/>
                <a:gd name="T96" fmla="*/ 4 w 127"/>
                <a:gd name="T97" fmla="*/ 0 h 1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27"/>
                <a:gd name="T148" fmla="*/ 0 h 136"/>
                <a:gd name="T149" fmla="*/ 127 w 127"/>
                <a:gd name="T150" fmla="*/ 136 h 1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27" h="136">
                  <a:moveTo>
                    <a:pt x="64" y="17"/>
                  </a:moveTo>
                  <a:lnTo>
                    <a:pt x="51" y="19"/>
                  </a:lnTo>
                  <a:lnTo>
                    <a:pt x="42" y="26"/>
                  </a:lnTo>
                  <a:lnTo>
                    <a:pt x="34" y="33"/>
                  </a:lnTo>
                  <a:lnTo>
                    <a:pt x="29" y="44"/>
                  </a:lnTo>
                  <a:lnTo>
                    <a:pt x="25" y="56"/>
                  </a:lnTo>
                  <a:lnTo>
                    <a:pt x="24" y="68"/>
                  </a:lnTo>
                  <a:lnTo>
                    <a:pt x="25" y="84"/>
                  </a:lnTo>
                  <a:lnTo>
                    <a:pt x="31" y="98"/>
                  </a:lnTo>
                  <a:lnTo>
                    <a:pt x="39" y="109"/>
                  </a:lnTo>
                  <a:lnTo>
                    <a:pt x="50" y="115"/>
                  </a:lnTo>
                  <a:lnTo>
                    <a:pt x="63" y="119"/>
                  </a:lnTo>
                  <a:lnTo>
                    <a:pt x="76" y="115"/>
                  </a:lnTo>
                  <a:lnTo>
                    <a:pt x="87" y="109"/>
                  </a:lnTo>
                  <a:lnTo>
                    <a:pt x="95" y="98"/>
                  </a:lnTo>
                  <a:lnTo>
                    <a:pt x="101" y="84"/>
                  </a:lnTo>
                  <a:lnTo>
                    <a:pt x="103" y="68"/>
                  </a:lnTo>
                  <a:lnTo>
                    <a:pt x="102" y="56"/>
                  </a:lnTo>
                  <a:lnTo>
                    <a:pt x="99" y="45"/>
                  </a:lnTo>
                  <a:lnTo>
                    <a:pt x="93" y="35"/>
                  </a:lnTo>
                  <a:lnTo>
                    <a:pt x="87" y="26"/>
                  </a:lnTo>
                  <a:lnTo>
                    <a:pt x="76" y="19"/>
                  </a:lnTo>
                  <a:lnTo>
                    <a:pt x="64" y="17"/>
                  </a:lnTo>
                  <a:close/>
                  <a:moveTo>
                    <a:pt x="64" y="0"/>
                  </a:moveTo>
                  <a:lnTo>
                    <a:pt x="83" y="2"/>
                  </a:lnTo>
                  <a:lnTo>
                    <a:pt x="98" y="9"/>
                  </a:lnTo>
                  <a:lnTo>
                    <a:pt x="109" y="18"/>
                  </a:lnTo>
                  <a:lnTo>
                    <a:pt x="119" y="32"/>
                  </a:lnTo>
                  <a:lnTo>
                    <a:pt x="124" y="49"/>
                  </a:lnTo>
                  <a:lnTo>
                    <a:pt x="127" y="67"/>
                  </a:lnTo>
                  <a:lnTo>
                    <a:pt x="126" y="86"/>
                  </a:lnTo>
                  <a:lnTo>
                    <a:pt x="119" y="101"/>
                  </a:lnTo>
                  <a:lnTo>
                    <a:pt x="112" y="114"/>
                  </a:lnTo>
                  <a:lnTo>
                    <a:pt x="101" y="124"/>
                  </a:lnTo>
                  <a:lnTo>
                    <a:pt x="89" y="130"/>
                  </a:lnTo>
                  <a:lnTo>
                    <a:pt x="76" y="135"/>
                  </a:lnTo>
                  <a:lnTo>
                    <a:pt x="62" y="136"/>
                  </a:lnTo>
                  <a:lnTo>
                    <a:pt x="46" y="134"/>
                  </a:lnTo>
                  <a:lnTo>
                    <a:pt x="31" y="128"/>
                  </a:lnTo>
                  <a:lnTo>
                    <a:pt x="18" y="117"/>
                  </a:lnTo>
                  <a:lnTo>
                    <a:pt x="8" y="105"/>
                  </a:lnTo>
                  <a:lnTo>
                    <a:pt x="2" y="88"/>
                  </a:lnTo>
                  <a:lnTo>
                    <a:pt x="0" y="69"/>
                  </a:lnTo>
                  <a:lnTo>
                    <a:pt x="2" y="49"/>
                  </a:lnTo>
                  <a:lnTo>
                    <a:pt x="8" y="31"/>
                  </a:lnTo>
                  <a:lnTo>
                    <a:pt x="19" y="18"/>
                  </a:lnTo>
                  <a:lnTo>
                    <a:pt x="32" y="9"/>
                  </a:lnTo>
                  <a:lnTo>
                    <a:pt x="47" y="2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117" name="Rectangle 103"/>
            <p:cNvSpPr>
              <a:spLocks noChangeArrowheads="1"/>
            </p:cNvSpPr>
            <p:nvPr/>
          </p:nvSpPr>
          <p:spPr bwMode="auto">
            <a:xfrm>
              <a:off x="8656248" y="1518724"/>
              <a:ext cx="35156" cy="278184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2800"/>
            </a:p>
          </p:txBody>
        </p:sp>
        <p:sp>
          <p:nvSpPr>
            <p:cNvPr id="118" name="Freeform 104"/>
            <p:cNvSpPr>
              <a:spLocks noEditPoints="1"/>
            </p:cNvSpPr>
            <p:nvPr/>
          </p:nvSpPr>
          <p:spPr bwMode="auto">
            <a:xfrm>
              <a:off x="8817379" y="1603644"/>
              <a:ext cx="152342" cy="199122"/>
            </a:xfrm>
            <a:custGeom>
              <a:avLst/>
              <a:gdLst>
                <a:gd name="T0" fmla="*/ 5 w 104"/>
                <a:gd name="T1" fmla="*/ 4 h 136"/>
                <a:gd name="T2" fmla="*/ 5 w 104"/>
                <a:gd name="T3" fmla="*/ 4 h 136"/>
                <a:gd name="T4" fmla="*/ 3 w 104"/>
                <a:gd name="T5" fmla="*/ 4 h 136"/>
                <a:gd name="T6" fmla="*/ 3 w 104"/>
                <a:gd name="T7" fmla="*/ 4 h 136"/>
                <a:gd name="T8" fmla="*/ 2 w 104"/>
                <a:gd name="T9" fmla="*/ 4 h 136"/>
                <a:gd name="T10" fmla="*/ 2 w 104"/>
                <a:gd name="T11" fmla="*/ 5 h 136"/>
                <a:gd name="T12" fmla="*/ 2 w 104"/>
                <a:gd name="T13" fmla="*/ 6 h 136"/>
                <a:gd name="T14" fmla="*/ 2 w 104"/>
                <a:gd name="T15" fmla="*/ 6 h 136"/>
                <a:gd name="T16" fmla="*/ 2 w 104"/>
                <a:gd name="T17" fmla="*/ 7 h 136"/>
                <a:gd name="T18" fmla="*/ 3 w 104"/>
                <a:gd name="T19" fmla="*/ 7 h 136"/>
                <a:gd name="T20" fmla="*/ 3 w 104"/>
                <a:gd name="T21" fmla="*/ 7 h 136"/>
                <a:gd name="T22" fmla="*/ 3 w 104"/>
                <a:gd name="T23" fmla="*/ 7 h 136"/>
                <a:gd name="T24" fmla="*/ 5 w 104"/>
                <a:gd name="T25" fmla="*/ 7 h 136"/>
                <a:gd name="T26" fmla="*/ 5 w 104"/>
                <a:gd name="T27" fmla="*/ 6 h 136"/>
                <a:gd name="T28" fmla="*/ 5 w 104"/>
                <a:gd name="T29" fmla="*/ 6 h 136"/>
                <a:gd name="T30" fmla="*/ 5 w 104"/>
                <a:gd name="T31" fmla="*/ 5 h 136"/>
                <a:gd name="T32" fmla="*/ 5 w 104"/>
                <a:gd name="T33" fmla="*/ 5 h 136"/>
                <a:gd name="T34" fmla="*/ 5 w 104"/>
                <a:gd name="T35" fmla="*/ 4 h 136"/>
                <a:gd name="T36" fmla="*/ 3 w 104"/>
                <a:gd name="T37" fmla="*/ 0 h 136"/>
                <a:gd name="T38" fmla="*/ 5 w 104"/>
                <a:gd name="T39" fmla="*/ 1 h 136"/>
                <a:gd name="T40" fmla="*/ 5 w 104"/>
                <a:gd name="T41" fmla="*/ 1 h 136"/>
                <a:gd name="T42" fmla="*/ 6 w 104"/>
                <a:gd name="T43" fmla="*/ 1 h 136"/>
                <a:gd name="T44" fmla="*/ 6 w 104"/>
                <a:gd name="T45" fmla="*/ 1 h 136"/>
                <a:gd name="T46" fmla="*/ 7 w 104"/>
                <a:gd name="T47" fmla="*/ 1 h 136"/>
                <a:gd name="T48" fmla="*/ 7 w 104"/>
                <a:gd name="T49" fmla="*/ 2 h 136"/>
                <a:gd name="T50" fmla="*/ 7 w 104"/>
                <a:gd name="T51" fmla="*/ 3 h 136"/>
                <a:gd name="T52" fmla="*/ 7 w 104"/>
                <a:gd name="T53" fmla="*/ 6 h 136"/>
                <a:gd name="T54" fmla="*/ 7 w 104"/>
                <a:gd name="T55" fmla="*/ 7 h 136"/>
                <a:gd name="T56" fmla="*/ 7 w 104"/>
                <a:gd name="T57" fmla="*/ 9 h 136"/>
                <a:gd name="T58" fmla="*/ 6 w 104"/>
                <a:gd name="T59" fmla="*/ 9 h 136"/>
                <a:gd name="T60" fmla="*/ 5 w 104"/>
                <a:gd name="T61" fmla="*/ 7 h 136"/>
                <a:gd name="T62" fmla="*/ 5 w 104"/>
                <a:gd name="T63" fmla="*/ 7 h 136"/>
                <a:gd name="T64" fmla="*/ 5 w 104"/>
                <a:gd name="T65" fmla="*/ 7 h 136"/>
                <a:gd name="T66" fmla="*/ 4 w 104"/>
                <a:gd name="T67" fmla="*/ 9 h 136"/>
                <a:gd name="T68" fmla="*/ 3 w 104"/>
                <a:gd name="T69" fmla="*/ 9 h 136"/>
                <a:gd name="T70" fmla="*/ 3 w 104"/>
                <a:gd name="T71" fmla="*/ 9 h 136"/>
                <a:gd name="T72" fmla="*/ 2 w 104"/>
                <a:gd name="T73" fmla="*/ 9 h 136"/>
                <a:gd name="T74" fmla="*/ 1 w 104"/>
                <a:gd name="T75" fmla="*/ 8 h 136"/>
                <a:gd name="T76" fmla="*/ 1 w 104"/>
                <a:gd name="T77" fmla="*/ 7 h 136"/>
                <a:gd name="T78" fmla="*/ 1 w 104"/>
                <a:gd name="T79" fmla="*/ 6 h 136"/>
                <a:gd name="T80" fmla="*/ 0 w 104"/>
                <a:gd name="T81" fmla="*/ 6 h 136"/>
                <a:gd name="T82" fmla="*/ 1 w 104"/>
                <a:gd name="T83" fmla="*/ 5 h 136"/>
                <a:gd name="T84" fmla="*/ 1 w 104"/>
                <a:gd name="T85" fmla="*/ 4 h 136"/>
                <a:gd name="T86" fmla="*/ 2 w 104"/>
                <a:gd name="T87" fmla="*/ 3 h 136"/>
                <a:gd name="T88" fmla="*/ 3 w 104"/>
                <a:gd name="T89" fmla="*/ 3 h 136"/>
                <a:gd name="T90" fmla="*/ 3 w 104"/>
                <a:gd name="T91" fmla="*/ 3 h 136"/>
                <a:gd name="T92" fmla="*/ 5 w 104"/>
                <a:gd name="T93" fmla="*/ 3 h 136"/>
                <a:gd name="T94" fmla="*/ 5 w 104"/>
                <a:gd name="T95" fmla="*/ 2 h 136"/>
                <a:gd name="T96" fmla="*/ 5 w 104"/>
                <a:gd name="T97" fmla="*/ 2 h 136"/>
                <a:gd name="T98" fmla="*/ 5 w 104"/>
                <a:gd name="T99" fmla="*/ 2 h 136"/>
                <a:gd name="T100" fmla="*/ 5 w 104"/>
                <a:gd name="T101" fmla="*/ 1 h 136"/>
                <a:gd name="T102" fmla="*/ 5 w 104"/>
                <a:gd name="T103" fmla="*/ 1 h 136"/>
                <a:gd name="T104" fmla="*/ 3 w 104"/>
                <a:gd name="T105" fmla="*/ 1 h 136"/>
                <a:gd name="T106" fmla="*/ 3 w 104"/>
                <a:gd name="T107" fmla="*/ 1 h 136"/>
                <a:gd name="T108" fmla="*/ 3 w 104"/>
                <a:gd name="T109" fmla="*/ 1 h 136"/>
                <a:gd name="T110" fmla="*/ 2 w 104"/>
                <a:gd name="T111" fmla="*/ 1 h 136"/>
                <a:gd name="T112" fmla="*/ 1 w 104"/>
                <a:gd name="T113" fmla="*/ 1 h 136"/>
                <a:gd name="T114" fmla="*/ 1 w 104"/>
                <a:gd name="T115" fmla="*/ 1 h 136"/>
                <a:gd name="T116" fmla="*/ 2 w 104"/>
                <a:gd name="T117" fmla="*/ 1 h 136"/>
                <a:gd name="T118" fmla="*/ 3 w 104"/>
                <a:gd name="T119" fmla="*/ 1 h 136"/>
                <a:gd name="T120" fmla="*/ 3 w 104"/>
                <a:gd name="T121" fmla="*/ 0 h 1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04"/>
                <a:gd name="T184" fmla="*/ 0 h 136"/>
                <a:gd name="T185" fmla="*/ 104 w 104"/>
                <a:gd name="T186" fmla="*/ 136 h 1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04" h="136">
                  <a:moveTo>
                    <a:pt x="79" y="67"/>
                  </a:moveTo>
                  <a:lnTo>
                    <a:pt x="66" y="67"/>
                  </a:lnTo>
                  <a:lnTo>
                    <a:pt x="53" y="68"/>
                  </a:lnTo>
                  <a:lnTo>
                    <a:pt x="42" y="71"/>
                  </a:lnTo>
                  <a:lnTo>
                    <a:pt x="32" y="77"/>
                  </a:lnTo>
                  <a:lnTo>
                    <a:pt x="26" y="85"/>
                  </a:lnTo>
                  <a:lnTo>
                    <a:pt x="23" y="96"/>
                  </a:lnTo>
                  <a:lnTo>
                    <a:pt x="25" y="106"/>
                  </a:lnTo>
                  <a:lnTo>
                    <a:pt x="31" y="113"/>
                  </a:lnTo>
                  <a:lnTo>
                    <a:pt x="37" y="117"/>
                  </a:lnTo>
                  <a:lnTo>
                    <a:pt x="46" y="119"/>
                  </a:lnTo>
                  <a:lnTo>
                    <a:pt x="58" y="116"/>
                  </a:lnTo>
                  <a:lnTo>
                    <a:pt x="67" y="112"/>
                  </a:lnTo>
                  <a:lnTo>
                    <a:pt x="74" y="105"/>
                  </a:lnTo>
                  <a:lnTo>
                    <a:pt x="78" y="97"/>
                  </a:lnTo>
                  <a:lnTo>
                    <a:pt x="78" y="93"/>
                  </a:lnTo>
                  <a:lnTo>
                    <a:pt x="79" y="89"/>
                  </a:lnTo>
                  <a:lnTo>
                    <a:pt x="79" y="67"/>
                  </a:lnTo>
                  <a:close/>
                  <a:moveTo>
                    <a:pt x="52" y="0"/>
                  </a:moveTo>
                  <a:lnTo>
                    <a:pt x="67" y="1"/>
                  </a:lnTo>
                  <a:lnTo>
                    <a:pt x="79" y="7"/>
                  </a:lnTo>
                  <a:lnTo>
                    <a:pt x="89" y="13"/>
                  </a:lnTo>
                  <a:lnTo>
                    <a:pt x="94" y="22"/>
                  </a:lnTo>
                  <a:lnTo>
                    <a:pt x="99" y="31"/>
                  </a:lnTo>
                  <a:lnTo>
                    <a:pt x="101" y="42"/>
                  </a:lnTo>
                  <a:lnTo>
                    <a:pt x="102" y="53"/>
                  </a:lnTo>
                  <a:lnTo>
                    <a:pt x="102" y="101"/>
                  </a:lnTo>
                  <a:lnTo>
                    <a:pt x="102" y="119"/>
                  </a:lnTo>
                  <a:lnTo>
                    <a:pt x="104" y="133"/>
                  </a:lnTo>
                  <a:lnTo>
                    <a:pt x="82" y="133"/>
                  </a:lnTo>
                  <a:lnTo>
                    <a:pt x="80" y="116"/>
                  </a:lnTo>
                  <a:lnTo>
                    <a:pt x="79" y="116"/>
                  </a:lnTo>
                  <a:lnTo>
                    <a:pt x="73" y="124"/>
                  </a:lnTo>
                  <a:lnTo>
                    <a:pt x="64" y="130"/>
                  </a:lnTo>
                  <a:lnTo>
                    <a:pt x="53" y="135"/>
                  </a:lnTo>
                  <a:lnTo>
                    <a:pt x="39" y="136"/>
                  </a:lnTo>
                  <a:lnTo>
                    <a:pt x="25" y="134"/>
                  </a:lnTo>
                  <a:lnTo>
                    <a:pt x="15" y="128"/>
                  </a:lnTo>
                  <a:lnTo>
                    <a:pt x="6" y="120"/>
                  </a:lnTo>
                  <a:lnTo>
                    <a:pt x="2" y="110"/>
                  </a:lnTo>
                  <a:lnTo>
                    <a:pt x="0" y="98"/>
                  </a:lnTo>
                  <a:lnTo>
                    <a:pt x="3" y="84"/>
                  </a:lnTo>
                  <a:lnTo>
                    <a:pt x="9" y="72"/>
                  </a:lnTo>
                  <a:lnTo>
                    <a:pt x="20" y="63"/>
                  </a:lnTo>
                  <a:lnTo>
                    <a:pt x="36" y="56"/>
                  </a:lnTo>
                  <a:lnTo>
                    <a:pt x="56" y="52"/>
                  </a:lnTo>
                  <a:lnTo>
                    <a:pt x="78" y="50"/>
                  </a:lnTo>
                  <a:lnTo>
                    <a:pt x="78" y="47"/>
                  </a:lnTo>
                  <a:lnTo>
                    <a:pt x="78" y="42"/>
                  </a:lnTo>
                  <a:lnTo>
                    <a:pt x="77" y="35"/>
                  </a:lnTo>
                  <a:lnTo>
                    <a:pt x="74" y="28"/>
                  </a:lnTo>
                  <a:lnTo>
                    <a:pt x="68" y="23"/>
                  </a:lnTo>
                  <a:lnTo>
                    <a:pt x="60" y="19"/>
                  </a:lnTo>
                  <a:lnTo>
                    <a:pt x="49" y="17"/>
                  </a:lnTo>
                  <a:lnTo>
                    <a:pt x="36" y="18"/>
                  </a:lnTo>
                  <a:lnTo>
                    <a:pt x="24" y="22"/>
                  </a:lnTo>
                  <a:lnTo>
                    <a:pt x="15" y="27"/>
                  </a:lnTo>
                  <a:lnTo>
                    <a:pt x="9" y="11"/>
                  </a:lnTo>
                  <a:lnTo>
                    <a:pt x="21" y="5"/>
                  </a:lnTo>
                  <a:lnTo>
                    <a:pt x="36" y="1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133" name="Freeform 119"/>
            <p:cNvSpPr>
              <a:spLocks noEditPoints="1"/>
            </p:cNvSpPr>
            <p:nvPr/>
          </p:nvSpPr>
          <p:spPr bwMode="auto">
            <a:xfrm>
              <a:off x="8231449" y="2253717"/>
              <a:ext cx="208005" cy="222548"/>
            </a:xfrm>
            <a:custGeom>
              <a:avLst/>
              <a:gdLst>
                <a:gd name="T0" fmla="*/ 4 w 142"/>
                <a:gd name="T1" fmla="*/ 1 h 151"/>
                <a:gd name="T2" fmla="*/ 3 w 142"/>
                <a:gd name="T3" fmla="*/ 3 h 151"/>
                <a:gd name="T4" fmla="*/ 1 w 142"/>
                <a:gd name="T5" fmla="*/ 9 h 151"/>
                <a:gd name="T6" fmla="*/ 7 w 142"/>
                <a:gd name="T7" fmla="*/ 9 h 151"/>
                <a:gd name="T8" fmla="*/ 5 w 142"/>
                <a:gd name="T9" fmla="*/ 3 h 151"/>
                <a:gd name="T10" fmla="*/ 4 w 142"/>
                <a:gd name="T11" fmla="*/ 2 h 151"/>
                <a:gd name="T12" fmla="*/ 4 w 142"/>
                <a:gd name="T13" fmla="*/ 1 h 151"/>
                <a:gd name="T14" fmla="*/ 3 w 142"/>
                <a:gd name="T15" fmla="*/ 0 h 151"/>
                <a:gd name="T16" fmla="*/ 5 w 142"/>
                <a:gd name="T17" fmla="*/ 0 h 151"/>
                <a:gd name="T18" fmla="*/ 9 w 142"/>
                <a:gd name="T19" fmla="*/ 10 h 151"/>
                <a:gd name="T20" fmla="*/ 0 w 142"/>
                <a:gd name="T21" fmla="*/ 10 h 151"/>
                <a:gd name="T22" fmla="*/ 3 w 142"/>
                <a:gd name="T23" fmla="*/ 0 h 15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42"/>
                <a:gd name="T37" fmla="*/ 0 h 151"/>
                <a:gd name="T38" fmla="*/ 142 w 142"/>
                <a:gd name="T39" fmla="*/ 151 h 151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42" h="151">
                  <a:moveTo>
                    <a:pt x="69" y="16"/>
                  </a:moveTo>
                  <a:lnTo>
                    <a:pt x="60" y="44"/>
                  </a:lnTo>
                  <a:lnTo>
                    <a:pt x="28" y="133"/>
                  </a:lnTo>
                  <a:lnTo>
                    <a:pt x="112" y="133"/>
                  </a:lnTo>
                  <a:lnTo>
                    <a:pt x="80" y="47"/>
                  </a:lnTo>
                  <a:lnTo>
                    <a:pt x="73" y="29"/>
                  </a:lnTo>
                  <a:lnTo>
                    <a:pt x="69" y="16"/>
                  </a:lnTo>
                  <a:close/>
                  <a:moveTo>
                    <a:pt x="58" y="0"/>
                  </a:moveTo>
                  <a:lnTo>
                    <a:pt x="80" y="0"/>
                  </a:lnTo>
                  <a:lnTo>
                    <a:pt x="142" y="151"/>
                  </a:lnTo>
                  <a:lnTo>
                    <a:pt x="0" y="151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134" name="Freeform 120"/>
            <p:cNvSpPr>
              <a:spLocks/>
            </p:cNvSpPr>
            <p:nvPr/>
          </p:nvSpPr>
          <p:spPr bwMode="auto">
            <a:xfrm>
              <a:off x="8451173" y="2312282"/>
              <a:ext cx="216794" cy="166911"/>
            </a:xfrm>
            <a:custGeom>
              <a:avLst/>
              <a:gdLst>
                <a:gd name="T0" fmla="*/ 2 w 148"/>
                <a:gd name="T1" fmla="*/ 0 h 113"/>
                <a:gd name="T2" fmla="*/ 1 w 148"/>
                <a:gd name="T3" fmla="*/ 3 h 113"/>
                <a:gd name="T4" fmla="*/ 1 w 148"/>
                <a:gd name="T5" fmla="*/ 5 h 113"/>
                <a:gd name="T6" fmla="*/ 1 w 148"/>
                <a:gd name="T7" fmla="*/ 6 h 113"/>
                <a:gd name="T8" fmla="*/ 2 w 148"/>
                <a:gd name="T9" fmla="*/ 7 h 113"/>
                <a:gd name="T10" fmla="*/ 2 w 148"/>
                <a:gd name="T11" fmla="*/ 7 h 113"/>
                <a:gd name="T12" fmla="*/ 3 w 148"/>
                <a:gd name="T13" fmla="*/ 6 h 113"/>
                <a:gd name="T14" fmla="*/ 3 w 148"/>
                <a:gd name="T15" fmla="*/ 6 h 113"/>
                <a:gd name="T16" fmla="*/ 4 w 148"/>
                <a:gd name="T17" fmla="*/ 5 h 113"/>
                <a:gd name="T18" fmla="*/ 4 w 148"/>
                <a:gd name="T19" fmla="*/ 2 h 113"/>
                <a:gd name="T20" fmla="*/ 5 w 148"/>
                <a:gd name="T21" fmla="*/ 4 h 113"/>
                <a:gd name="T22" fmla="*/ 5 w 148"/>
                <a:gd name="T23" fmla="*/ 5 h 113"/>
                <a:gd name="T24" fmla="*/ 5 w 148"/>
                <a:gd name="T25" fmla="*/ 6 h 113"/>
                <a:gd name="T26" fmla="*/ 6 w 148"/>
                <a:gd name="T27" fmla="*/ 6 h 113"/>
                <a:gd name="T28" fmla="*/ 6 w 148"/>
                <a:gd name="T29" fmla="*/ 7 h 113"/>
                <a:gd name="T30" fmla="*/ 7 w 148"/>
                <a:gd name="T31" fmla="*/ 6 h 113"/>
                <a:gd name="T32" fmla="*/ 7 w 148"/>
                <a:gd name="T33" fmla="*/ 6 h 113"/>
                <a:gd name="T34" fmla="*/ 9 w 148"/>
                <a:gd name="T35" fmla="*/ 4 h 113"/>
                <a:gd name="T36" fmla="*/ 7 w 148"/>
                <a:gd name="T37" fmla="*/ 2 h 113"/>
                <a:gd name="T38" fmla="*/ 9 w 148"/>
                <a:gd name="T39" fmla="*/ 0 h 113"/>
                <a:gd name="T40" fmla="*/ 9 w 148"/>
                <a:gd name="T41" fmla="*/ 3 h 113"/>
                <a:gd name="T42" fmla="*/ 9 w 148"/>
                <a:gd name="T43" fmla="*/ 5 h 113"/>
                <a:gd name="T44" fmla="*/ 9 w 148"/>
                <a:gd name="T45" fmla="*/ 7 h 113"/>
                <a:gd name="T46" fmla="*/ 7 w 148"/>
                <a:gd name="T47" fmla="*/ 7 h 113"/>
                <a:gd name="T48" fmla="*/ 6 w 148"/>
                <a:gd name="T49" fmla="*/ 7 h 113"/>
                <a:gd name="T50" fmla="*/ 5 w 148"/>
                <a:gd name="T51" fmla="*/ 7 h 113"/>
                <a:gd name="T52" fmla="*/ 5 w 148"/>
                <a:gd name="T53" fmla="*/ 7 h 113"/>
                <a:gd name="T54" fmla="*/ 2 w 148"/>
                <a:gd name="T55" fmla="*/ 8 h 113"/>
                <a:gd name="T56" fmla="*/ 1 w 148"/>
                <a:gd name="T57" fmla="*/ 7 h 113"/>
                <a:gd name="T58" fmla="*/ 1 w 148"/>
                <a:gd name="T59" fmla="*/ 6 h 113"/>
                <a:gd name="T60" fmla="*/ 0 w 148"/>
                <a:gd name="T61" fmla="*/ 4 h 113"/>
                <a:gd name="T62" fmla="*/ 1 w 148"/>
                <a:gd name="T63" fmla="*/ 2 h 113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48"/>
                <a:gd name="T97" fmla="*/ 0 h 113"/>
                <a:gd name="T98" fmla="*/ 148 w 148"/>
                <a:gd name="T99" fmla="*/ 113 h 113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48" h="113">
                  <a:moveTo>
                    <a:pt x="17" y="0"/>
                  </a:moveTo>
                  <a:lnTo>
                    <a:pt x="34" y="0"/>
                  </a:lnTo>
                  <a:lnTo>
                    <a:pt x="26" y="21"/>
                  </a:lnTo>
                  <a:lnTo>
                    <a:pt x="21" y="40"/>
                  </a:lnTo>
                  <a:lnTo>
                    <a:pt x="19" y="58"/>
                  </a:lnTo>
                  <a:lnTo>
                    <a:pt x="20" y="74"/>
                  </a:lnTo>
                  <a:lnTo>
                    <a:pt x="26" y="87"/>
                  </a:lnTo>
                  <a:lnTo>
                    <a:pt x="29" y="92"/>
                  </a:lnTo>
                  <a:lnTo>
                    <a:pt x="33" y="95"/>
                  </a:lnTo>
                  <a:lnTo>
                    <a:pt x="37" y="98"/>
                  </a:lnTo>
                  <a:lnTo>
                    <a:pt x="43" y="98"/>
                  </a:lnTo>
                  <a:lnTo>
                    <a:pt x="47" y="98"/>
                  </a:lnTo>
                  <a:lnTo>
                    <a:pt x="51" y="95"/>
                  </a:lnTo>
                  <a:lnTo>
                    <a:pt x="55" y="93"/>
                  </a:lnTo>
                  <a:lnTo>
                    <a:pt x="59" y="89"/>
                  </a:lnTo>
                  <a:lnTo>
                    <a:pt x="61" y="85"/>
                  </a:lnTo>
                  <a:lnTo>
                    <a:pt x="63" y="80"/>
                  </a:lnTo>
                  <a:lnTo>
                    <a:pt x="64" y="72"/>
                  </a:lnTo>
                  <a:lnTo>
                    <a:pt x="64" y="60"/>
                  </a:lnTo>
                  <a:lnTo>
                    <a:pt x="64" y="28"/>
                  </a:lnTo>
                  <a:lnTo>
                    <a:pt x="83" y="28"/>
                  </a:lnTo>
                  <a:lnTo>
                    <a:pt x="83" y="60"/>
                  </a:lnTo>
                  <a:lnTo>
                    <a:pt x="84" y="72"/>
                  </a:lnTo>
                  <a:lnTo>
                    <a:pt x="85" y="80"/>
                  </a:lnTo>
                  <a:lnTo>
                    <a:pt x="87" y="85"/>
                  </a:lnTo>
                  <a:lnTo>
                    <a:pt x="89" y="89"/>
                  </a:lnTo>
                  <a:lnTo>
                    <a:pt x="93" y="93"/>
                  </a:lnTo>
                  <a:lnTo>
                    <a:pt x="97" y="95"/>
                  </a:lnTo>
                  <a:lnTo>
                    <a:pt x="101" y="98"/>
                  </a:lnTo>
                  <a:lnTo>
                    <a:pt x="105" y="98"/>
                  </a:lnTo>
                  <a:lnTo>
                    <a:pt x="111" y="98"/>
                  </a:lnTo>
                  <a:lnTo>
                    <a:pt x="115" y="95"/>
                  </a:lnTo>
                  <a:lnTo>
                    <a:pt x="118" y="92"/>
                  </a:lnTo>
                  <a:lnTo>
                    <a:pt x="122" y="87"/>
                  </a:lnTo>
                  <a:lnTo>
                    <a:pt x="127" y="74"/>
                  </a:lnTo>
                  <a:lnTo>
                    <a:pt x="129" y="58"/>
                  </a:lnTo>
                  <a:lnTo>
                    <a:pt x="127" y="40"/>
                  </a:lnTo>
                  <a:lnTo>
                    <a:pt x="122" y="21"/>
                  </a:lnTo>
                  <a:lnTo>
                    <a:pt x="114" y="0"/>
                  </a:lnTo>
                  <a:lnTo>
                    <a:pt x="131" y="0"/>
                  </a:lnTo>
                  <a:lnTo>
                    <a:pt x="141" y="19"/>
                  </a:lnTo>
                  <a:lnTo>
                    <a:pt x="146" y="38"/>
                  </a:lnTo>
                  <a:lnTo>
                    <a:pt x="148" y="57"/>
                  </a:lnTo>
                  <a:lnTo>
                    <a:pt x="146" y="73"/>
                  </a:lnTo>
                  <a:lnTo>
                    <a:pt x="143" y="87"/>
                  </a:lnTo>
                  <a:lnTo>
                    <a:pt x="136" y="99"/>
                  </a:lnTo>
                  <a:lnTo>
                    <a:pt x="128" y="106"/>
                  </a:lnTo>
                  <a:lnTo>
                    <a:pt x="118" y="110"/>
                  </a:lnTo>
                  <a:lnTo>
                    <a:pt x="107" y="113"/>
                  </a:lnTo>
                  <a:lnTo>
                    <a:pt x="97" y="110"/>
                  </a:lnTo>
                  <a:lnTo>
                    <a:pt x="87" y="106"/>
                  </a:lnTo>
                  <a:lnTo>
                    <a:pt x="79" y="99"/>
                  </a:lnTo>
                  <a:lnTo>
                    <a:pt x="74" y="88"/>
                  </a:lnTo>
                  <a:lnTo>
                    <a:pt x="65" y="102"/>
                  </a:lnTo>
                  <a:lnTo>
                    <a:pt x="55" y="109"/>
                  </a:lnTo>
                  <a:lnTo>
                    <a:pt x="41" y="113"/>
                  </a:lnTo>
                  <a:lnTo>
                    <a:pt x="29" y="110"/>
                  </a:lnTo>
                  <a:lnTo>
                    <a:pt x="19" y="106"/>
                  </a:lnTo>
                  <a:lnTo>
                    <a:pt x="11" y="98"/>
                  </a:lnTo>
                  <a:lnTo>
                    <a:pt x="5" y="86"/>
                  </a:lnTo>
                  <a:lnTo>
                    <a:pt x="1" y="73"/>
                  </a:lnTo>
                  <a:lnTo>
                    <a:pt x="0" y="57"/>
                  </a:lnTo>
                  <a:lnTo>
                    <a:pt x="2" y="38"/>
                  </a:lnTo>
                  <a:lnTo>
                    <a:pt x="7" y="19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135" name="Freeform 121"/>
            <p:cNvSpPr>
              <a:spLocks noEditPoints="1"/>
            </p:cNvSpPr>
            <p:nvPr/>
          </p:nvSpPr>
          <p:spPr bwMode="auto">
            <a:xfrm>
              <a:off x="8685545" y="2400130"/>
              <a:ext cx="87889" cy="105417"/>
            </a:xfrm>
            <a:custGeom>
              <a:avLst/>
              <a:gdLst>
                <a:gd name="T0" fmla="*/ 2 w 60"/>
                <a:gd name="T1" fmla="*/ 1 h 71"/>
                <a:gd name="T2" fmla="*/ 2 w 60"/>
                <a:gd name="T3" fmla="*/ 1 h 71"/>
                <a:gd name="T4" fmla="*/ 2 w 60"/>
                <a:gd name="T5" fmla="*/ 2 h 71"/>
                <a:gd name="T6" fmla="*/ 2 w 60"/>
                <a:gd name="T7" fmla="*/ 3 h 71"/>
                <a:gd name="T8" fmla="*/ 3 w 60"/>
                <a:gd name="T9" fmla="*/ 3 h 71"/>
                <a:gd name="T10" fmla="*/ 3 w 60"/>
                <a:gd name="T11" fmla="*/ 2 h 71"/>
                <a:gd name="T12" fmla="*/ 2 w 60"/>
                <a:gd name="T13" fmla="*/ 1 h 71"/>
                <a:gd name="T14" fmla="*/ 2 w 60"/>
                <a:gd name="T15" fmla="*/ 1 h 71"/>
                <a:gd name="T16" fmla="*/ 2 w 60"/>
                <a:gd name="T17" fmla="*/ 1 h 71"/>
                <a:gd name="T18" fmla="*/ 2 w 60"/>
                <a:gd name="T19" fmla="*/ 0 h 71"/>
                <a:gd name="T20" fmla="*/ 3 w 60"/>
                <a:gd name="T21" fmla="*/ 0 h 71"/>
                <a:gd name="T22" fmla="*/ 4 w 60"/>
                <a:gd name="T23" fmla="*/ 5 h 71"/>
                <a:gd name="T24" fmla="*/ 4 w 60"/>
                <a:gd name="T25" fmla="*/ 5 h 71"/>
                <a:gd name="T26" fmla="*/ 3 w 60"/>
                <a:gd name="T27" fmla="*/ 4 h 71"/>
                <a:gd name="T28" fmla="*/ 2 w 60"/>
                <a:gd name="T29" fmla="*/ 4 h 71"/>
                <a:gd name="T30" fmla="*/ 1 w 60"/>
                <a:gd name="T31" fmla="*/ 5 h 71"/>
                <a:gd name="T32" fmla="*/ 0 w 60"/>
                <a:gd name="T33" fmla="*/ 5 h 71"/>
                <a:gd name="T34" fmla="*/ 2 w 60"/>
                <a:gd name="T35" fmla="*/ 0 h 7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0"/>
                <a:gd name="T55" fmla="*/ 0 h 71"/>
                <a:gd name="T56" fmla="*/ 60 w 60"/>
                <a:gd name="T57" fmla="*/ 71 h 71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0" h="71">
                  <a:moveTo>
                    <a:pt x="30" y="8"/>
                  </a:moveTo>
                  <a:lnTo>
                    <a:pt x="28" y="15"/>
                  </a:lnTo>
                  <a:lnTo>
                    <a:pt x="26" y="21"/>
                  </a:lnTo>
                  <a:lnTo>
                    <a:pt x="19" y="42"/>
                  </a:lnTo>
                  <a:lnTo>
                    <a:pt x="41" y="42"/>
                  </a:lnTo>
                  <a:lnTo>
                    <a:pt x="33" y="21"/>
                  </a:lnTo>
                  <a:lnTo>
                    <a:pt x="31" y="14"/>
                  </a:lnTo>
                  <a:lnTo>
                    <a:pt x="30" y="8"/>
                  </a:lnTo>
                  <a:close/>
                  <a:moveTo>
                    <a:pt x="25" y="0"/>
                  </a:moveTo>
                  <a:lnTo>
                    <a:pt x="36" y="0"/>
                  </a:lnTo>
                  <a:lnTo>
                    <a:pt x="60" y="71"/>
                  </a:lnTo>
                  <a:lnTo>
                    <a:pt x="51" y="71"/>
                  </a:lnTo>
                  <a:lnTo>
                    <a:pt x="43" y="49"/>
                  </a:lnTo>
                  <a:lnTo>
                    <a:pt x="17" y="49"/>
                  </a:lnTo>
                  <a:lnTo>
                    <a:pt x="10" y="71"/>
                  </a:lnTo>
                  <a:lnTo>
                    <a:pt x="0" y="71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</p:grpSp>
      <p:sp>
        <p:nvSpPr>
          <p:cNvPr id="55" name="Textfeld 54"/>
          <p:cNvSpPr txBox="1"/>
          <p:nvPr/>
        </p:nvSpPr>
        <p:spPr>
          <a:xfrm>
            <a:off x="11424592" y="5425479"/>
            <a:ext cx="72167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err="1">
                <a:solidFill>
                  <a:schemeClr val="tx2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Mupad</a:t>
            </a:r>
            <a:endParaRPr lang="en-US" sz="1400" b="1" dirty="0">
              <a:solidFill>
                <a:schemeClr val="tx2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5" name="Rechteck 4"/>
          <p:cNvSpPr/>
          <p:nvPr/>
        </p:nvSpPr>
        <p:spPr>
          <a:xfrm>
            <a:off x="616697" y="4591041"/>
            <a:ext cx="21066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000" b="1" kern="0" dirty="0" smtClean="0">
                <a:solidFill>
                  <a:srgbClr val="2A9084"/>
                </a:solidFill>
                <a:latin typeface="Arial"/>
                <a:ea typeface="+mj-ea"/>
                <a:cs typeface="+mj-cs"/>
              </a:rPr>
              <a:t>Formal </a:t>
            </a:r>
            <a:r>
              <a:rPr lang="de-DE" sz="2000" b="1" kern="0" dirty="0" err="1" smtClean="0">
                <a:solidFill>
                  <a:srgbClr val="2A9084"/>
                </a:solidFill>
                <a:latin typeface="Arial"/>
                <a:ea typeface="+mj-ea"/>
                <a:cs typeface="+mj-cs"/>
              </a:rPr>
              <a:t>solution</a:t>
            </a:r>
            <a:endParaRPr lang="en-US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082830" y="5687144"/>
            <a:ext cx="4133850" cy="8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569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59267" y="381001"/>
            <a:ext cx="11929533" cy="707886"/>
          </a:xfrm>
        </p:spPr>
        <p:txBody>
          <a:bodyPr/>
          <a:lstStyle/>
          <a:p>
            <a:r>
              <a:rPr lang="en-US" dirty="0" smtClean="0"/>
              <a:t>Analysis of </a:t>
            </a:r>
            <a:r>
              <a:rPr lang="en-US" dirty="0"/>
              <a:t>formal solution</a:t>
            </a:r>
            <a:br>
              <a:rPr lang="en-US" dirty="0"/>
            </a:br>
            <a:endParaRPr lang="en-US" dirty="0"/>
          </a:p>
        </p:txBody>
      </p:sp>
      <p:graphicFrame>
        <p:nvGraphicFramePr>
          <p:cNvPr id="4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5508366"/>
              </p:ext>
            </p:extLst>
          </p:nvPr>
        </p:nvGraphicFramePr>
        <p:xfrm>
          <a:off x="911424" y="2597468"/>
          <a:ext cx="5953125" cy="704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9" name="Formel" r:id="rId3" imgW="2145960" imgH="253800" progId="Equation.3">
                  <p:embed/>
                </p:oleObj>
              </mc:Choice>
              <mc:Fallback>
                <p:oleObj name="Formel" r:id="rId3" imgW="2145960" imgH="253800" progId="Equation.3">
                  <p:embed/>
                  <p:pic>
                    <p:nvPicPr>
                      <p:cNvPr id="4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1424" y="2597468"/>
                        <a:ext cx="5953125" cy="70485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" name="Gerade Verbindung mit Pfeil 8"/>
          <p:cNvCxnSpPr/>
          <p:nvPr/>
        </p:nvCxnSpPr>
        <p:spPr bwMode="auto">
          <a:xfrm flipH="1">
            <a:off x="6662859" y="1660305"/>
            <a:ext cx="504056" cy="59240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9" name="Textfeld 18"/>
          <p:cNvSpPr txBox="1"/>
          <p:nvPr/>
        </p:nvSpPr>
        <p:spPr>
          <a:xfrm>
            <a:off x="7238923" y="1268418"/>
            <a:ext cx="16866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steady-state</a:t>
            </a:r>
          </a:p>
        </p:txBody>
      </p:sp>
      <p:cxnSp>
        <p:nvCxnSpPr>
          <p:cNvPr id="21" name="Gerade Verbindung mit Pfeil 20"/>
          <p:cNvCxnSpPr/>
          <p:nvPr/>
        </p:nvCxnSpPr>
        <p:spPr bwMode="auto">
          <a:xfrm>
            <a:off x="4286595" y="2018114"/>
            <a:ext cx="288032" cy="50405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8" name="Textfeld 27"/>
          <p:cNvSpPr txBox="1"/>
          <p:nvPr/>
        </p:nvSpPr>
        <p:spPr>
          <a:xfrm>
            <a:off x="2732090" y="1063426"/>
            <a:ext cx="204414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dynamic </a:t>
            </a:r>
          </a:p>
          <a:p>
            <a:r>
              <a:rPr lang="en-US" sz="1800" dirty="0"/>
              <a:t>(relaxation/rotation)</a:t>
            </a:r>
          </a:p>
        </p:txBody>
      </p:sp>
      <p:graphicFrame>
        <p:nvGraphicFramePr>
          <p:cNvPr id="33" name="Objek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5350182"/>
              </p:ext>
            </p:extLst>
          </p:nvPr>
        </p:nvGraphicFramePr>
        <p:xfrm>
          <a:off x="6518843" y="3906266"/>
          <a:ext cx="1894329" cy="6028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0" name="Formel" r:id="rId5" imgW="799920" imgH="253800" progId="Equation.3">
                  <p:embed/>
                </p:oleObj>
              </mc:Choice>
              <mc:Fallback>
                <p:oleObj name="Formel" r:id="rId5" imgW="799920" imgH="253800" progId="Equation.3">
                  <p:embed/>
                  <p:pic>
                    <p:nvPicPr>
                      <p:cNvPr id="33" name="Objekt 3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518843" y="3906266"/>
                        <a:ext cx="1894329" cy="60285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feld 1"/>
          <p:cNvSpPr txBox="1"/>
          <p:nvPr/>
        </p:nvSpPr>
        <p:spPr>
          <a:xfrm>
            <a:off x="3510508" y="3922139"/>
            <a:ext cx="25314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Matrix exponential</a:t>
            </a:r>
            <a:endParaRPr lang="en-US" dirty="0"/>
          </a:p>
        </p:txBody>
      </p:sp>
      <p:sp>
        <p:nvSpPr>
          <p:cNvPr id="6" name="Geschweifte Klammer links 5"/>
          <p:cNvSpPr/>
          <p:nvPr/>
        </p:nvSpPr>
        <p:spPr bwMode="auto">
          <a:xfrm rot="16200000">
            <a:off x="4516175" y="2791092"/>
            <a:ext cx="567363" cy="1584177"/>
          </a:xfrm>
          <a:prstGeom prst="leftBrace">
            <a:avLst>
              <a:gd name="adj1" fmla="val 44847"/>
              <a:gd name="adj2" fmla="val 50000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/>
            </a:endParaRPr>
          </a:p>
        </p:txBody>
      </p:sp>
      <p:sp>
        <p:nvSpPr>
          <p:cNvPr id="14" name="Textfeld 13"/>
          <p:cNvSpPr txBox="1"/>
          <p:nvPr/>
        </p:nvSpPr>
        <p:spPr>
          <a:xfrm>
            <a:off x="11280576" y="5373216"/>
            <a:ext cx="8290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err="1" smtClean="0">
                <a:solidFill>
                  <a:schemeClr val="tx2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Matlab</a:t>
            </a:r>
            <a:endParaRPr lang="en-US" sz="1400" b="1" dirty="0">
              <a:solidFill>
                <a:schemeClr val="tx2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6" name="Textfeld 15"/>
          <p:cNvSpPr txBox="1"/>
          <p:nvPr/>
        </p:nvSpPr>
        <p:spPr>
          <a:xfrm>
            <a:off x="11226874" y="5680993"/>
            <a:ext cx="9364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err="1" smtClean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expm</a:t>
            </a:r>
            <a:r>
              <a:rPr lang="en-US" sz="1400" b="1" dirty="0" smtClean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(A)</a:t>
            </a:r>
            <a:endParaRPr lang="en-US" sz="1400" b="1" dirty="0">
              <a:solidFill>
                <a:srgbClr val="FF000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7545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14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59267" y="381001"/>
            <a:ext cx="11929533" cy="707886"/>
          </a:xfrm>
        </p:spPr>
        <p:txBody>
          <a:bodyPr/>
          <a:lstStyle/>
          <a:p>
            <a:r>
              <a:rPr lang="en-US" dirty="0" smtClean="0"/>
              <a:t>Analysis of </a:t>
            </a:r>
            <a:r>
              <a:rPr lang="en-US" dirty="0"/>
              <a:t>formal solution</a:t>
            </a:r>
            <a:br>
              <a:rPr lang="en-US" dirty="0"/>
            </a:br>
            <a:endParaRPr lang="en-US" dirty="0"/>
          </a:p>
        </p:txBody>
      </p:sp>
      <p:cxnSp>
        <p:nvCxnSpPr>
          <p:cNvPr id="9" name="Gerade Verbindung mit Pfeil 8"/>
          <p:cNvCxnSpPr/>
          <p:nvPr/>
        </p:nvCxnSpPr>
        <p:spPr bwMode="auto">
          <a:xfrm flipH="1">
            <a:off x="7078253" y="1813396"/>
            <a:ext cx="504056" cy="59240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9" name="Textfeld 18"/>
          <p:cNvSpPr txBox="1"/>
          <p:nvPr/>
        </p:nvSpPr>
        <p:spPr>
          <a:xfrm>
            <a:off x="7419598" y="1268418"/>
            <a:ext cx="16866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steady-state</a:t>
            </a:r>
          </a:p>
        </p:txBody>
      </p:sp>
      <p:cxnSp>
        <p:nvCxnSpPr>
          <p:cNvPr id="21" name="Gerade Verbindung mit Pfeil 20"/>
          <p:cNvCxnSpPr/>
          <p:nvPr/>
        </p:nvCxnSpPr>
        <p:spPr bwMode="auto">
          <a:xfrm>
            <a:off x="4286595" y="2018114"/>
            <a:ext cx="288032" cy="50405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8" name="Textfeld 27"/>
          <p:cNvSpPr txBox="1"/>
          <p:nvPr/>
        </p:nvSpPr>
        <p:spPr>
          <a:xfrm>
            <a:off x="2732090" y="1063426"/>
            <a:ext cx="3042821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dynamic in </a:t>
            </a:r>
            <a:r>
              <a:rPr lang="en-US" dirty="0" err="1" smtClean="0"/>
              <a:t>eigenspace</a:t>
            </a:r>
            <a:r>
              <a:rPr lang="en-US" dirty="0" smtClean="0"/>
              <a:t> </a:t>
            </a:r>
            <a:endParaRPr lang="en-US" dirty="0"/>
          </a:p>
          <a:p>
            <a:r>
              <a:rPr lang="en-US" sz="1800" dirty="0"/>
              <a:t>(relaxation/rotation)</a:t>
            </a:r>
          </a:p>
        </p:txBody>
      </p:sp>
      <p:graphicFrame>
        <p:nvGraphicFramePr>
          <p:cNvPr id="33" name="Objek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2689547"/>
              </p:ext>
            </p:extLst>
          </p:nvPr>
        </p:nvGraphicFramePr>
        <p:xfrm>
          <a:off x="6397625" y="3922713"/>
          <a:ext cx="1865313" cy="601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384" name="Formel" r:id="rId3" imgW="787320" imgH="253800" progId="Equation.3">
                  <p:embed/>
                </p:oleObj>
              </mc:Choice>
              <mc:Fallback>
                <p:oleObj name="Formel" r:id="rId3" imgW="787320" imgH="2538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397625" y="3922713"/>
                        <a:ext cx="1865313" cy="6016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feld 1"/>
          <p:cNvSpPr txBox="1"/>
          <p:nvPr/>
        </p:nvSpPr>
        <p:spPr>
          <a:xfrm>
            <a:off x="3510508" y="3922139"/>
            <a:ext cx="25314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Matrix exponential</a:t>
            </a:r>
            <a:endParaRPr lang="en-US" dirty="0"/>
          </a:p>
        </p:txBody>
      </p:sp>
      <p:sp>
        <p:nvSpPr>
          <p:cNvPr id="6" name="Geschweifte Klammer links 5"/>
          <p:cNvSpPr/>
          <p:nvPr/>
        </p:nvSpPr>
        <p:spPr bwMode="auto">
          <a:xfrm rot="16200000">
            <a:off x="4660191" y="2488837"/>
            <a:ext cx="567363" cy="2160240"/>
          </a:xfrm>
          <a:prstGeom prst="leftBrace">
            <a:avLst>
              <a:gd name="adj1" fmla="val 72133"/>
              <a:gd name="adj2" fmla="val 50000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/>
            </a:endParaRPr>
          </a:p>
        </p:txBody>
      </p:sp>
      <p:graphicFrame>
        <p:nvGraphicFramePr>
          <p:cNvPr id="11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2930546"/>
              </p:ext>
            </p:extLst>
          </p:nvPr>
        </p:nvGraphicFramePr>
        <p:xfrm>
          <a:off x="885516" y="2639337"/>
          <a:ext cx="6353407" cy="6421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385" name="Formel" r:id="rId5" imgW="2514600" imgH="253800" progId="Equation.3">
                  <p:embed/>
                </p:oleObj>
              </mc:Choice>
              <mc:Fallback>
                <p:oleObj name="Formel" r:id="rId5" imgW="2514600" imgH="253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85516" y="2639337"/>
                        <a:ext cx="6353407" cy="642180"/>
                      </a:xfrm>
                      <a:prstGeom prst="rect">
                        <a:avLst/>
                      </a:prstGeom>
                      <a:solidFill>
                        <a:schemeClr val="bg2"/>
                      </a:solidFill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feld 16"/>
          <p:cNvSpPr txBox="1"/>
          <p:nvPr/>
        </p:nvSpPr>
        <p:spPr>
          <a:xfrm>
            <a:off x="11159727" y="5445224"/>
            <a:ext cx="72167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err="1" smtClean="0">
                <a:solidFill>
                  <a:schemeClr val="tx2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Mupad</a:t>
            </a:r>
            <a:endParaRPr lang="en-US" sz="1400" b="1" dirty="0">
              <a:solidFill>
                <a:schemeClr val="tx2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8" name="Textfeld 17"/>
          <p:cNvSpPr txBox="1"/>
          <p:nvPr/>
        </p:nvSpPr>
        <p:spPr>
          <a:xfrm>
            <a:off x="9561786" y="5753001"/>
            <a:ext cx="265489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err="1" smtClean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Linalg</a:t>
            </a:r>
            <a:r>
              <a:rPr lang="en-US" sz="1400" b="1" dirty="0" smtClean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::eigenvectors(A)</a:t>
            </a:r>
            <a:endParaRPr lang="en-US" sz="1400" b="1" dirty="0">
              <a:solidFill>
                <a:srgbClr val="FF000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6978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>
          <a:xfrm>
            <a:off x="59267" y="990600"/>
            <a:ext cx="11929533" cy="1589286"/>
          </a:xfrm>
        </p:spPr>
        <p:txBody>
          <a:bodyPr/>
          <a:lstStyle/>
          <a:p>
            <a:endParaRPr lang="en-US" dirty="0" smtClean="0"/>
          </a:p>
          <a:p>
            <a:pPr marL="381000" lvl="1" indent="0">
              <a:buNone/>
            </a:pPr>
            <a:r>
              <a:rPr lang="en-US" sz="2800" dirty="0" smtClean="0">
                <a:latin typeface="Times" panose="02020603050405020304" pitchFamily="18" charset="0"/>
                <a:cs typeface="Times" panose="02020603050405020304" pitchFamily="18" charset="0"/>
              </a:rPr>
              <a:t>“In which coordinate system are the Bloch equations simple?”</a:t>
            </a:r>
          </a:p>
          <a:p>
            <a:pPr marL="381000" lvl="1" indent="0">
              <a:buNone/>
            </a:pPr>
            <a:r>
              <a:rPr lang="en-US" sz="2800" dirty="0" smtClean="0">
                <a:latin typeface="Times" panose="02020603050405020304" pitchFamily="18" charset="0"/>
                <a:cs typeface="Times" panose="02020603050405020304" pitchFamily="18" charset="0"/>
              </a:rPr>
              <a:t>	“In the </a:t>
            </a:r>
            <a:r>
              <a:rPr lang="en-US" sz="2800" dirty="0" err="1" smtClean="0">
                <a:latin typeface="Times" panose="02020603050405020304" pitchFamily="18" charset="0"/>
                <a:cs typeface="Times" panose="02020603050405020304" pitchFamily="18" charset="0"/>
              </a:rPr>
              <a:t>eigenspace</a:t>
            </a:r>
            <a:r>
              <a:rPr lang="en-US" sz="2800" dirty="0" smtClean="0">
                <a:latin typeface="Times" panose="02020603050405020304" pitchFamily="18" charset="0"/>
                <a:cs typeface="Times" panose="02020603050405020304" pitchFamily="18" charset="0"/>
              </a:rPr>
              <a:t> they describe just a damped oscillation!”</a:t>
            </a:r>
          </a:p>
          <a:p>
            <a:pPr marL="381000" lvl="1" indent="0">
              <a:buNone/>
            </a:pPr>
            <a:endParaRPr lang="en-US" sz="2800" dirty="0" smtClean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Eigenspace</a:t>
            </a:r>
            <a:r>
              <a:rPr lang="en-US" dirty="0" smtClean="0"/>
              <a:t> approach</a:t>
            </a:r>
            <a:endParaRPr lang="en-US" dirty="0"/>
          </a:p>
        </p:txBody>
      </p:sp>
      <p:graphicFrame>
        <p:nvGraphicFramePr>
          <p:cNvPr id="4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9184317"/>
              </p:ext>
            </p:extLst>
          </p:nvPr>
        </p:nvGraphicFramePr>
        <p:xfrm>
          <a:off x="4056063" y="2887663"/>
          <a:ext cx="3228975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405" name="Formel" r:id="rId3" imgW="850680" imgH="203040" progId="Equation.3">
                  <p:embed/>
                </p:oleObj>
              </mc:Choice>
              <mc:Fallback>
                <p:oleObj name="Formel" r:id="rId3" imgW="85068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56063" y="2887663"/>
                        <a:ext cx="3228975" cy="77470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k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0764941"/>
              </p:ext>
            </p:extLst>
          </p:nvPr>
        </p:nvGraphicFramePr>
        <p:xfrm>
          <a:off x="4454525" y="4946650"/>
          <a:ext cx="1863725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406" name="Formel" r:id="rId5" imgW="787320" imgH="253800" progId="Equation.3">
                  <p:embed/>
                </p:oleObj>
              </mc:Choice>
              <mc:Fallback>
                <p:oleObj name="Formel" r:id="rId5" imgW="787320" imgH="2538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454525" y="4946650"/>
                        <a:ext cx="1863725" cy="603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hteck 4"/>
          <p:cNvSpPr/>
          <p:nvPr/>
        </p:nvSpPr>
        <p:spPr>
          <a:xfrm>
            <a:off x="695400" y="4098985"/>
            <a:ext cx="82089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>
              <a:cs typeface="Times" panose="02020603050405020304" pitchFamily="18" charset="0"/>
            </a:endParaRPr>
          </a:p>
          <a:p>
            <a:r>
              <a:rPr lang="en-US" dirty="0">
                <a:cs typeface="Times" panose="02020603050405020304" pitchFamily="18" charset="0"/>
              </a:rPr>
              <a:t>Transform to that system, solve it, and transform back.</a:t>
            </a:r>
          </a:p>
        </p:txBody>
      </p:sp>
    </p:spTree>
    <p:extLst>
      <p:ext uri="{BB962C8B-B14F-4D97-AF65-F5344CB8AC3E}">
        <p14:creationId xmlns:p14="http://schemas.microsoft.com/office/powerpoint/2010/main" val="2765562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FID </a:t>
            </a:r>
            <a:r>
              <a:rPr lang="en-US" dirty="0" err="1" smtClean="0"/>
              <a:t>Eigensystem</a:t>
            </a:r>
            <a:endParaRPr lang="en-US" dirty="0"/>
          </a:p>
        </p:txBody>
      </p:sp>
      <p:graphicFrame>
        <p:nvGraphicFramePr>
          <p:cNvPr id="4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2321184"/>
              </p:ext>
            </p:extLst>
          </p:nvPr>
        </p:nvGraphicFramePr>
        <p:xfrm>
          <a:off x="767408" y="836712"/>
          <a:ext cx="2981325" cy="1308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83" name="Formel" r:id="rId3" imgW="1625400" imgH="711000" progId="Equation.3">
                  <p:embed/>
                </p:oleObj>
              </mc:Choice>
              <mc:Fallback>
                <p:oleObj name="Formel" r:id="rId3" imgW="1625400" imgH="711000" progId="Equation.3">
                  <p:embed/>
                  <p:pic>
                    <p:nvPicPr>
                      <p:cNvPr id="4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7408" y="836712"/>
                        <a:ext cx="2981325" cy="1308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k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8509264"/>
              </p:ext>
            </p:extLst>
          </p:nvPr>
        </p:nvGraphicFramePr>
        <p:xfrm>
          <a:off x="690563" y="2816225"/>
          <a:ext cx="1300162" cy="468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84" name="Formel" r:id="rId5" imgW="634680" imgH="228600" progId="Equation.3">
                  <p:embed/>
                </p:oleObj>
              </mc:Choice>
              <mc:Fallback>
                <p:oleObj name="Formel" r:id="rId5" imgW="634680" imgH="228600" progId="Equation.3">
                  <p:embed/>
                  <p:pic>
                    <p:nvPicPr>
                      <p:cNvPr id="12" name="Objek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0563" y="2816225"/>
                        <a:ext cx="1300162" cy="468313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k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3842020"/>
              </p:ext>
            </p:extLst>
          </p:nvPr>
        </p:nvGraphicFramePr>
        <p:xfrm>
          <a:off x="688924" y="3400320"/>
          <a:ext cx="2136521" cy="5203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85" name="Formel" r:id="rId7" imgW="1041120" imgH="253800" progId="Equation.3">
                  <p:embed/>
                </p:oleObj>
              </mc:Choice>
              <mc:Fallback>
                <p:oleObj name="Formel" r:id="rId7" imgW="1041120" imgH="253800" progId="Equation.3">
                  <p:embed/>
                  <p:pic>
                    <p:nvPicPr>
                      <p:cNvPr id="16" name="Objek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8924" y="3400320"/>
                        <a:ext cx="2136521" cy="520367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k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8412119"/>
              </p:ext>
            </p:extLst>
          </p:nvPr>
        </p:nvGraphicFramePr>
        <p:xfrm>
          <a:off x="679785" y="3907414"/>
          <a:ext cx="2061226" cy="5087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86" name="Formel" r:id="rId9" imgW="1028520" imgH="253800" progId="Equation.3">
                  <p:embed/>
                </p:oleObj>
              </mc:Choice>
              <mc:Fallback>
                <p:oleObj name="Formel" r:id="rId9" imgW="1028520" imgH="253800" progId="Equation.3">
                  <p:embed/>
                  <p:pic>
                    <p:nvPicPr>
                      <p:cNvPr id="17" name="Objekt 1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79785" y="3907414"/>
                        <a:ext cx="2061226" cy="5087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uppieren 1"/>
          <p:cNvGrpSpPr/>
          <p:nvPr/>
        </p:nvGrpSpPr>
        <p:grpSpPr>
          <a:xfrm>
            <a:off x="7968208" y="3337247"/>
            <a:ext cx="4223792" cy="3205659"/>
            <a:chOff x="7968208" y="3337247"/>
            <a:chExt cx="4223792" cy="3205659"/>
          </a:xfrm>
        </p:grpSpPr>
        <p:pic>
          <p:nvPicPr>
            <p:cNvPr id="11" name="Grafik 10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7968208" y="3645024"/>
              <a:ext cx="4219908" cy="2897882"/>
            </a:xfrm>
            <a:prstGeom prst="rect">
              <a:avLst/>
            </a:prstGeom>
          </p:spPr>
        </p:pic>
        <p:sp>
          <p:nvSpPr>
            <p:cNvPr id="14" name="Textfeld 13"/>
            <p:cNvSpPr txBox="1"/>
            <p:nvPr/>
          </p:nvSpPr>
          <p:spPr>
            <a:xfrm>
              <a:off x="11470328" y="3337247"/>
              <a:ext cx="72167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err="1">
                  <a:solidFill>
                    <a:schemeClr val="tx2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Mupad</a:t>
              </a:r>
              <a:endParaRPr lang="en-US" sz="1400" b="1" dirty="0">
                <a:solidFill>
                  <a:schemeClr val="tx2"/>
                </a:solidFill>
                <a:latin typeface="Courier New" panose="02070309020205020404" pitchFamily="49" charset="0"/>
                <a:cs typeface="Courier New" panose="02070309020205020404" pitchFamily="49" charset="0"/>
              </a:endParaRPr>
            </a:p>
          </p:txBody>
        </p:sp>
      </p:grpSp>
      <p:grpSp>
        <p:nvGrpSpPr>
          <p:cNvPr id="19" name="Gruppieren 18"/>
          <p:cNvGrpSpPr/>
          <p:nvPr/>
        </p:nvGrpSpPr>
        <p:grpSpPr>
          <a:xfrm>
            <a:off x="8616280" y="576776"/>
            <a:ext cx="2179656" cy="1762812"/>
            <a:chOff x="6968772" y="871579"/>
            <a:chExt cx="2179656" cy="1762812"/>
          </a:xfrm>
        </p:grpSpPr>
        <p:sp>
          <p:nvSpPr>
            <p:cNvPr id="23" name="Rectangle 11"/>
            <p:cNvSpPr>
              <a:spLocks noChangeArrowheads="1"/>
            </p:cNvSpPr>
            <p:nvPr/>
          </p:nvSpPr>
          <p:spPr bwMode="auto">
            <a:xfrm>
              <a:off x="7847666" y="883292"/>
              <a:ext cx="1286115" cy="1713031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 w="0">
              <a:solidFill>
                <a:srgbClr val="6DFFDD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 sz="2800">
                <a:latin typeface="Times"/>
              </a:endParaRPr>
            </a:p>
          </p:txBody>
        </p:sp>
        <p:sp>
          <p:nvSpPr>
            <p:cNvPr id="24" name="Freeform 12"/>
            <p:cNvSpPr>
              <a:spLocks noEditPoints="1"/>
            </p:cNvSpPr>
            <p:nvPr/>
          </p:nvSpPr>
          <p:spPr bwMode="auto">
            <a:xfrm>
              <a:off x="7833017" y="871579"/>
              <a:ext cx="1315411" cy="1733529"/>
            </a:xfrm>
            <a:custGeom>
              <a:avLst/>
              <a:gdLst>
                <a:gd name="T0" fmla="*/ 2 w 898"/>
                <a:gd name="T1" fmla="*/ 1 h 1185"/>
                <a:gd name="T2" fmla="*/ 2 w 898"/>
                <a:gd name="T3" fmla="*/ 72 h 1185"/>
                <a:gd name="T4" fmla="*/ 55 w 898"/>
                <a:gd name="T5" fmla="*/ 72 h 1185"/>
                <a:gd name="T6" fmla="*/ 55 w 898"/>
                <a:gd name="T7" fmla="*/ 1 h 1185"/>
                <a:gd name="T8" fmla="*/ 2 w 898"/>
                <a:gd name="T9" fmla="*/ 1 h 1185"/>
                <a:gd name="T10" fmla="*/ 0 w 898"/>
                <a:gd name="T11" fmla="*/ 0 h 1185"/>
                <a:gd name="T12" fmla="*/ 56 w 898"/>
                <a:gd name="T13" fmla="*/ 0 h 1185"/>
                <a:gd name="T14" fmla="*/ 56 w 898"/>
                <a:gd name="T15" fmla="*/ 74 h 1185"/>
                <a:gd name="T16" fmla="*/ 0 w 898"/>
                <a:gd name="T17" fmla="*/ 74 h 1185"/>
                <a:gd name="T18" fmla="*/ 0 w 898"/>
                <a:gd name="T19" fmla="*/ 0 h 118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898"/>
                <a:gd name="T31" fmla="*/ 0 h 1185"/>
                <a:gd name="T32" fmla="*/ 898 w 898"/>
                <a:gd name="T33" fmla="*/ 1185 h 118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898" h="1185">
                  <a:moveTo>
                    <a:pt x="18" y="18"/>
                  </a:moveTo>
                  <a:lnTo>
                    <a:pt x="18" y="1166"/>
                  </a:lnTo>
                  <a:lnTo>
                    <a:pt x="879" y="1166"/>
                  </a:lnTo>
                  <a:lnTo>
                    <a:pt x="879" y="18"/>
                  </a:lnTo>
                  <a:lnTo>
                    <a:pt x="18" y="18"/>
                  </a:lnTo>
                  <a:close/>
                  <a:moveTo>
                    <a:pt x="0" y="0"/>
                  </a:moveTo>
                  <a:lnTo>
                    <a:pt x="898" y="0"/>
                  </a:lnTo>
                  <a:lnTo>
                    <a:pt x="898" y="1185"/>
                  </a:lnTo>
                  <a:lnTo>
                    <a:pt x="0" y="11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25" name="Rectangle 13"/>
            <p:cNvSpPr>
              <a:spLocks noChangeArrowheads="1"/>
            </p:cNvSpPr>
            <p:nvPr/>
          </p:nvSpPr>
          <p:spPr bwMode="auto">
            <a:xfrm>
              <a:off x="7015646" y="1343029"/>
              <a:ext cx="562492" cy="43924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2800"/>
            </a:p>
          </p:txBody>
        </p:sp>
        <p:sp>
          <p:nvSpPr>
            <p:cNvPr id="26" name="Line 14"/>
            <p:cNvSpPr>
              <a:spLocks noChangeShapeType="1"/>
            </p:cNvSpPr>
            <p:nvPr/>
          </p:nvSpPr>
          <p:spPr bwMode="auto">
            <a:xfrm>
              <a:off x="7015646" y="1343029"/>
              <a:ext cx="2930" cy="4392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27" name="Line 15"/>
            <p:cNvSpPr>
              <a:spLocks noChangeShapeType="1"/>
            </p:cNvSpPr>
            <p:nvPr/>
          </p:nvSpPr>
          <p:spPr bwMode="auto">
            <a:xfrm>
              <a:off x="7015646" y="1386953"/>
              <a:ext cx="562492" cy="292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28" name="Line 16"/>
            <p:cNvSpPr>
              <a:spLocks noChangeShapeType="1"/>
            </p:cNvSpPr>
            <p:nvPr/>
          </p:nvSpPr>
          <p:spPr bwMode="auto">
            <a:xfrm flipV="1">
              <a:off x="7578138" y="1343029"/>
              <a:ext cx="2930" cy="4392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29" name="Line 17"/>
            <p:cNvSpPr>
              <a:spLocks noChangeShapeType="1"/>
            </p:cNvSpPr>
            <p:nvPr/>
          </p:nvSpPr>
          <p:spPr bwMode="auto">
            <a:xfrm flipH="1">
              <a:off x="7015646" y="1343029"/>
              <a:ext cx="562492" cy="292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30" name="Freeform 18"/>
            <p:cNvSpPr>
              <a:spLocks/>
            </p:cNvSpPr>
            <p:nvPr/>
          </p:nvSpPr>
          <p:spPr bwMode="auto">
            <a:xfrm>
              <a:off x="7592786" y="1140979"/>
              <a:ext cx="389643" cy="442167"/>
            </a:xfrm>
            <a:custGeom>
              <a:avLst/>
              <a:gdLst>
                <a:gd name="T0" fmla="*/ 0 w 265"/>
                <a:gd name="T1" fmla="*/ 0 h 301"/>
                <a:gd name="T2" fmla="*/ 9 w 265"/>
                <a:gd name="T3" fmla="*/ 5 h 301"/>
                <a:gd name="T4" fmla="*/ 17 w 265"/>
                <a:gd name="T5" fmla="*/ 10 h 301"/>
                <a:gd name="T6" fmla="*/ 9 w 265"/>
                <a:gd name="T7" fmla="*/ 15 h 301"/>
                <a:gd name="T8" fmla="*/ 1 w 265"/>
                <a:gd name="T9" fmla="*/ 19 h 301"/>
                <a:gd name="T10" fmla="*/ 1 w 265"/>
                <a:gd name="T11" fmla="*/ 10 h 301"/>
                <a:gd name="T12" fmla="*/ 0 w 265"/>
                <a:gd name="T13" fmla="*/ 0 h 30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65"/>
                <a:gd name="T22" fmla="*/ 0 h 301"/>
                <a:gd name="T23" fmla="*/ 265 w 265"/>
                <a:gd name="T24" fmla="*/ 301 h 30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65" h="301">
                  <a:moveTo>
                    <a:pt x="0" y="0"/>
                  </a:moveTo>
                  <a:lnTo>
                    <a:pt x="133" y="75"/>
                  </a:lnTo>
                  <a:lnTo>
                    <a:pt x="265" y="149"/>
                  </a:lnTo>
                  <a:lnTo>
                    <a:pt x="134" y="226"/>
                  </a:lnTo>
                  <a:lnTo>
                    <a:pt x="2" y="301"/>
                  </a:lnTo>
                  <a:lnTo>
                    <a:pt x="1" y="1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31" name="Line 19"/>
            <p:cNvSpPr>
              <a:spLocks noChangeShapeType="1"/>
            </p:cNvSpPr>
            <p:nvPr/>
          </p:nvSpPr>
          <p:spPr bwMode="auto">
            <a:xfrm flipH="1">
              <a:off x="7789073" y="1360598"/>
              <a:ext cx="193357" cy="11127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32" name="Line 20"/>
            <p:cNvSpPr>
              <a:spLocks noChangeShapeType="1"/>
            </p:cNvSpPr>
            <p:nvPr/>
          </p:nvSpPr>
          <p:spPr bwMode="auto">
            <a:xfrm flipH="1">
              <a:off x="7595716" y="1471872"/>
              <a:ext cx="193357" cy="11127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33" name="Line 21"/>
            <p:cNvSpPr>
              <a:spLocks noChangeShapeType="1"/>
            </p:cNvSpPr>
            <p:nvPr/>
          </p:nvSpPr>
          <p:spPr bwMode="auto">
            <a:xfrm flipH="1" flipV="1">
              <a:off x="7595716" y="1363527"/>
              <a:ext cx="2930" cy="219619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34" name="Line 22"/>
            <p:cNvSpPr>
              <a:spLocks noChangeShapeType="1"/>
            </p:cNvSpPr>
            <p:nvPr/>
          </p:nvSpPr>
          <p:spPr bwMode="auto">
            <a:xfrm flipH="1" flipV="1">
              <a:off x="7592786" y="1140979"/>
              <a:ext cx="2930" cy="22254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35" name="Line 23"/>
            <p:cNvSpPr>
              <a:spLocks noChangeShapeType="1"/>
            </p:cNvSpPr>
            <p:nvPr/>
          </p:nvSpPr>
          <p:spPr bwMode="auto">
            <a:xfrm>
              <a:off x="7592786" y="1140979"/>
              <a:ext cx="193357" cy="11127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36" name="Line 24"/>
            <p:cNvSpPr>
              <a:spLocks noChangeShapeType="1"/>
            </p:cNvSpPr>
            <p:nvPr/>
          </p:nvSpPr>
          <p:spPr bwMode="auto">
            <a:xfrm>
              <a:off x="7786143" y="1252253"/>
              <a:ext cx="196286" cy="108346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37" name="Freeform 25"/>
            <p:cNvSpPr>
              <a:spLocks noEditPoints="1"/>
            </p:cNvSpPr>
            <p:nvPr/>
          </p:nvSpPr>
          <p:spPr bwMode="auto">
            <a:xfrm>
              <a:off x="7220721" y="927216"/>
              <a:ext cx="134764" cy="210835"/>
            </a:xfrm>
            <a:custGeom>
              <a:avLst/>
              <a:gdLst>
                <a:gd name="T0" fmla="*/ 2 w 94"/>
                <a:gd name="T1" fmla="*/ 0 h 145"/>
                <a:gd name="T2" fmla="*/ 1 w 94"/>
                <a:gd name="T3" fmla="*/ 0 h 145"/>
                <a:gd name="T4" fmla="*/ 1 w 94"/>
                <a:gd name="T5" fmla="*/ 1 h 145"/>
                <a:gd name="T6" fmla="*/ 1 w 94"/>
                <a:gd name="T7" fmla="*/ 4 h 145"/>
                <a:gd name="T8" fmla="*/ 2 w 94"/>
                <a:gd name="T9" fmla="*/ 4 h 145"/>
                <a:gd name="T10" fmla="*/ 3 w 94"/>
                <a:gd name="T11" fmla="*/ 4 h 145"/>
                <a:gd name="T12" fmla="*/ 3 w 94"/>
                <a:gd name="T13" fmla="*/ 3 h 145"/>
                <a:gd name="T14" fmla="*/ 4 w 94"/>
                <a:gd name="T15" fmla="*/ 3 h 145"/>
                <a:gd name="T16" fmla="*/ 4 w 94"/>
                <a:gd name="T17" fmla="*/ 2 h 145"/>
                <a:gd name="T18" fmla="*/ 4 w 94"/>
                <a:gd name="T19" fmla="*/ 1 h 145"/>
                <a:gd name="T20" fmla="*/ 3 w 94"/>
                <a:gd name="T21" fmla="*/ 1 h 145"/>
                <a:gd name="T22" fmla="*/ 3 w 94"/>
                <a:gd name="T23" fmla="*/ 1 h 145"/>
                <a:gd name="T24" fmla="*/ 2 w 94"/>
                <a:gd name="T25" fmla="*/ 1 h 145"/>
                <a:gd name="T26" fmla="*/ 2 w 94"/>
                <a:gd name="T27" fmla="*/ 0 h 145"/>
                <a:gd name="T28" fmla="*/ 2 w 94"/>
                <a:gd name="T29" fmla="*/ 0 h 145"/>
                <a:gd name="T30" fmla="*/ 3 w 94"/>
                <a:gd name="T31" fmla="*/ 0 h 145"/>
                <a:gd name="T32" fmla="*/ 4 w 94"/>
                <a:gd name="T33" fmla="*/ 0 h 145"/>
                <a:gd name="T34" fmla="*/ 4 w 94"/>
                <a:gd name="T35" fmla="*/ 0 h 145"/>
                <a:gd name="T36" fmla="*/ 5 w 94"/>
                <a:gd name="T37" fmla="*/ 1 h 145"/>
                <a:gd name="T38" fmla="*/ 5 w 94"/>
                <a:gd name="T39" fmla="*/ 1 h 145"/>
                <a:gd name="T40" fmla="*/ 5 w 94"/>
                <a:gd name="T41" fmla="*/ 2 h 145"/>
                <a:gd name="T42" fmla="*/ 5 w 94"/>
                <a:gd name="T43" fmla="*/ 3 h 145"/>
                <a:gd name="T44" fmla="*/ 5 w 94"/>
                <a:gd name="T45" fmla="*/ 3 h 145"/>
                <a:gd name="T46" fmla="*/ 4 w 94"/>
                <a:gd name="T47" fmla="*/ 4 h 145"/>
                <a:gd name="T48" fmla="*/ 3 w 94"/>
                <a:gd name="T49" fmla="*/ 4 h 145"/>
                <a:gd name="T50" fmla="*/ 3 w 94"/>
                <a:gd name="T51" fmla="*/ 4 h 145"/>
                <a:gd name="T52" fmla="*/ 4 w 94"/>
                <a:gd name="T53" fmla="*/ 5 h 145"/>
                <a:gd name="T54" fmla="*/ 4 w 94"/>
                <a:gd name="T55" fmla="*/ 5 h 145"/>
                <a:gd name="T56" fmla="*/ 5 w 94"/>
                <a:gd name="T57" fmla="*/ 6 h 145"/>
                <a:gd name="T58" fmla="*/ 5 w 94"/>
                <a:gd name="T59" fmla="*/ 7 h 145"/>
                <a:gd name="T60" fmla="*/ 5 w 94"/>
                <a:gd name="T61" fmla="*/ 8 h 145"/>
                <a:gd name="T62" fmla="*/ 5 w 94"/>
                <a:gd name="T63" fmla="*/ 9 h 145"/>
                <a:gd name="T64" fmla="*/ 4 w 94"/>
                <a:gd name="T65" fmla="*/ 9 h 145"/>
                <a:gd name="T66" fmla="*/ 4 w 94"/>
                <a:gd name="T67" fmla="*/ 8 h 145"/>
                <a:gd name="T68" fmla="*/ 4 w 94"/>
                <a:gd name="T69" fmla="*/ 7 h 145"/>
                <a:gd name="T70" fmla="*/ 4 w 94"/>
                <a:gd name="T71" fmla="*/ 6 h 145"/>
                <a:gd name="T72" fmla="*/ 3 w 94"/>
                <a:gd name="T73" fmla="*/ 6 h 145"/>
                <a:gd name="T74" fmla="*/ 3 w 94"/>
                <a:gd name="T75" fmla="*/ 5 h 145"/>
                <a:gd name="T76" fmla="*/ 2 w 94"/>
                <a:gd name="T77" fmla="*/ 5 h 145"/>
                <a:gd name="T78" fmla="*/ 2 w 94"/>
                <a:gd name="T79" fmla="*/ 5 h 145"/>
                <a:gd name="T80" fmla="*/ 1 w 94"/>
                <a:gd name="T81" fmla="*/ 5 h 145"/>
                <a:gd name="T82" fmla="*/ 1 w 94"/>
                <a:gd name="T83" fmla="*/ 9 h 145"/>
                <a:gd name="T84" fmla="*/ 0 w 94"/>
                <a:gd name="T85" fmla="*/ 9 h 145"/>
                <a:gd name="T86" fmla="*/ 0 w 94"/>
                <a:gd name="T87" fmla="*/ 0 h 145"/>
                <a:gd name="T88" fmla="*/ 1 w 94"/>
                <a:gd name="T89" fmla="*/ 0 h 145"/>
                <a:gd name="T90" fmla="*/ 2 w 94"/>
                <a:gd name="T91" fmla="*/ 0 h 145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94"/>
                <a:gd name="T139" fmla="*/ 0 h 145"/>
                <a:gd name="T140" fmla="*/ 94 w 94"/>
                <a:gd name="T141" fmla="*/ 145 h 145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94" h="145">
                  <a:moveTo>
                    <a:pt x="37" y="15"/>
                  </a:moveTo>
                  <a:lnTo>
                    <a:pt x="26" y="15"/>
                  </a:lnTo>
                  <a:lnTo>
                    <a:pt x="18" y="16"/>
                  </a:lnTo>
                  <a:lnTo>
                    <a:pt x="18" y="68"/>
                  </a:lnTo>
                  <a:lnTo>
                    <a:pt x="38" y="68"/>
                  </a:lnTo>
                  <a:lnTo>
                    <a:pt x="51" y="67"/>
                  </a:lnTo>
                  <a:lnTo>
                    <a:pt x="61" y="62"/>
                  </a:lnTo>
                  <a:lnTo>
                    <a:pt x="68" y="53"/>
                  </a:lnTo>
                  <a:lnTo>
                    <a:pt x="70" y="41"/>
                  </a:lnTo>
                  <a:lnTo>
                    <a:pt x="68" y="31"/>
                  </a:lnTo>
                  <a:lnTo>
                    <a:pt x="64" y="24"/>
                  </a:lnTo>
                  <a:lnTo>
                    <a:pt x="57" y="19"/>
                  </a:lnTo>
                  <a:lnTo>
                    <a:pt x="47" y="16"/>
                  </a:lnTo>
                  <a:lnTo>
                    <a:pt x="37" y="15"/>
                  </a:lnTo>
                  <a:close/>
                  <a:moveTo>
                    <a:pt x="36" y="0"/>
                  </a:moveTo>
                  <a:lnTo>
                    <a:pt x="53" y="1"/>
                  </a:lnTo>
                  <a:lnTo>
                    <a:pt x="67" y="6"/>
                  </a:lnTo>
                  <a:lnTo>
                    <a:pt x="78" y="12"/>
                  </a:lnTo>
                  <a:lnTo>
                    <a:pt x="83" y="20"/>
                  </a:lnTo>
                  <a:lnTo>
                    <a:pt x="87" y="29"/>
                  </a:lnTo>
                  <a:lnTo>
                    <a:pt x="88" y="39"/>
                  </a:lnTo>
                  <a:lnTo>
                    <a:pt x="86" y="52"/>
                  </a:lnTo>
                  <a:lnTo>
                    <a:pt x="81" y="63"/>
                  </a:lnTo>
                  <a:lnTo>
                    <a:pt x="72" y="70"/>
                  </a:lnTo>
                  <a:lnTo>
                    <a:pt x="61" y="76"/>
                  </a:lnTo>
                  <a:lnTo>
                    <a:pt x="61" y="77"/>
                  </a:lnTo>
                  <a:lnTo>
                    <a:pt x="71" y="82"/>
                  </a:lnTo>
                  <a:lnTo>
                    <a:pt x="78" y="92"/>
                  </a:lnTo>
                  <a:lnTo>
                    <a:pt x="83" y="106"/>
                  </a:lnTo>
                  <a:lnTo>
                    <a:pt x="86" y="123"/>
                  </a:lnTo>
                  <a:lnTo>
                    <a:pt x="91" y="136"/>
                  </a:lnTo>
                  <a:lnTo>
                    <a:pt x="94" y="145"/>
                  </a:lnTo>
                  <a:lnTo>
                    <a:pt x="74" y="145"/>
                  </a:lnTo>
                  <a:lnTo>
                    <a:pt x="72" y="138"/>
                  </a:lnTo>
                  <a:lnTo>
                    <a:pt x="69" y="126"/>
                  </a:lnTo>
                  <a:lnTo>
                    <a:pt x="65" y="110"/>
                  </a:lnTo>
                  <a:lnTo>
                    <a:pt x="61" y="98"/>
                  </a:lnTo>
                  <a:lnTo>
                    <a:pt x="55" y="90"/>
                  </a:lnTo>
                  <a:lnTo>
                    <a:pt x="47" y="84"/>
                  </a:lnTo>
                  <a:lnTo>
                    <a:pt x="37" y="82"/>
                  </a:lnTo>
                  <a:lnTo>
                    <a:pt x="18" y="82"/>
                  </a:lnTo>
                  <a:lnTo>
                    <a:pt x="18" y="145"/>
                  </a:lnTo>
                  <a:lnTo>
                    <a:pt x="0" y="145"/>
                  </a:lnTo>
                  <a:lnTo>
                    <a:pt x="0" y="4"/>
                  </a:lnTo>
                  <a:lnTo>
                    <a:pt x="17" y="1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38" name="Freeform 26"/>
            <p:cNvSpPr>
              <a:spLocks/>
            </p:cNvSpPr>
            <p:nvPr/>
          </p:nvSpPr>
          <p:spPr bwMode="auto">
            <a:xfrm>
              <a:off x="7378922" y="1070701"/>
              <a:ext cx="35156" cy="99561"/>
            </a:xfrm>
            <a:custGeom>
              <a:avLst/>
              <a:gdLst>
                <a:gd name="T0" fmla="*/ 1 w 23"/>
                <a:gd name="T1" fmla="*/ 0 h 69"/>
                <a:gd name="T2" fmla="*/ 2 w 23"/>
                <a:gd name="T3" fmla="*/ 0 h 69"/>
                <a:gd name="T4" fmla="*/ 2 w 23"/>
                <a:gd name="T5" fmla="*/ 4 h 69"/>
                <a:gd name="T6" fmla="*/ 1 w 23"/>
                <a:gd name="T7" fmla="*/ 4 h 69"/>
                <a:gd name="T8" fmla="*/ 1 w 23"/>
                <a:gd name="T9" fmla="*/ 0 h 69"/>
                <a:gd name="T10" fmla="*/ 1 w 23"/>
                <a:gd name="T11" fmla="*/ 0 h 69"/>
                <a:gd name="T12" fmla="*/ 1 w 23"/>
                <a:gd name="T13" fmla="*/ 0 h 69"/>
                <a:gd name="T14" fmla="*/ 0 w 23"/>
                <a:gd name="T15" fmla="*/ 0 h 69"/>
                <a:gd name="T16" fmla="*/ 1 w 23"/>
                <a:gd name="T17" fmla="*/ 0 h 6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3"/>
                <a:gd name="T28" fmla="*/ 0 h 69"/>
                <a:gd name="T29" fmla="*/ 23 w 23"/>
                <a:gd name="T30" fmla="*/ 69 h 6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3" h="69">
                  <a:moveTo>
                    <a:pt x="15" y="0"/>
                  </a:moveTo>
                  <a:lnTo>
                    <a:pt x="23" y="0"/>
                  </a:lnTo>
                  <a:lnTo>
                    <a:pt x="23" y="69"/>
                  </a:lnTo>
                  <a:lnTo>
                    <a:pt x="14" y="69"/>
                  </a:lnTo>
                  <a:lnTo>
                    <a:pt x="14" y="9"/>
                  </a:lnTo>
                  <a:lnTo>
                    <a:pt x="13" y="9"/>
                  </a:lnTo>
                  <a:lnTo>
                    <a:pt x="1" y="15"/>
                  </a:lnTo>
                  <a:lnTo>
                    <a:pt x="0" y="8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39" name="Freeform 27"/>
            <p:cNvSpPr>
              <a:spLocks noEditPoints="1"/>
            </p:cNvSpPr>
            <p:nvPr/>
          </p:nvSpPr>
          <p:spPr bwMode="auto">
            <a:xfrm>
              <a:off x="7449234" y="1094127"/>
              <a:ext cx="58593" cy="79063"/>
            </a:xfrm>
            <a:custGeom>
              <a:avLst/>
              <a:gdLst>
                <a:gd name="T0" fmla="*/ 1 w 41"/>
                <a:gd name="T1" fmla="*/ 2 h 54"/>
                <a:gd name="T2" fmla="*/ 1 w 41"/>
                <a:gd name="T3" fmla="*/ 2 h 54"/>
                <a:gd name="T4" fmla="*/ 1 w 41"/>
                <a:gd name="T5" fmla="*/ 2 h 54"/>
                <a:gd name="T6" fmla="*/ 0 w 41"/>
                <a:gd name="T7" fmla="*/ 3 h 54"/>
                <a:gd name="T8" fmla="*/ 0 w 41"/>
                <a:gd name="T9" fmla="*/ 3 h 54"/>
                <a:gd name="T10" fmla="*/ 0 w 41"/>
                <a:gd name="T11" fmla="*/ 3 h 54"/>
                <a:gd name="T12" fmla="*/ 0 w 41"/>
                <a:gd name="T13" fmla="*/ 3 h 54"/>
                <a:gd name="T14" fmla="*/ 0 w 41"/>
                <a:gd name="T15" fmla="*/ 3 h 54"/>
                <a:gd name="T16" fmla="*/ 1 w 41"/>
                <a:gd name="T17" fmla="*/ 3 h 54"/>
                <a:gd name="T18" fmla="*/ 1 w 41"/>
                <a:gd name="T19" fmla="*/ 3 h 54"/>
                <a:gd name="T20" fmla="*/ 1 w 41"/>
                <a:gd name="T21" fmla="*/ 3 h 54"/>
                <a:gd name="T22" fmla="*/ 1 w 41"/>
                <a:gd name="T23" fmla="*/ 3 h 54"/>
                <a:gd name="T24" fmla="*/ 1 w 41"/>
                <a:gd name="T25" fmla="*/ 3 h 54"/>
                <a:gd name="T26" fmla="*/ 1 w 41"/>
                <a:gd name="T27" fmla="*/ 3 h 54"/>
                <a:gd name="T28" fmla="*/ 1 w 41"/>
                <a:gd name="T29" fmla="*/ 3 h 54"/>
                <a:gd name="T30" fmla="*/ 1 w 41"/>
                <a:gd name="T31" fmla="*/ 3 h 54"/>
                <a:gd name="T32" fmla="*/ 1 w 41"/>
                <a:gd name="T33" fmla="*/ 2 h 54"/>
                <a:gd name="T34" fmla="*/ 1 w 41"/>
                <a:gd name="T35" fmla="*/ 0 h 54"/>
                <a:gd name="T36" fmla="*/ 1 w 41"/>
                <a:gd name="T37" fmla="*/ 1 h 54"/>
                <a:gd name="T38" fmla="*/ 2 w 41"/>
                <a:gd name="T39" fmla="*/ 1 h 54"/>
                <a:gd name="T40" fmla="*/ 2 w 41"/>
                <a:gd name="T41" fmla="*/ 1 h 54"/>
                <a:gd name="T42" fmla="*/ 2 w 41"/>
                <a:gd name="T43" fmla="*/ 2 h 54"/>
                <a:gd name="T44" fmla="*/ 2 w 41"/>
                <a:gd name="T45" fmla="*/ 3 h 54"/>
                <a:gd name="T46" fmla="*/ 2 w 41"/>
                <a:gd name="T47" fmla="*/ 3 h 54"/>
                <a:gd name="T48" fmla="*/ 2 w 41"/>
                <a:gd name="T49" fmla="*/ 3 h 54"/>
                <a:gd name="T50" fmla="*/ 2 w 41"/>
                <a:gd name="T51" fmla="*/ 3 h 54"/>
                <a:gd name="T52" fmla="*/ 2 w 41"/>
                <a:gd name="T53" fmla="*/ 3 h 54"/>
                <a:gd name="T54" fmla="*/ 2 w 41"/>
                <a:gd name="T55" fmla="*/ 3 h 54"/>
                <a:gd name="T56" fmla="*/ 1 w 41"/>
                <a:gd name="T57" fmla="*/ 3 h 54"/>
                <a:gd name="T58" fmla="*/ 1 w 41"/>
                <a:gd name="T59" fmla="*/ 3 h 54"/>
                <a:gd name="T60" fmla="*/ 1 w 41"/>
                <a:gd name="T61" fmla="*/ 3 h 54"/>
                <a:gd name="T62" fmla="*/ 1 w 41"/>
                <a:gd name="T63" fmla="*/ 3 h 54"/>
                <a:gd name="T64" fmla="*/ 0 w 41"/>
                <a:gd name="T65" fmla="*/ 3 h 54"/>
                <a:gd name="T66" fmla="*/ 0 w 41"/>
                <a:gd name="T67" fmla="*/ 3 h 54"/>
                <a:gd name="T68" fmla="*/ 0 w 41"/>
                <a:gd name="T69" fmla="*/ 3 h 54"/>
                <a:gd name="T70" fmla="*/ 0 w 41"/>
                <a:gd name="T71" fmla="*/ 3 h 54"/>
                <a:gd name="T72" fmla="*/ 0 w 41"/>
                <a:gd name="T73" fmla="*/ 3 h 54"/>
                <a:gd name="T74" fmla="*/ 0 w 41"/>
                <a:gd name="T75" fmla="*/ 3 h 54"/>
                <a:gd name="T76" fmla="*/ 0 w 41"/>
                <a:gd name="T77" fmla="*/ 2 h 54"/>
                <a:gd name="T78" fmla="*/ 0 w 41"/>
                <a:gd name="T79" fmla="*/ 2 h 54"/>
                <a:gd name="T80" fmla="*/ 1 w 41"/>
                <a:gd name="T81" fmla="*/ 2 h 54"/>
                <a:gd name="T82" fmla="*/ 1 w 41"/>
                <a:gd name="T83" fmla="*/ 2 h 54"/>
                <a:gd name="T84" fmla="*/ 1 w 41"/>
                <a:gd name="T85" fmla="*/ 2 h 54"/>
                <a:gd name="T86" fmla="*/ 1 w 41"/>
                <a:gd name="T87" fmla="*/ 2 h 54"/>
                <a:gd name="T88" fmla="*/ 1 w 41"/>
                <a:gd name="T89" fmla="*/ 1 h 54"/>
                <a:gd name="T90" fmla="*/ 1 w 41"/>
                <a:gd name="T91" fmla="*/ 1 h 54"/>
                <a:gd name="T92" fmla="*/ 1 w 41"/>
                <a:gd name="T93" fmla="*/ 1 h 54"/>
                <a:gd name="T94" fmla="*/ 1 w 41"/>
                <a:gd name="T95" fmla="*/ 1 h 54"/>
                <a:gd name="T96" fmla="*/ 1 w 41"/>
                <a:gd name="T97" fmla="*/ 1 h 54"/>
                <a:gd name="T98" fmla="*/ 1 w 41"/>
                <a:gd name="T99" fmla="*/ 1 h 54"/>
                <a:gd name="T100" fmla="*/ 0 w 41"/>
                <a:gd name="T101" fmla="*/ 1 h 54"/>
                <a:gd name="T102" fmla="*/ 0 w 41"/>
                <a:gd name="T103" fmla="*/ 1 h 54"/>
                <a:gd name="T104" fmla="*/ 0 w 41"/>
                <a:gd name="T105" fmla="*/ 1 h 54"/>
                <a:gd name="T106" fmla="*/ 0 w 41"/>
                <a:gd name="T107" fmla="*/ 1 h 54"/>
                <a:gd name="T108" fmla="*/ 0 w 41"/>
                <a:gd name="T109" fmla="*/ 1 h 54"/>
                <a:gd name="T110" fmla="*/ 0 w 41"/>
                <a:gd name="T111" fmla="*/ 1 h 54"/>
                <a:gd name="T112" fmla="*/ 1 w 41"/>
                <a:gd name="T113" fmla="*/ 0 h 54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41"/>
                <a:gd name="T172" fmla="*/ 0 h 54"/>
                <a:gd name="T173" fmla="*/ 41 w 41"/>
                <a:gd name="T174" fmla="*/ 54 h 54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41" h="54">
                  <a:moveTo>
                    <a:pt x="31" y="26"/>
                  </a:moveTo>
                  <a:lnTo>
                    <a:pt x="24" y="27"/>
                  </a:lnTo>
                  <a:lnTo>
                    <a:pt x="17" y="28"/>
                  </a:lnTo>
                  <a:lnTo>
                    <a:pt x="12" y="33"/>
                  </a:lnTo>
                  <a:lnTo>
                    <a:pt x="10" y="38"/>
                  </a:lnTo>
                  <a:lnTo>
                    <a:pt x="10" y="41"/>
                  </a:lnTo>
                  <a:lnTo>
                    <a:pt x="12" y="44"/>
                  </a:lnTo>
                  <a:lnTo>
                    <a:pt x="13" y="46"/>
                  </a:lnTo>
                  <a:lnTo>
                    <a:pt x="16" y="47"/>
                  </a:lnTo>
                  <a:lnTo>
                    <a:pt x="19" y="47"/>
                  </a:lnTo>
                  <a:lnTo>
                    <a:pt x="23" y="47"/>
                  </a:lnTo>
                  <a:lnTo>
                    <a:pt x="26" y="46"/>
                  </a:lnTo>
                  <a:lnTo>
                    <a:pt x="28" y="43"/>
                  </a:lnTo>
                  <a:lnTo>
                    <a:pt x="30" y="41"/>
                  </a:lnTo>
                  <a:lnTo>
                    <a:pt x="31" y="38"/>
                  </a:lnTo>
                  <a:lnTo>
                    <a:pt x="31" y="36"/>
                  </a:lnTo>
                  <a:lnTo>
                    <a:pt x="31" y="26"/>
                  </a:lnTo>
                  <a:close/>
                  <a:moveTo>
                    <a:pt x="21" y="0"/>
                  </a:moveTo>
                  <a:lnTo>
                    <a:pt x="30" y="2"/>
                  </a:lnTo>
                  <a:lnTo>
                    <a:pt x="37" y="7"/>
                  </a:lnTo>
                  <a:lnTo>
                    <a:pt x="40" y="13"/>
                  </a:lnTo>
                  <a:lnTo>
                    <a:pt x="41" y="22"/>
                  </a:lnTo>
                  <a:lnTo>
                    <a:pt x="41" y="40"/>
                  </a:lnTo>
                  <a:lnTo>
                    <a:pt x="41" y="47"/>
                  </a:lnTo>
                  <a:lnTo>
                    <a:pt x="41" y="53"/>
                  </a:lnTo>
                  <a:lnTo>
                    <a:pt x="32" y="53"/>
                  </a:lnTo>
                  <a:lnTo>
                    <a:pt x="32" y="47"/>
                  </a:lnTo>
                  <a:lnTo>
                    <a:pt x="29" y="49"/>
                  </a:lnTo>
                  <a:lnTo>
                    <a:pt x="26" y="52"/>
                  </a:lnTo>
                  <a:lnTo>
                    <a:pt x="22" y="53"/>
                  </a:lnTo>
                  <a:lnTo>
                    <a:pt x="16" y="54"/>
                  </a:lnTo>
                  <a:lnTo>
                    <a:pt x="11" y="53"/>
                  </a:lnTo>
                  <a:lnTo>
                    <a:pt x="8" y="52"/>
                  </a:lnTo>
                  <a:lnTo>
                    <a:pt x="5" y="50"/>
                  </a:lnTo>
                  <a:lnTo>
                    <a:pt x="2" y="47"/>
                  </a:lnTo>
                  <a:lnTo>
                    <a:pt x="1" y="43"/>
                  </a:lnTo>
                  <a:lnTo>
                    <a:pt x="0" y="39"/>
                  </a:lnTo>
                  <a:lnTo>
                    <a:pt x="2" y="32"/>
                  </a:lnTo>
                  <a:lnTo>
                    <a:pt x="9" y="25"/>
                  </a:lnTo>
                  <a:lnTo>
                    <a:pt x="19" y="22"/>
                  </a:lnTo>
                  <a:lnTo>
                    <a:pt x="31" y="20"/>
                  </a:lnTo>
                  <a:lnTo>
                    <a:pt x="31" y="19"/>
                  </a:lnTo>
                  <a:lnTo>
                    <a:pt x="31" y="18"/>
                  </a:lnTo>
                  <a:lnTo>
                    <a:pt x="31" y="15"/>
                  </a:lnTo>
                  <a:lnTo>
                    <a:pt x="30" y="12"/>
                  </a:lnTo>
                  <a:lnTo>
                    <a:pt x="29" y="11"/>
                  </a:lnTo>
                  <a:lnTo>
                    <a:pt x="27" y="9"/>
                  </a:lnTo>
                  <a:lnTo>
                    <a:pt x="24" y="8"/>
                  </a:lnTo>
                  <a:lnTo>
                    <a:pt x="20" y="7"/>
                  </a:lnTo>
                  <a:lnTo>
                    <a:pt x="15" y="8"/>
                  </a:lnTo>
                  <a:lnTo>
                    <a:pt x="10" y="9"/>
                  </a:lnTo>
                  <a:lnTo>
                    <a:pt x="7" y="11"/>
                  </a:lnTo>
                  <a:lnTo>
                    <a:pt x="5" y="5"/>
                  </a:lnTo>
                  <a:lnTo>
                    <a:pt x="9" y="2"/>
                  </a:lnTo>
                  <a:lnTo>
                    <a:pt x="15" y="1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40" name="Rectangle 70"/>
            <p:cNvSpPr>
              <a:spLocks noChangeArrowheads="1"/>
            </p:cNvSpPr>
            <p:nvPr/>
          </p:nvSpPr>
          <p:spPr bwMode="auto">
            <a:xfrm>
              <a:off x="7373063" y="2394273"/>
              <a:ext cx="606437" cy="43924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2800"/>
            </a:p>
          </p:txBody>
        </p:sp>
        <p:sp>
          <p:nvSpPr>
            <p:cNvPr id="41" name="Line 71"/>
            <p:cNvSpPr>
              <a:spLocks noChangeShapeType="1"/>
            </p:cNvSpPr>
            <p:nvPr/>
          </p:nvSpPr>
          <p:spPr bwMode="auto">
            <a:xfrm>
              <a:off x="7979500" y="2394273"/>
              <a:ext cx="2930" cy="4392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42" name="Line 72"/>
            <p:cNvSpPr>
              <a:spLocks noChangeShapeType="1"/>
            </p:cNvSpPr>
            <p:nvPr/>
          </p:nvSpPr>
          <p:spPr bwMode="auto">
            <a:xfrm flipH="1">
              <a:off x="7373063" y="2438197"/>
              <a:ext cx="606437" cy="292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43" name="Line 73"/>
            <p:cNvSpPr>
              <a:spLocks noChangeShapeType="1"/>
            </p:cNvSpPr>
            <p:nvPr/>
          </p:nvSpPr>
          <p:spPr bwMode="auto">
            <a:xfrm flipV="1">
              <a:off x="7373063" y="2394273"/>
              <a:ext cx="2930" cy="4392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44" name="Line 74"/>
            <p:cNvSpPr>
              <a:spLocks noChangeShapeType="1"/>
            </p:cNvSpPr>
            <p:nvPr/>
          </p:nvSpPr>
          <p:spPr bwMode="auto">
            <a:xfrm>
              <a:off x="7373063" y="2394273"/>
              <a:ext cx="606437" cy="292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45" name="Freeform 75"/>
            <p:cNvSpPr>
              <a:spLocks/>
            </p:cNvSpPr>
            <p:nvPr/>
          </p:nvSpPr>
          <p:spPr bwMode="auto">
            <a:xfrm>
              <a:off x="6968772" y="2192224"/>
              <a:ext cx="386713" cy="442167"/>
            </a:xfrm>
            <a:custGeom>
              <a:avLst/>
              <a:gdLst>
                <a:gd name="T0" fmla="*/ 16 w 265"/>
                <a:gd name="T1" fmla="*/ 0 h 301"/>
                <a:gd name="T2" fmla="*/ 16 w 265"/>
                <a:gd name="T3" fmla="*/ 10 h 301"/>
                <a:gd name="T4" fmla="*/ 16 w 265"/>
                <a:gd name="T5" fmla="*/ 19 h 301"/>
                <a:gd name="T6" fmla="*/ 8 w 265"/>
                <a:gd name="T7" fmla="*/ 15 h 301"/>
                <a:gd name="T8" fmla="*/ 0 w 265"/>
                <a:gd name="T9" fmla="*/ 10 h 301"/>
                <a:gd name="T10" fmla="*/ 8 w 265"/>
                <a:gd name="T11" fmla="*/ 5 h 301"/>
                <a:gd name="T12" fmla="*/ 16 w 265"/>
                <a:gd name="T13" fmla="*/ 0 h 30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65"/>
                <a:gd name="T22" fmla="*/ 0 h 301"/>
                <a:gd name="T23" fmla="*/ 265 w 265"/>
                <a:gd name="T24" fmla="*/ 301 h 30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65" h="301">
                  <a:moveTo>
                    <a:pt x="265" y="0"/>
                  </a:moveTo>
                  <a:lnTo>
                    <a:pt x="264" y="150"/>
                  </a:lnTo>
                  <a:lnTo>
                    <a:pt x="264" y="301"/>
                  </a:lnTo>
                  <a:lnTo>
                    <a:pt x="131" y="226"/>
                  </a:lnTo>
                  <a:lnTo>
                    <a:pt x="0" y="149"/>
                  </a:lnTo>
                  <a:lnTo>
                    <a:pt x="132" y="75"/>
                  </a:lnTo>
                  <a:lnTo>
                    <a:pt x="26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46" name="Line 76"/>
            <p:cNvSpPr>
              <a:spLocks noChangeShapeType="1"/>
            </p:cNvSpPr>
            <p:nvPr/>
          </p:nvSpPr>
          <p:spPr bwMode="auto">
            <a:xfrm>
              <a:off x="6968772" y="2411843"/>
              <a:ext cx="193357" cy="11127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47" name="Line 77"/>
            <p:cNvSpPr>
              <a:spLocks noChangeShapeType="1"/>
            </p:cNvSpPr>
            <p:nvPr/>
          </p:nvSpPr>
          <p:spPr bwMode="auto">
            <a:xfrm>
              <a:off x="7162128" y="2523117"/>
              <a:ext cx="193357" cy="11127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48" name="Line 78"/>
            <p:cNvSpPr>
              <a:spLocks noChangeShapeType="1"/>
            </p:cNvSpPr>
            <p:nvPr/>
          </p:nvSpPr>
          <p:spPr bwMode="auto">
            <a:xfrm flipV="1">
              <a:off x="7355485" y="2411843"/>
              <a:ext cx="2930" cy="22254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49" name="Line 79"/>
            <p:cNvSpPr>
              <a:spLocks noChangeShapeType="1"/>
            </p:cNvSpPr>
            <p:nvPr/>
          </p:nvSpPr>
          <p:spPr bwMode="auto">
            <a:xfrm flipV="1">
              <a:off x="7355485" y="2192224"/>
              <a:ext cx="2930" cy="219619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50" name="Line 80"/>
            <p:cNvSpPr>
              <a:spLocks noChangeShapeType="1"/>
            </p:cNvSpPr>
            <p:nvPr/>
          </p:nvSpPr>
          <p:spPr bwMode="auto">
            <a:xfrm flipH="1">
              <a:off x="7162128" y="2192224"/>
              <a:ext cx="193357" cy="11127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51" name="Line 81"/>
            <p:cNvSpPr>
              <a:spLocks noChangeShapeType="1"/>
            </p:cNvSpPr>
            <p:nvPr/>
          </p:nvSpPr>
          <p:spPr bwMode="auto">
            <a:xfrm flipH="1">
              <a:off x="6968772" y="2303497"/>
              <a:ext cx="193357" cy="108346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55" name="Freeform 85"/>
            <p:cNvSpPr>
              <a:spLocks noEditPoints="1"/>
            </p:cNvSpPr>
            <p:nvPr/>
          </p:nvSpPr>
          <p:spPr bwMode="auto">
            <a:xfrm>
              <a:off x="7428726" y="1823263"/>
              <a:ext cx="134764" cy="210835"/>
            </a:xfrm>
            <a:custGeom>
              <a:avLst/>
              <a:gdLst>
                <a:gd name="T0" fmla="*/ 2 w 94"/>
                <a:gd name="T1" fmla="*/ 1 h 143"/>
                <a:gd name="T2" fmla="*/ 1 w 94"/>
                <a:gd name="T3" fmla="*/ 1 h 143"/>
                <a:gd name="T4" fmla="*/ 1 w 94"/>
                <a:gd name="T5" fmla="*/ 1 h 143"/>
                <a:gd name="T6" fmla="*/ 1 w 94"/>
                <a:gd name="T7" fmla="*/ 5 h 143"/>
                <a:gd name="T8" fmla="*/ 2 w 94"/>
                <a:gd name="T9" fmla="*/ 5 h 143"/>
                <a:gd name="T10" fmla="*/ 3 w 94"/>
                <a:gd name="T11" fmla="*/ 5 h 143"/>
                <a:gd name="T12" fmla="*/ 3 w 94"/>
                <a:gd name="T13" fmla="*/ 4 h 143"/>
                <a:gd name="T14" fmla="*/ 4 w 94"/>
                <a:gd name="T15" fmla="*/ 4 h 143"/>
                <a:gd name="T16" fmla="*/ 4 w 94"/>
                <a:gd name="T17" fmla="*/ 3 h 143"/>
                <a:gd name="T18" fmla="*/ 4 w 94"/>
                <a:gd name="T19" fmla="*/ 2 h 143"/>
                <a:gd name="T20" fmla="*/ 3 w 94"/>
                <a:gd name="T21" fmla="*/ 2 h 143"/>
                <a:gd name="T22" fmla="*/ 3 w 94"/>
                <a:gd name="T23" fmla="*/ 2 h 143"/>
                <a:gd name="T24" fmla="*/ 2 w 94"/>
                <a:gd name="T25" fmla="*/ 1 h 143"/>
                <a:gd name="T26" fmla="*/ 2 w 94"/>
                <a:gd name="T27" fmla="*/ 1 h 143"/>
                <a:gd name="T28" fmla="*/ 2 w 94"/>
                <a:gd name="T29" fmla="*/ 0 h 143"/>
                <a:gd name="T30" fmla="*/ 3 w 94"/>
                <a:gd name="T31" fmla="*/ 1 h 143"/>
                <a:gd name="T32" fmla="*/ 4 w 94"/>
                <a:gd name="T33" fmla="*/ 1 h 143"/>
                <a:gd name="T34" fmla="*/ 4 w 94"/>
                <a:gd name="T35" fmla="*/ 1 h 143"/>
                <a:gd name="T36" fmla="*/ 5 w 94"/>
                <a:gd name="T37" fmla="*/ 2 h 143"/>
                <a:gd name="T38" fmla="*/ 5 w 94"/>
                <a:gd name="T39" fmla="*/ 2 h 143"/>
                <a:gd name="T40" fmla="*/ 5 w 94"/>
                <a:gd name="T41" fmla="*/ 3 h 143"/>
                <a:gd name="T42" fmla="*/ 5 w 94"/>
                <a:gd name="T43" fmla="*/ 4 h 143"/>
                <a:gd name="T44" fmla="*/ 5 w 94"/>
                <a:gd name="T45" fmla="*/ 4 h 143"/>
                <a:gd name="T46" fmla="*/ 4 w 94"/>
                <a:gd name="T47" fmla="*/ 5 h 143"/>
                <a:gd name="T48" fmla="*/ 3 w 94"/>
                <a:gd name="T49" fmla="*/ 5 h 143"/>
                <a:gd name="T50" fmla="*/ 3 w 94"/>
                <a:gd name="T51" fmla="*/ 5 h 143"/>
                <a:gd name="T52" fmla="*/ 4 w 94"/>
                <a:gd name="T53" fmla="*/ 6 h 143"/>
                <a:gd name="T54" fmla="*/ 4 w 94"/>
                <a:gd name="T55" fmla="*/ 6 h 143"/>
                <a:gd name="T56" fmla="*/ 5 w 94"/>
                <a:gd name="T57" fmla="*/ 7 h 143"/>
                <a:gd name="T58" fmla="*/ 5 w 94"/>
                <a:gd name="T59" fmla="*/ 8 h 143"/>
                <a:gd name="T60" fmla="*/ 5 w 94"/>
                <a:gd name="T61" fmla="*/ 9 h 143"/>
                <a:gd name="T62" fmla="*/ 5 w 94"/>
                <a:gd name="T63" fmla="*/ 9 h 143"/>
                <a:gd name="T64" fmla="*/ 4 w 94"/>
                <a:gd name="T65" fmla="*/ 9 h 143"/>
                <a:gd name="T66" fmla="*/ 4 w 94"/>
                <a:gd name="T67" fmla="*/ 9 h 143"/>
                <a:gd name="T68" fmla="*/ 4 w 94"/>
                <a:gd name="T69" fmla="*/ 8 h 143"/>
                <a:gd name="T70" fmla="*/ 4 w 94"/>
                <a:gd name="T71" fmla="*/ 7 h 143"/>
                <a:gd name="T72" fmla="*/ 3 w 94"/>
                <a:gd name="T73" fmla="*/ 7 h 143"/>
                <a:gd name="T74" fmla="*/ 3 w 94"/>
                <a:gd name="T75" fmla="*/ 6 h 143"/>
                <a:gd name="T76" fmla="*/ 2 w 94"/>
                <a:gd name="T77" fmla="*/ 6 h 143"/>
                <a:gd name="T78" fmla="*/ 2 w 94"/>
                <a:gd name="T79" fmla="*/ 6 h 143"/>
                <a:gd name="T80" fmla="*/ 1 w 94"/>
                <a:gd name="T81" fmla="*/ 6 h 143"/>
                <a:gd name="T82" fmla="*/ 1 w 94"/>
                <a:gd name="T83" fmla="*/ 9 h 143"/>
                <a:gd name="T84" fmla="*/ 0 w 94"/>
                <a:gd name="T85" fmla="*/ 9 h 143"/>
                <a:gd name="T86" fmla="*/ 0 w 94"/>
                <a:gd name="T87" fmla="*/ 1 h 143"/>
                <a:gd name="T88" fmla="*/ 1 w 94"/>
                <a:gd name="T89" fmla="*/ 0 h 143"/>
                <a:gd name="T90" fmla="*/ 2 w 94"/>
                <a:gd name="T91" fmla="*/ 0 h 14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94"/>
                <a:gd name="T139" fmla="*/ 0 h 143"/>
                <a:gd name="T140" fmla="*/ 94 w 94"/>
                <a:gd name="T141" fmla="*/ 143 h 143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94" h="143">
                  <a:moveTo>
                    <a:pt x="37" y="14"/>
                  </a:moveTo>
                  <a:lnTo>
                    <a:pt x="26" y="14"/>
                  </a:lnTo>
                  <a:lnTo>
                    <a:pt x="19" y="15"/>
                  </a:lnTo>
                  <a:lnTo>
                    <a:pt x="19" y="68"/>
                  </a:lnTo>
                  <a:lnTo>
                    <a:pt x="38" y="68"/>
                  </a:lnTo>
                  <a:lnTo>
                    <a:pt x="51" y="65"/>
                  </a:lnTo>
                  <a:lnTo>
                    <a:pt x="62" y="60"/>
                  </a:lnTo>
                  <a:lnTo>
                    <a:pt x="68" y="51"/>
                  </a:lnTo>
                  <a:lnTo>
                    <a:pt x="70" y="41"/>
                  </a:lnTo>
                  <a:lnTo>
                    <a:pt x="68" y="31"/>
                  </a:lnTo>
                  <a:lnTo>
                    <a:pt x="64" y="24"/>
                  </a:lnTo>
                  <a:lnTo>
                    <a:pt x="57" y="18"/>
                  </a:lnTo>
                  <a:lnTo>
                    <a:pt x="48" y="15"/>
                  </a:lnTo>
                  <a:lnTo>
                    <a:pt x="37" y="14"/>
                  </a:lnTo>
                  <a:close/>
                  <a:moveTo>
                    <a:pt x="36" y="0"/>
                  </a:moveTo>
                  <a:lnTo>
                    <a:pt x="53" y="1"/>
                  </a:lnTo>
                  <a:lnTo>
                    <a:pt x="67" y="4"/>
                  </a:lnTo>
                  <a:lnTo>
                    <a:pt x="77" y="11"/>
                  </a:lnTo>
                  <a:lnTo>
                    <a:pt x="83" y="18"/>
                  </a:lnTo>
                  <a:lnTo>
                    <a:pt x="87" y="28"/>
                  </a:lnTo>
                  <a:lnTo>
                    <a:pt x="88" y="39"/>
                  </a:lnTo>
                  <a:lnTo>
                    <a:pt x="86" y="51"/>
                  </a:lnTo>
                  <a:lnTo>
                    <a:pt x="81" y="61"/>
                  </a:lnTo>
                  <a:lnTo>
                    <a:pt x="72" y="70"/>
                  </a:lnTo>
                  <a:lnTo>
                    <a:pt x="62" y="75"/>
                  </a:lnTo>
                  <a:lnTo>
                    <a:pt x="71" y="82"/>
                  </a:lnTo>
                  <a:lnTo>
                    <a:pt x="78" y="91"/>
                  </a:lnTo>
                  <a:lnTo>
                    <a:pt x="82" y="104"/>
                  </a:lnTo>
                  <a:lnTo>
                    <a:pt x="86" y="123"/>
                  </a:lnTo>
                  <a:lnTo>
                    <a:pt x="91" y="135"/>
                  </a:lnTo>
                  <a:lnTo>
                    <a:pt x="94" y="143"/>
                  </a:lnTo>
                  <a:lnTo>
                    <a:pt x="74" y="143"/>
                  </a:lnTo>
                  <a:lnTo>
                    <a:pt x="71" y="137"/>
                  </a:lnTo>
                  <a:lnTo>
                    <a:pt x="68" y="125"/>
                  </a:lnTo>
                  <a:lnTo>
                    <a:pt x="65" y="110"/>
                  </a:lnTo>
                  <a:lnTo>
                    <a:pt x="60" y="97"/>
                  </a:lnTo>
                  <a:lnTo>
                    <a:pt x="55" y="88"/>
                  </a:lnTo>
                  <a:lnTo>
                    <a:pt x="48" y="84"/>
                  </a:lnTo>
                  <a:lnTo>
                    <a:pt x="36" y="82"/>
                  </a:lnTo>
                  <a:lnTo>
                    <a:pt x="19" y="82"/>
                  </a:lnTo>
                  <a:lnTo>
                    <a:pt x="19" y="143"/>
                  </a:lnTo>
                  <a:lnTo>
                    <a:pt x="0" y="143"/>
                  </a:lnTo>
                  <a:lnTo>
                    <a:pt x="0" y="2"/>
                  </a:lnTo>
                  <a:lnTo>
                    <a:pt x="16" y="0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56" name="Freeform 86"/>
            <p:cNvSpPr>
              <a:spLocks/>
            </p:cNvSpPr>
            <p:nvPr/>
          </p:nvSpPr>
          <p:spPr bwMode="auto">
            <a:xfrm>
              <a:off x="7578138" y="1963819"/>
              <a:ext cx="64452" cy="102489"/>
            </a:xfrm>
            <a:custGeom>
              <a:avLst/>
              <a:gdLst>
                <a:gd name="T0" fmla="*/ 2 w 43"/>
                <a:gd name="T1" fmla="*/ 0 h 70"/>
                <a:gd name="T2" fmla="*/ 2 w 43"/>
                <a:gd name="T3" fmla="*/ 1 h 70"/>
                <a:gd name="T4" fmla="*/ 3 w 43"/>
                <a:gd name="T5" fmla="*/ 1 h 70"/>
                <a:gd name="T6" fmla="*/ 3 w 43"/>
                <a:gd name="T7" fmla="*/ 1 h 70"/>
                <a:gd name="T8" fmla="*/ 3 w 43"/>
                <a:gd name="T9" fmla="*/ 1 h 70"/>
                <a:gd name="T10" fmla="*/ 3 w 43"/>
                <a:gd name="T11" fmla="*/ 2 h 70"/>
                <a:gd name="T12" fmla="*/ 2 w 43"/>
                <a:gd name="T13" fmla="*/ 2 h 70"/>
                <a:gd name="T14" fmla="*/ 2 w 43"/>
                <a:gd name="T15" fmla="*/ 3 h 70"/>
                <a:gd name="T16" fmla="*/ 1 w 43"/>
                <a:gd name="T17" fmla="*/ 3 h 70"/>
                <a:gd name="T18" fmla="*/ 1 w 43"/>
                <a:gd name="T19" fmla="*/ 3 h 70"/>
                <a:gd name="T20" fmla="*/ 3 w 43"/>
                <a:gd name="T21" fmla="*/ 3 h 70"/>
                <a:gd name="T22" fmla="*/ 3 w 43"/>
                <a:gd name="T23" fmla="*/ 4 h 70"/>
                <a:gd name="T24" fmla="*/ 0 w 43"/>
                <a:gd name="T25" fmla="*/ 4 h 70"/>
                <a:gd name="T26" fmla="*/ 0 w 43"/>
                <a:gd name="T27" fmla="*/ 4 h 70"/>
                <a:gd name="T28" fmla="*/ 1 w 43"/>
                <a:gd name="T29" fmla="*/ 3 h 70"/>
                <a:gd name="T30" fmla="*/ 2 w 43"/>
                <a:gd name="T31" fmla="*/ 2 h 70"/>
                <a:gd name="T32" fmla="*/ 2 w 43"/>
                <a:gd name="T33" fmla="*/ 2 h 70"/>
                <a:gd name="T34" fmla="*/ 2 w 43"/>
                <a:gd name="T35" fmla="*/ 1 h 70"/>
                <a:gd name="T36" fmla="*/ 2 w 43"/>
                <a:gd name="T37" fmla="*/ 1 h 70"/>
                <a:gd name="T38" fmla="*/ 2 w 43"/>
                <a:gd name="T39" fmla="*/ 1 h 70"/>
                <a:gd name="T40" fmla="*/ 2 w 43"/>
                <a:gd name="T41" fmla="*/ 1 h 70"/>
                <a:gd name="T42" fmla="*/ 2 w 43"/>
                <a:gd name="T43" fmla="*/ 1 h 70"/>
                <a:gd name="T44" fmla="*/ 2 w 43"/>
                <a:gd name="T45" fmla="*/ 1 h 70"/>
                <a:gd name="T46" fmla="*/ 2 w 43"/>
                <a:gd name="T47" fmla="*/ 1 h 70"/>
                <a:gd name="T48" fmla="*/ 2 w 43"/>
                <a:gd name="T49" fmla="*/ 1 h 70"/>
                <a:gd name="T50" fmla="*/ 2 w 43"/>
                <a:gd name="T51" fmla="*/ 1 h 70"/>
                <a:gd name="T52" fmla="*/ 1 w 43"/>
                <a:gd name="T53" fmla="*/ 1 h 70"/>
                <a:gd name="T54" fmla="*/ 1 w 43"/>
                <a:gd name="T55" fmla="*/ 1 h 70"/>
                <a:gd name="T56" fmla="*/ 1 w 43"/>
                <a:gd name="T57" fmla="*/ 1 h 70"/>
                <a:gd name="T58" fmla="*/ 1 w 43"/>
                <a:gd name="T59" fmla="*/ 1 h 70"/>
                <a:gd name="T60" fmla="*/ 1 w 43"/>
                <a:gd name="T61" fmla="*/ 1 h 70"/>
                <a:gd name="T62" fmla="*/ 1 w 43"/>
                <a:gd name="T63" fmla="*/ 1 h 70"/>
                <a:gd name="T64" fmla="*/ 2 w 43"/>
                <a:gd name="T65" fmla="*/ 0 h 7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3"/>
                <a:gd name="T100" fmla="*/ 0 h 70"/>
                <a:gd name="T101" fmla="*/ 43 w 43"/>
                <a:gd name="T102" fmla="*/ 70 h 7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3" h="70">
                  <a:moveTo>
                    <a:pt x="20" y="0"/>
                  </a:moveTo>
                  <a:lnTo>
                    <a:pt x="30" y="2"/>
                  </a:lnTo>
                  <a:lnTo>
                    <a:pt x="36" y="6"/>
                  </a:lnTo>
                  <a:lnTo>
                    <a:pt x="40" y="12"/>
                  </a:lnTo>
                  <a:lnTo>
                    <a:pt x="42" y="20"/>
                  </a:lnTo>
                  <a:lnTo>
                    <a:pt x="38" y="32"/>
                  </a:lnTo>
                  <a:lnTo>
                    <a:pt x="31" y="44"/>
                  </a:lnTo>
                  <a:lnTo>
                    <a:pt x="18" y="57"/>
                  </a:lnTo>
                  <a:lnTo>
                    <a:pt x="12" y="62"/>
                  </a:lnTo>
                  <a:lnTo>
                    <a:pt x="43" y="62"/>
                  </a:lnTo>
                  <a:lnTo>
                    <a:pt x="43" y="70"/>
                  </a:lnTo>
                  <a:lnTo>
                    <a:pt x="0" y="70"/>
                  </a:lnTo>
                  <a:lnTo>
                    <a:pt x="0" y="64"/>
                  </a:lnTo>
                  <a:lnTo>
                    <a:pt x="6" y="57"/>
                  </a:lnTo>
                  <a:lnTo>
                    <a:pt x="18" y="46"/>
                  </a:lnTo>
                  <a:lnTo>
                    <a:pt x="25" y="36"/>
                  </a:lnTo>
                  <a:lnTo>
                    <a:pt x="31" y="29"/>
                  </a:lnTo>
                  <a:lnTo>
                    <a:pt x="32" y="21"/>
                  </a:lnTo>
                  <a:lnTo>
                    <a:pt x="32" y="18"/>
                  </a:lnTo>
                  <a:lnTo>
                    <a:pt x="31" y="15"/>
                  </a:lnTo>
                  <a:lnTo>
                    <a:pt x="30" y="12"/>
                  </a:lnTo>
                  <a:lnTo>
                    <a:pt x="29" y="10"/>
                  </a:lnTo>
                  <a:lnTo>
                    <a:pt x="25" y="9"/>
                  </a:lnTo>
                  <a:lnTo>
                    <a:pt x="22" y="8"/>
                  </a:lnTo>
                  <a:lnTo>
                    <a:pt x="19" y="7"/>
                  </a:lnTo>
                  <a:lnTo>
                    <a:pt x="14" y="8"/>
                  </a:lnTo>
                  <a:lnTo>
                    <a:pt x="10" y="9"/>
                  </a:lnTo>
                  <a:lnTo>
                    <a:pt x="7" y="11"/>
                  </a:lnTo>
                  <a:lnTo>
                    <a:pt x="4" y="14"/>
                  </a:lnTo>
                  <a:lnTo>
                    <a:pt x="1" y="7"/>
                  </a:lnTo>
                  <a:lnTo>
                    <a:pt x="9" y="2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57" name="Freeform 87"/>
            <p:cNvSpPr>
              <a:spLocks noEditPoints="1"/>
            </p:cNvSpPr>
            <p:nvPr/>
          </p:nvSpPr>
          <p:spPr bwMode="auto">
            <a:xfrm>
              <a:off x="7657239" y="1990174"/>
              <a:ext cx="58593" cy="76135"/>
            </a:xfrm>
            <a:custGeom>
              <a:avLst/>
              <a:gdLst>
                <a:gd name="T0" fmla="*/ 2 w 41"/>
                <a:gd name="T1" fmla="*/ 1 h 53"/>
                <a:gd name="T2" fmla="*/ 1 w 41"/>
                <a:gd name="T3" fmla="*/ 1 h 53"/>
                <a:gd name="T4" fmla="*/ 1 w 41"/>
                <a:gd name="T5" fmla="*/ 1 h 53"/>
                <a:gd name="T6" fmla="*/ 0 w 41"/>
                <a:gd name="T7" fmla="*/ 1 h 53"/>
                <a:gd name="T8" fmla="*/ 0 w 41"/>
                <a:gd name="T9" fmla="*/ 2 h 53"/>
                <a:gd name="T10" fmla="*/ 0 w 41"/>
                <a:gd name="T11" fmla="*/ 2 h 53"/>
                <a:gd name="T12" fmla="*/ 0 w 41"/>
                <a:gd name="T13" fmla="*/ 2 h 53"/>
                <a:gd name="T14" fmla="*/ 0 w 41"/>
                <a:gd name="T15" fmla="*/ 2 h 53"/>
                <a:gd name="T16" fmla="*/ 0 w 41"/>
                <a:gd name="T17" fmla="*/ 2 h 53"/>
                <a:gd name="T18" fmla="*/ 1 w 41"/>
                <a:gd name="T19" fmla="*/ 2 h 53"/>
                <a:gd name="T20" fmla="*/ 1 w 41"/>
                <a:gd name="T21" fmla="*/ 2 h 53"/>
                <a:gd name="T22" fmla="*/ 1 w 41"/>
                <a:gd name="T23" fmla="*/ 2 h 53"/>
                <a:gd name="T24" fmla="*/ 1 w 41"/>
                <a:gd name="T25" fmla="*/ 2 h 53"/>
                <a:gd name="T26" fmla="*/ 1 w 41"/>
                <a:gd name="T27" fmla="*/ 2 h 53"/>
                <a:gd name="T28" fmla="*/ 2 w 41"/>
                <a:gd name="T29" fmla="*/ 2 h 53"/>
                <a:gd name="T30" fmla="*/ 2 w 41"/>
                <a:gd name="T31" fmla="*/ 2 h 53"/>
                <a:gd name="T32" fmla="*/ 2 w 41"/>
                <a:gd name="T33" fmla="*/ 1 h 53"/>
                <a:gd name="T34" fmla="*/ 1 w 41"/>
                <a:gd name="T35" fmla="*/ 0 h 53"/>
                <a:gd name="T36" fmla="*/ 1 w 41"/>
                <a:gd name="T37" fmla="*/ 0 h 53"/>
                <a:gd name="T38" fmla="*/ 2 w 41"/>
                <a:gd name="T39" fmla="*/ 0 h 53"/>
                <a:gd name="T40" fmla="*/ 2 w 41"/>
                <a:gd name="T41" fmla="*/ 0 h 53"/>
                <a:gd name="T42" fmla="*/ 2 w 41"/>
                <a:gd name="T43" fmla="*/ 1 h 53"/>
                <a:gd name="T44" fmla="*/ 2 w 41"/>
                <a:gd name="T45" fmla="*/ 2 h 53"/>
                <a:gd name="T46" fmla="*/ 2 w 41"/>
                <a:gd name="T47" fmla="*/ 2 h 53"/>
                <a:gd name="T48" fmla="*/ 2 w 41"/>
                <a:gd name="T49" fmla="*/ 3 h 53"/>
                <a:gd name="T50" fmla="*/ 2 w 41"/>
                <a:gd name="T51" fmla="*/ 3 h 53"/>
                <a:gd name="T52" fmla="*/ 2 w 41"/>
                <a:gd name="T53" fmla="*/ 2 h 53"/>
                <a:gd name="T54" fmla="*/ 2 w 41"/>
                <a:gd name="T55" fmla="*/ 2 h 53"/>
                <a:gd name="T56" fmla="*/ 1 w 41"/>
                <a:gd name="T57" fmla="*/ 3 h 53"/>
                <a:gd name="T58" fmla="*/ 1 w 41"/>
                <a:gd name="T59" fmla="*/ 3 h 53"/>
                <a:gd name="T60" fmla="*/ 1 w 41"/>
                <a:gd name="T61" fmla="*/ 3 h 53"/>
                <a:gd name="T62" fmla="*/ 1 w 41"/>
                <a:gd name="T63" fmla="*/ 3 h 53"/>
                <a:gd name="T64" fmla="*/ 0 w 41"/>
                <a:gd name="T65" fmla="*/ 3 h 53"/>
                <a:gd name="T66" fmla="*/ 0 w 41"/>
                <a:gd name="T67" fmla="*/ 3 h 53"/>
                <a:gd name="T68" fmla="*/ 0 w 41"/>
                <a:gd name="T69" fmla="*/ 3 h 53"/>
                <a:gd name="T70" fmla="*/ 0 w 41"/>
                <a:gd name="T71" fmla="*/ 2 h 53"/>
                <a:gd name="T72" fmla="*/ 0 w 41"/>
                <a:gd name="T73" fmla="*/ 2 h 53"/>
                <a:gd name="T74" fmla="*/ 0 w 41"/>
                <a:gd name="T75" fmla="*/ 2 h 53"/>
                <a:gd name="T76" fmla="*/ 0 w 41"/>
                <a:gd name="T77" fmla="*/ 1 h 53"/>
                <a:gd name="T78" fmla="*/ 0 w 41"/>
                <a:gd name="T79" fmla="*/ 1 h 53"/>
                <a:gd name="T80" fmla="*/ 1 w 41"/>
                <a:gd name="T81" fmla="*/ 1 h 53"/>
                <a:gd name="T82" fmla="*/ 2 w 41"/>
                <a:gd name="T83" fmla="*/ 1 h 53"/>
                <a:gd name="T84" fmla="*/ 2 w 41"/>
                <a:gd name="T85" fmla="*/ 1 h 53"/>
                <a:gd name="T86" fmla="*/ 2 w 41"/>
                <a:gd name="T87" fmla="*/ 1 h 53"/>
                <a:gd name="T88" fmla="*/ 1 w 41"/>
                <a:gd name="T89" fmla="*/ 0 h 53"/>
                <a:gd name="T90" fmla="*/ 1 w 41"/>
                <a:gd name="T91" fmla="*/ 0 h 53"/>
                <a:gd name="T92" fmla="*/ 1 w 41"/>
                <a:gd name="T93" fmla="*/ 0 h 53"/>
                <a:gd name="T94" fmla="*/ 1 w 41"/>
                <a:gd name="T95" fmla="*/ 0 h 53"/>
                <a:gd name="T96" fmla="*/ 1 w 41"/>
                <a:gd name="T97" fmla="*/ 0 h 53"/>
                <a:gd name="T98" fmla="*/ 1 w 41"/>
                <a:gd name="T99" fmla="*/ 0 h 53"/>
                <a:gd name="T100" fmla="*/ 0 w 41"/>
                <a:gd name="T101" fmla="*/ 0 h 53"/>
                <a:gd name="T102" fmla="*/ 0 w 41"/>
                <a:gd name="T103" fmla="*/ 0 h 53"/>
                <a:gd name="T104" fmla="*/ 0 w 41"/>
                <a:gd name="T105" fmla="*/ 0 h 53"/>
                <a:gd name="T106" fmla="*/ 0 w 41"/>
                <a:gd name="T107" fmla="*/ 0 h 53"/>
                <a:gd name="T108" fmla="*/ 0 w 41"/>
                <a:gd name="T109" fmla="*/ 0 h 53"/>
                <a:gd name="T110" fmla="*/ 0 w 41"/>
                <a:gd name="T111" fmla="*/ 0 h 53"/>
                <a:gd name="T112" fmla="*/ 1 w 41"/>
                <a:gd name="T113" fmla="*/ 0 h 5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41"/>
                <a:gd name="T172" fmla="*/ 0 h 53"/>
                <a:gd name="T173" fmla="*/ 41 w 41"/>
                <a:gd name="T174" fmla="*/ 53 h 5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41" h="53">
                  <a:moveTo>
                    <a:pt x="32" y="26"/>
                  </a:moveTo>
                  <a:lnTo>
                    <a:pt x="24" y="26"/>
                  </a:lnTo>
                  <a:lnTo>
                    <a:pt x="16" y="28"/>
                  </a:lnTo>
                  <a:lnTo>
                    <a:pt x="12" y="31"/>
                  </a:lnTo>
                  <a:lnTo>
                    <a:pt x="10" y="38"/>
                  </a:lnTo>
                  <a:lnTo>
                    <a:pt x="10" y="41"/>
                  </a:lnTo>
                  <a:lnTo>
                    <a:pt x="11" y="43"/>
                  </a:lnTo>
                  <a:lnTo>
                    <a:pt x="13" y="45"/>
                  </a:lnTo>
                  <a:lnTo>
                    <a:pt x="15" y="46"/>
                  </a:lnTo>
                  <a:lnTo>
                    <a:pt x="19" y="46"/>
                  </a:lnTo>
                  <a:lnTo>
                    <a:pt x="22" y="45"/>
                  </a:lnTo>
                  <a:lnTo>
                    <a:pt x="25" y="44"/>
                  </a:lnTo>
                  <a:lnTo>
                    <a:pt x="28" y="42"/>
                  </a:lnTo>
                  <a:lnTo>
                    <a:pt x="29" y="40"/>
                  </a:lnTo>
                  <a:lnTo>
                    <a:pt x="32" y="38"/>
                  </a:lnTo>
                  <a:lnTo>
                    <a:pt x="32" y="34"/>
                  </a:lnTo>
                  <a:lnTo>
                    <a:pt x="32" y="26"/>
                  </a:lnTo>
                  <a:close/>
                  <a:moveTo>
                    <a:pt x="21" y="0"/>
                  </a:moveTo>
                  <a:lnTo>
                    <a:pt x="30" y="1"/>
                  </a:lnTo>
                  <a:lnTo>
                    <a:pt x="37" y="6"/>
                  </a:lnTo>
                  <a:lnTo>
                    <a:pt x="40" y="13"/>
                  </a:lnTo>
                  <a:lnTo>
                    <a:pt x="40" y="20"/>
                  </a:lnTo>
                  <a:lnTo>
                    <a:pt x="40" y="40"/>
                  </a:lnTo>
                  <a:lnTo>
                    <a:pt x="41" y="46"/>
                  </a:lnTo>
                  <a:lnTo>
                    <a:pt x="41" y="52"/>
                  </a:lnTo>
                  <a:lnTo>
                    <a:pt x="33" y="52"/>
                  </a:lnTo>
                  <a:lnTo>
                    <a:pt x="33" y="45"/>
                  </a:lnTo>
                  <a:lnTo>
                    <a:pt x="32" y="45"/>
                  </a:lnTo>
                  <a:lnTo>
                    <a:pt x="29" y="48"/>
                  </a:lnTo>
                  <a:lnTo>
                    <a:pt x="26" y="50"/>
                  </a:lnTo>
                  <a:lnTo>
                    <a:pt x="21" y="53"/>
                  </a:lnTo>
                  <a:lnTo>
                    <a:pt x="16" y="53"/>
                  </a:lnTo>
                  <a:lnTo>
                    <a:pt x="11" y="53"/>
                  </a:lnTo>
                  <a:lnTo>
                    <a:pt x="8" y="50"/>
                  </a:lnTo>
                  <a:lnTo>
                    <a:pt x="5" y="48"/>
                  </a:lnTo>
                  <a:lnTo>
                    <a:pt x="2" y="45"/>
                  </a:lnTo>
                  <a:lnTo>
                    <a:pt x="1" y="42"/>
                  </a:lnTo>
                  <a:lnTo>
                    <a:pt x="0" y="39"/>
                  </a:lnTo>
                  <a:lnTo>
                    <a:pt x="2" y="30"/>
                  </a:lnTo>
                  <a:lnTo>
                    <a:pt x="9" y="24"/>
                  </a:lnTo>
                  <a:lnTo>
                    <a:pt x="19" y="20"/>
                  </a:lnTo>
                  <a:lnTo>
                    <a:pt x="32" y="19"/>
                  </a:lnTo>
                  <a:lnTo>
                    <a:pt x="32" y="18"/>
                  </a:lnTo>
                  <a:lnTo>
                    <a:pt x="32" y="16"/>
                  </a:lnTo>
                  <a:lnTo>
                    <a:pt x="30" y="14"/>
                  </a:lnTo>
                  <a:lnTo>
                    <a:pt x="30" y="12"/>
                  </a:lnTo>
                  <a:lnTo>
                    <a:pt x="28" y="10"/>
                  </a:lnTo>
                  <a:lnTo>
                    <a:pt x="26" y="7"/>
                  </a:lnTo>
                  <a:lnTo>
                    <a:pt x="24" y="6"/>
                  </a:lnTo>
                  <a:lnTo>
                    <a:pt x="20" y="6"/>
                  </a:lnTo>
                  <a:lnTo>
                    <a:pt x="14" y="6"/>
                  </a:lnTo>
                  <a:lnTo>
                    <a:pt x="10" y="8"/>
                  </a:lnTo>
                  <a:lnTo>
                    <a:pt x="6" y="10"/>
                  </a:lnTo>
                  <a:lnTo>
                    <a:pt x="4" y="4"/>
                  </a:lnTo>
                  <a:lnTo>
                    <a:pt x="9" y="1"/>
                  </a:lnTo>
                  <a:lnTo>
                    <a:pt x="14" y="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58" name="Freeform 100"/>
            <p:cNvSpPr>
              <a:spLocks noEditPoints="1"/>
            </p:cNvSpPr>
            <p:nvPr/>
          </p:nvSpPr>
          <p:spPr bwMode="auto">
            <a:xfrm>
              <a:off x="8000007" y="1603644"/>
              <a:ext cx="181638" cy="272328"/>
            </a:xfrm>
            <a:custGeom>
              <a:avLst/>
              <a:gdLst>
                <a:gd name="T0" fmla="*/ 4 w 124"/>
                <a:gd name="T1" fmla="*/ 1 h 186"/>
                <a:gd name="T2" fmla="*/ 4 w 124"/>
                <a:gd name="T3" fmla="*/ 1 h 186"/>
                <a:gd name="T4" fmla="*/ 3 w 124"/>
                <a:gd name="T5" fmla="*/ 1 h 186"/>
                <a:gd name="T6" fmla="*/ 2 w 124"/>
                <a:gd name="T7" fmla="*/ 3 h 186"/>
                <a:gd name="T8" fmla="*/ 2 w 124"/>
                <a:gd name="T9" fmla="*/ 3 h 186"/>
                <a:gd name="T10" fmla="*/ 2 w 124"/>
                <a:gd name="T11" fmla="*/ 3 h 186"/>
                <a:gd name="T12" fmla="*/ 2 w 124"/>
                <a:gd name="T13" fmla="*/ 3 h 186"/>
                <a:gd name="T14" fmla="*/ 2 w 124"/>
                <a:gd name="T15" fmla="*/ 5 h 186"/>
                <a:gd name="T16" fmla="*/ 2 w 124"/>
                <a:gd name="T17" fmla="*/ 6 h 186"/>
                <a:gd name="T18" fmla="*/ 2 w 124"/>
                <a:gd name="T19" fmla="*/ 6 h 186"/>
                <a:gd name="T20" fmla="*/ 2 w 124"/>
                <a:gd name="T21" fmla="*/ 6 h 186"/>
                <a:gd name="T22" fmla="*/ 3 w 124"/>
                <a:gd name="T23" fmla="*/ 6 h 186"/>
                <a:gd name="T24" fmla="*/ 3 w 124"/>
                <a:gd name="T25" fmla="*/ 7 h 186"/>
                <a:gd name="T26" fmla="*/ 4 w 124"/>
                <a:gd name="T27" fmla="*/ 7 h 186"/>
                <a:gd name="T28" fmla="*/ 5 w 124"/>
                <a:gd name="T29" fmla="*/ 7 h 186"/>
                <a:gd name="T30" fmla="*/ 6 w 124"/>
                <a:gd name="T31" fmla="*/ 6 h 186"/>
                <a:gd name="T32" fmla="*/ 6 w 124"/>
                <a:gd name="T33" fmla="*/ 6 h 186"/>
                <a:gd name="T34" fmla="*/ 7 w 124"/>
                <a:gd name="T35" fmla="*/ 6 h 186"/>
                <a:gd name="T36" fmla="*/ 7 w 124"/>
                <a:gd name="T37" fmla="*/ 5 h 186"/>
                <a:gd name="T38" fmla="*/ 7 w 124"/>
                <a:gd name="T39" fmla="*/ 3 h 186"/>
                <a:gd name="T40" fmla="*/ 6 w 124"/>
                <a:gd name="T41" fmla="*/ 3 h 186"/>
                <a:gd name="T42" fmla="*/ 6 w 124"/>
                <a:gd name="T43" fmla="*/ 1 h 186"/>
                <a:gd name="T44" fmla="*/ 5 w 124"/>
                <a:gd name="T45" fmla="*/ 1 h 186"/>
                <a:gd name="T46" fmla="*/ 4 w 124"/>
                <a:gd name="T47" fmla="*/ 1 h 186"/>
                <a:gd name="T48" fmla="*/ 5 w 124"/>
                <a:gd name="T49" fmla="*/ 0 h 186"/>
                <a:gd name="T50" fmla="*/ 6 w 124"/>
                <a:gd name="T51" fmla="*/ 1 h 186"/>
                <a:gd name="T52" fmla="*/ 7 w 124"/>
                <a:gd name="T53" fmla="*/ 1 h 186"/>
                <a:gd name="T54" fmla="*/ 7 w 124"/>
                <a:gd name="T55" fmla="*/ 1 h 186"/>
                <a:gd name="T56" fmla="*/ 8 w 124"/>
                <a:gd name="T57" fmla="*/ 1 h 186"/>
                <a:gd name="T58" fmla="*/ 8 w 124"/>
                <a:gd name="T59" fmla="*/ 3 h 186"/>
                <a:gd name="T60" fmla="*/ 8 w 124"/>
                <a:gd name="T61" fmla="*/ 5 h 186"/>
                <a:gd name="T62" fmla="*/ 8 w 124"/>
                <a:gd name="T63" fmla="*/ 6 h 186"/>
                <a:gd name="T64" fmla="*/ 8 w 124"/>
                <a:gd name="T65" fmla="*/ 6 h 186"/>
                <a:gd name="T66" fmla="*/ 7 w 124"/>
                <a:gd name="T67" fmla="*/ 7 h 186"/>
                <a:gd name="T68" fmla="*/ 7 w 124"/>
                <a:gd name="T69" fmla="*/ 7 h 186"/>
                <a:gd name="T70" fmla="*/ 6 w 124"/>
                <a:gd name="T71" fmla="*/ 9 h 186"/>
                <a:gd name="T72" fmla="*/ 5 w 124"/>
                <a:gd name="T73" fmla="*/ 9 h 186"/>
                <a:gd name="T74" fmla="*/ 5 w 124"/>
                <a:gd name="T75" fmla="*/ 9 h 186"/>
                <a:gd name="T76" fmla="*/ 3 w 124"/>
                <a:gd name="T77" fmla="*/ 9 h 186"/>
                <a:gd name="T78" fmla="*/ 3 w 124"/>
                <a:gd name="T79" fmla="*/ 7 h 186"/>
                <a:gd name="T80" fmla="*/ 2 w 124"/>
                <a:gd name="T81" fmla="*/ 7 h 186"/>
                <a:gd name="T82" fmla="*/ 2 w 124"/>
                <a:gd name="T83" fmla="*/ 7 h 186"/>
                <a:gd name="T84" fmla="*/ 2 w 124"/>
                <a:gd name="T85" fmla="*/ 12 h 186"/>
                <a:gd name="T86" fmla="*/ 1 w 124"/>
                <a:gd name="T87" fmla="*/ 12 h 186"/>
                <a:gd name="T88" fmla="*/ 1 w 124"/>
                <a:gd name="T89" fmla="*/ 3 h 186"/>
                <a:gd name="T90" fmla="*/ 0 w 124"/>
                <a:gd name="T91" fmla="*/ 1 h 186"/>
                <a:gd name="T92" fmla="*/ 0 w 124"/>
                <a:gd name="T93" fmla="*/ 1 h 186"/>
                <a:gd name="T94" fmla="*/ 2 w 124"/>
                <a:gd name="T95" fmla="*/ 1 h 186"/>
                <a:gd name="T96" fmla="*/ 2 w 124"/>
                <a:gd name="T97" fmla="*/ 1 h 186"/>
                <a:gd name="T98" fmla="*/ 2 w 124"/>
                <a:gd name="T99" fmla="*/ 1 h 186"/>
                <a:gd name="T100" fmla="*/ 2 w 124"/>
                <a:gd name="T101" fmla="*/ 1 h 186"/>
                <a:gd name="T102" fmla="*/ 3 w 124"/>
                <a:gd name="T103" fmla="*/ 1 h 186"/>
                <a:gd name="T104" fmla="*/ 4 w 124"/>
                <a:gd name="T105" fmla="*/ 1 h 186"/>
                <a:gd name="T106" fmla="*/ 5 w 124"/>
                <a:gd name="T107" fmla="*/ 0 h 18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24"/>
                <a:gd name="T163" fmla="*/ 0 h 186"/>
                <a:gd name="T164" fmla="*/ 124 w 124"/>
                <a:gd name="T165" fmla="*/ 186 h 18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24" h="186">
                  <a:moveTo>
                    <a:pt x="61" y="18"/>
                  </a:moveTo>
                  <a:lnTo>
                    <a:pt x="49" y="21"/>
                  </a:lnTo>
                  <a:lnTo>
                    <a:pt x="39" y="27"/>
                  </a:lnTo>
                  <a:lnTo>
                    <a:pt x="31" y="36"/>
                  </a:lnTo>
                  <a:lnTo>
                    <a:pt x="26" y="47"/>
                  </a:lnTo>
                  <a:lnTo>
                    <a:pt x="25" y="53"/>
                  </a:lnTo>
                  <a:lnTo>
                    <a:pt x="24" y="57"/>
                  </a:lnTo>
                  <a:lnTo>
                    <a:pt x="24" y="80"/>
                  </a:lnTo>
                  <a:lnTo>
                    <a:pt x="25" y="85"/>
                  </a:lnTo>
                  <a:lnTo>
                    <a:pt x="25" y="89"/>
                  </a:lnTo>
                  <a:lnTo>
                    <a:pt x="30" y="101"/>
                  </a:lnTo>
                  <a:lnTo>
                    <a:pt x="38" y="110"/>
                  </a:lnTo>
                  <a:lnTo>
                    <a:pt x="48" y="115"/>
                  </a:lnTo>
                  <a:lnTo>
                    <a:pt x="60" y="117"/>
                  </a:lnTo>
                  <a:lnTo>
                    <a:pt x="74" y="115"/>
                  </a:lnTo>
                  <a:lnTo>
                    <a:pt x="85" y="108"/>
                  </a:lnTo>
                  <a:lnTo>
                    <a:pt x="94" y="98"/>
                  </a:lnTo>
                  <a:lnTo>
                    <a:pt x="98" y="84"/>
                  </a:lnTo>
                  <a:lnTo>
                    <a:pt x="100" y="67"/>
                  </a:lnTo>
                  <a:lnTo>
                    <a:pt x="99" y="52"/>
                  </a:lnTo>
                  <a:lnTo>
                    <a:pt x="94" y="39"/>
                  </a:lnTo>
                  <a:lnTo>
                    <a:pt x="86" y="28"/>
                  </a:lnTo>
                  <a:lnTo>
                    <a:pt x="75" y="22"/>
                  </a:lnTo>
                  <a:lnTo>
                    <a:pt x="61" y="18"/>
                  </a:lnTo>
                  <a:close/>
                  <a:moveTo>
                    <a:pt x="69" y="0"/>
                  </a:moveTo>
                  <a:lnTo>
                    <a:pt x="84" y="2"/>
                  </a:lnTo>
                  <a:lnTo>
                    <a:pt x="97" y="9"/>
                  </a:lnTo>
                  <a:lnTo>
                    <a:pt x="109" y="18"/>
                  </a:lnTo>
                  <a:lnTo>
                    <a:pt x="117" y="31"/>
                  </a:lnTo>
                  <a:lnTo>
                    <a:pt x="123" y="47"/>
                  </a:lnTo>
                  <a:lnTo>
                    <a:pt x="124" y="66"/>
                  </a:lnTo>
                  <a:lnTo>
                    <a:pt x="123" y="84"/>
                  </a:lnTo>
                  <a:lnTo>
                    <a:pt x="117" y="100"/>
                  </a:lnTo>
                  <a:lnTo>
                    <a:pt x="111" y="113"/>
                  </a:lnTo>
                  <a:lnTo>
                    <a:pt x="101" y="123"/>
                  </a:lnTo>
                  <a:lnTo>
                    <a:pt x="89" y="130"/>
                  </a:lnTo>
                  <a:lnTo>
                    <a:pt x="77" y="135"/>
                  </a:lnTo>
                  <a:lnTo>
                    <a:pt x="65" y="136"/>
                  </a:lnTo>
                  <a:lnTo>
                    <a:pt x="48" y="134"/>
                  </a:lnTo>
                  <a:lnTo>
                    <a:pt x="34" y="126"/>
                  </a:lnTo>
                  <a:lnTo>
                    <a:pt x="25" y="115"/>
                  </a:lnTo>
                  <a:lnTo>
                    <a:pt x="24" y="115"/>
                  </a:lnTo>
                  <a:lnTo>
                    <a:pt x="24" y="186"/>
                  </a:lnTo>
                  <a:lnTo>
                    <a:pt x="1" y="186"/>
                  </a:lnTo>
                  <a:lnTo>
                    <a:pt x="1" y="45"/>
                  </a:lnTo>
                  <a:lnTo>
                    <a:pt x="0" y="23"/>
                  </a:lnTo>
                  <a:lnTo>
                    <a:pt x="0" y="2"/>
                  </a:lnTo>
                  <a:lnTo>
                    <a:pt x="20" y="2"/>
                  </a:lnTo>
                  <a:lnTo>
                    <a:pt x="21" y="25"/>
                  </a:lnTo>
                  <a:lnTo>
                    <a:pt x="23" y="25"/>
                  </a:lnTo>
                  <a:lnTo>
                    <a:pt x="31" y="14"/>
                  </a:lnTo>
                  <a:lnTo>
                    <a:pt x="41" y="7"/>
                  </a:lnTo>
                  <a:lnTo>
                    <a:pt x="54" y="2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59" name="Freeform 101"/>
            <p:cNvSpPr>
              <a:spLocks noEditPoints="1"/>
            </p:cNvSpPr>
            <p:nvPr/>
          </p:nvSpPr>
          <p:spPr bwMode="auto">
            <a:xfrm>
              <a:off x="8210942" y="1603644"/>
              <a:ext cx="187497" cy="199122"/>
            </a:xfrm>
            <a:custGeom>
              <a:avLst/>
              <a:gdLst>
                <a:gd name="T0" fmla="*/ 4 w 127"/>
                <a:gd name="T1" fmla="*/ 1 h 136"/>
                <a:gd name="T2" fmla="*/ 4 w 127"/>
                <a:gd name="T3" fmla="*/ 1 h 136"/>
                <a:gd name="T4" fmla="*/ 3 w 127"/>
                <a:gd name="T5" fmla="*/ 1 h 136"/>
                <a:gd name="T6" fmla="*/ 3 w 127"/>
                <a:gd name="T7" fmla="*/ 2 h 136"/>
                <a:gd name="T8" fmla="*/ 2 w 127"/>
                <a:gd name="T9" fmla="*/ 2 h 136"/>
                <a:gd name="T10" fmla="*/ 2 w 127"/>
                <a:gd name="T11" fmla="*/ 3 h 136"/>
                <a:gd name="T12" fmla="*/ 2 w 127"/>
                <a:gd name="T13" fmla="*/ 4 h 136"/>
                <a:gd name="T14" fmla="*/ 2 w 127"/>
                <a:gd name="T15" fmla="*/ 5 h 136"/>
                <a:gd name="T16" fmla="*/ 2 w 127"/>
                <a:gd name="T17" fmla="*/ 6 h 136"/>
                <a:gd name="T18" fmla="*/ 3 w 127"/>
                <a:gd name="T19" fmla="*/ 6 h 136"/>
                <a:gd name="T20" fmla="*/ 4 w 127"/>
                <a:gd name="T21" fmla="*/ 7 h 136"/>
                <a:gd name="T22" fmla="*/ 4 w 127"/>
                <a:gd name="T23" fmla="*/ 7 h 136"/>
                <a:gd name="T24" fmla="*/ 5 w 127"/>
                <a:gd name="T25" fmla="*/ 7 h 136"/>
                <a:gd name="T26" fmla="*/ 6 w 127"/>
                <a:gd name="T27" fmla="*/ 6 h 136"/>
                <a:gd name="T28" fmla="*/ 6 w 127"/>
                <a:gd name="T29" fmla="*/ 6 h 136"/>
                <a:gd name="T30" fmla="*/ 7 w 127"/>
                <a:gd name="T31" fmla="*/ 5 h 136"/>
                <a:gd name="T32" fmla="*/ 7 w 127"/>
                <a:gd name="T33" fmla="*/ 4 h 136"/>
                <a:gd name="T34" fmla="*/ 7 w 127"/>
                <a:gd name="T35" fmla="*/ 3 h 136"/>
                <a:gd name="T36" fmla="*/ 7 w 127"/>
                <a:gd name="T37" fmla="*/ 2 h 136"/>
                <a:gd name="T38" fmla="*/ 6 w 127"/>
                <a:gd name="T39" fmla="*/ 2 h 136"/>
                <a:gd name="T40" fmla="*/ 6 w 127"/>
                <a:gd name="T41" fmla="*/ 1 h 136"/>
                <a:gd name="T42" fmla="*/ 5 w 127"/>
                <a:gd name="T43" fmla="*/ 1 h 136"/>
                <a:gd name="T44" fmla="*/ 4 w 127"/>
                <a:gd name="T45" fmla="*/ 1 h 136"/>
                <a:gd name="T46" fmla="*/ 5 w 127"/>
                <a:gd name="T47" fmla="*/ 0 h 136"/>
                <a:gd name="T48" fmla="*/ 6 w 127"/>
                <a:gd name="T49" fmla="*/ 1 h 136"/>
                <a:gd name="T50" fmla="*/ 7 w 127"/>
                <a:gd name="T51" fmla="*/ 1 h 136"/>
                <a:gd name="T52" fmla="*/ 7 w 127"/>
                <a:gd name="T53" fmla="*/ 1 h 136"/>
                <a:gd name="T54" fmla="*/ 8 w 127"/>
                <a:gd name="T55" fmla="*/ 2 h 136"/>
                <a:gd name="T56" fmla="*/ 8 w 127"/>
                <a:gd name="T57" fmla="*/ 3 h 136"/>
                <a:gd name="T58" fmla="*/ 8 w 127"/>
                <a:gd name="T59" fmla="*/ 4 h 136"/>
                <a:gd name="T60" fmla="*/ 8 w 127"/>
                <a:gd name="T61" fmla="*/ 5 h 136"/>
                <a:gd name="T62" fmla="*/ 8 w 127"/>
                <a:gd name="T63" fmla="*/ 6 h 136"/>
                <a:gd name="T64" fmla="*/ 7 w 127"/>
                <a:gd name="T65" fmla="*/ 7 h 136"/>
                <a:gd name="T66" fmla="*/ 7 w 127"/>
                <a:gd name="T67" fmla="*/ 7 h 136"/>
                <a:gd name="T68" fmla="*/ 6 w 127"/>
                <a:gd name="T69" fmla="*/ 9 h 136"/>
                <a:gd name="T70" fmla="*/ 5 w 127"/>
                <a:gd name="T71" fmla="*/ 9 h 136"/>
                <a:gd name="T72" fmla="*/ 4 w 127"/>
                <a:gd name="T73" fmla="*/ 9 h 136"/>
                <a:gd name="T74" fmla="*/ 3 w 127"/>
                <a:gd name="T75" fmla="*/ 9 h 136"/>
                <a:gd name="T76" fmla="*/ 2 w 127"/>
                <a:gd name="T77" fmla="*/ 8 h 136"/>
                <a:gd name="T78" fmla="*/ 2 w 127"/>
                <a:gd name="T79" fmla="*/ 7 h 136"/>
                <a:gd name="T80" fmla="*/ 1 w 127"/>
                <a:gd name="T81" fmla="*/ 6 h 136"/>
                <a:gd name="T82" fmla="*/ 1 w 127"/>
                <a:gd name="T83" fmla="*/ 5 h 136"/>
                <a:gd name="T84" fmla="*/ 0 w 127"/>
                <a:gd name="T85" fmla="*/ 4 h 136"/>
                <a:gd name="T86" fmla="*/ 1 w 127"/>
                <a:gd name="T87" fmla="*/ 3 h 136"/>
                <a:gd name="T88" fmla="*/ 1 w 127"/>
                <a:gd name="T89" fmla="*/ 1 h 136"/>
                <a:gd name="T90" fmla="*/ 2 w 127"/>
                <a:gd name="T91" fmla="*/ 1 h 136"/>
                <a:gd name="T92" fmla="*/ 2 w 127"/>
                <a:gd name="T93" fmla="*/ 1 h 136"/>
                <a:gd name="T94" fmla="*/ 3 w 127"/>
                <a:gd name="T95" fmla="*/ 1 h 136"/>
                <a:gd name="T96" fmla="*/ 5 w 127"/>
                <a:gd name="T97" fmla="*/ 0 h 1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27"/>
                <a:gd name="T148" fmla="*/ 0 h 136"/>
                <a:gd name="T149" fmla="*/ 127 w 127"/>
                <a:gd name="T150" fmla="*/ 136 h 1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27" h="136">
                  <a:moveTo>
                    <a:pt x="64" y="17"/>
                  </a:moveTo>
                  <a:lnTo>
                    <a:pt x="52" y="19"/>
                  </a:lnTo>
                  <a:lnTo>
                    <a:pt x="41" y="26"/>
                  </a:lnTo>
                  <a:lnTo>
                    <a:pt x="34" y="33"/>
                  </a:lnTo>
                  <a:lnTo>
                    <a:pt x="28" y="44"/>
                  </a:lnTo>
                  <a:lnTo>
                    <a:pt x="25" y="56"/>
                  </a:lnTo>
                  <a:lnTo>
                    <a:pt x="25" y="68"/>
                  </a:lnTo>
                  <a:lnTo>
                    <a:pt x="26" y="84"/>
                  </a:lnTo>
                  <a:lnTo>
                    <a:pt x="31" y="98"/>
                  </a:lnTo>
                  <a:lnTo>
                    <a:pt x="40" y="109"/>
                  </a:lnTo>
                  <a:lnTo>
                    <a:pt x="51" y="115"/>
                  </a:lnTo>
                  <a:lnTo>
                    <a:pt x="64" y="119"/>
                  </a:lnTo>
                  <a:lnTo>
                    <a:pt x="77" y="115"/>
                  </a:lnTo>
                  <a:lnTo>
                    <a:pt x="87" y="109"/>
                  </a:lnTo>
                  <a:lnTo>
                    <a:pt x="96" y="98"/>
                  </a:lnTo>
                  <a:lnTo>
                    <a:pt x="101" y="84"/>
                  </a:lnTo>
                  <a:lnTo>
                    <a:pt x="103" y="68"/>
                  </a:lnTo>
                  <a:lnTo>
                    <a:pt x="102" y="56"/>
                  </a:lnTo>
                  <a:lnTo>
                    <a:pt x="99" y="45"/>
                  </a:lnTo>
                  <a:lnTo>
                    <a:pt x="94" y="35"/>
                  </a:lnTo>
                  <a:lnTo>
                    <a:pt x="86" y="26"/>
                  </a:lnTo>
                  <a:lnTo>
                    <a:pt x="77" y="19"/>
                  </a:lnTo>
                  <a:lnTo>
                    <a:pt x="64" y="17"/>
                  </a:lnTo>
                  <a:close/>
                  <a:moveTo>
                    <a:pt x="65" y="0"/>
                  </a:moveTo>
                  <a:lnTo>
                    <a:pt x="82" y="2"/>
                  </a:lnTo>
                  <a:lnTo>
                    <a:pt x="98" y="9"/>
                  </a:lnTo>
                  <a:lnTo>
                    <a:pt x="110" y="18"/>
                  </a:lnTo>
                  <a:lnTo>
                    <a:pt x="120" y="32"/>
                  </a:lnTo>
                  <a:lnTo>
                    <a:pt x="125" y="49"/>
                  </a:lnTo>
                  <a:lnTo>
                    <a:pt x="127" y="67"/>
                  </a:lnTo>
                  <a:lnTo>
                    <a:pt x="125" y="86"/>
                  </a:lnTo>
                  <a:lnTo>
                    <a:pt x="120" y="101"/>
                  </a:lnTo>
                  <a:lnTo>
                    <a:pt x="112" y="114"/>
                  </a:lnTo>
                  <a:lnTo>
                    <a:pt x="101" y="124"/>
                  </a:lnTo>
                  <a:lnTo>
                    <a:pt x="90" y="130"/>
                  </a:lnTo>
                  <a:lnTo>
                    <a:pt x="76" y="135"/>
                  </a:lnTo>
                  <a:lnTo>
                    <a:pt x="63" y="136"/>
                  </a:lnTo>
                  <a:lnTo>
                    <a:pt x="45" y="134"/>
                  </a:lnTo>
                  <a:lnTo>
                    <a:pt x="31" y="128"/>
                  </a:lnTo>
                  <a:lnTo>
                    <a:pt x="18" y="117"/>
                  </a:lnTo>
                  <a:lnTo>
                    <a:pt x="9" y="105"/>
                  </a:lnTo>
                  <a:lnTo>
                    <a:pt x="2" y="88"/>
                  </a:lnTo>
                  <a:lnTo>
                    <a:pt x="0" y="69"/>
                  </a:lnTo>
                  <a:lnTo>
                    <a:pt x="2" y="49"/>
                  </a:lnTo>
                  <a:lnTo>
                    <a:pt x="9" y="31"/>
                  </a:lnTo>
                  <a:lnTo>
                    <a:pt x="20" y="18"/>
                  </a:lnTo>
                  <a:lnTo>
                    <a:pt x="32" y="9"/>
                  </a:lnTo>
                  <a:lnTo>
                    <a:pt x="48" y="2"/>
                  </a:lnTo>
                  <a:lnTo>
                    <a:pt x="6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0" name="Freeform 102"/>
            <p:cNvSpPr>
              <a:spLocks noEditPoints="1"/>
            </p:cNvSpPr>
            <p:nvPr/>
          </p:nvSpPr>
          <p:spPr bwMode="auto">
            <a:xfrm>
              <a:off x="8427736" y="1603644"/>
              <a:ext cx="184568" cy="199122"/>
            </a:xfrm>
            <a:custGeom>
              <a:avLst/>
              <a:gdLst>
                <a:gd name="T0" fmla="*/ 4 w 127"/>
                <a:gd name="T1" fmla="*/ 1 h 136"/>
                <a:gd name="T2" fmla="*/ 3 w 127"/>
                <a:gd name="T3" fmla="*/ 1 h 136"/>
                <a:gd name="T4" fmla="*/ 2 w 127"/>
                <a:gd name="T5" fmla="*/ 1 h 136"/>
                <a:gd name="T6" fmla="*/ 2 w 127"/>
                <a:gd name="T7" fmla="*/ 2 h 136"/>
                <a:gd name="T8" fmla="*/ 1 w 127"/>
                <a:gd name="T9" fmla="*/ 2 h 136"/>
                <a:gd name="T10" fmla="*/ 1 w 127"/>
                <a:gd name="T11" fmla="*/ 3 h 136"/>
                <a:gd name="T12" fmla="*/ 1 w 127"/>
                <a:gd name="T13" fmla="*/ 4 h 136"/>
                <a:gd name="T14" fmla="*/ 1 w 127"/>
                <a:gd name="T15" fmla="*/ 5 h 136"/>
                <a:gd name="T16" fmla="*/ 1 w 127"/>
                <a:gd name="T17" fmla="*/ 6 h 136"/>
                <a:gd name="T18" fmla="*/ 2 w 127"/>
                <a:gd name="T19" fmla="*/ 6 h 136"/>
                <a:gd name="T20" fmla="*/ 3 w 127"/>
                <a:gd name="T21" fmla="*/ 7 h 136"/>
                <a:gd name="T22" fmla="*/ 3 w 127"/>
                <a:gd name="T23" fmla="*/ 7 h 136"/>
                <a:gd name="T24" fmla="*/ 4 w 127"/>
                <a:gd name="T25" fmla="*/ 7 h 136"/>
                <a:gd name="T26" fmla="*/ 5 w 127"/>
                <a:gd name="T27" fmla="*/ 6 h 136"/>
                <a:gd name="T28" fmla="*/ 5 w 127"/>
                <a:gd name="T29" fmla="*/ 6 h 136"/>
                <a:gd name="T30" fmla="*/ 6 w 127"/>
                <a:gd name="T31" fmla="*/ 5 h 136"/>
                <a:gd name="T32" fmla="*/ 6 w 127"/>
                <a:gd name="T33" fmla="*/ 4 h 136"/>
                <a:gd name="T34" fmla="*/ 6 w 127"/>
                <a:gd name="T35" fmla="*/ 3 h 136"/>
                <a:gd name="T36" fmla="*/ 6 w 127"/>
                <a:gd name="T37" fmla="*/ 2 h 136"/>
                <a:gd name="T38" fmla="*/ 5 w 127"/>
                <a:gd name="T39" fmla="*/ 2 h 136"/>
                <a:gd name="T40" fmla="*/ 5 w 127"/>
                <a:gd name="T41" fmla="*/ 1 h 136"/>
                <a:gd name="T42" fmla="*/ 4 w 127"/>
                <a:gd name="T43" fmla="*/ 1 h 136"/>
                <a:gd name="T44" fmla="*/ 4 w 127"/>
                <a:gd name="T45" fmla="*/ 1 h 136"/>
                <a:gd name="T46" fmla="*/ 4 w 127"/>
                <a:gd name="T47" fmla="*/ 0 h 136"/>
                <a:gd name="T48" fmla="*/ 5 w 127"/>
                <a:gd name="T49" fmla="*/ 1 h 136"/>
                <a:gd name="T50" fmla="*/ 6 w 127"/>
                <a:gd name="T51" fmla="*/ 1 h 136"/>
                <a:gd name="T52" fmla="*/ 6 w 127"/>
                <a:gd name="T53" fmla="*/ 1 h 136"/>
                <a:gd name="T54" fmla="*/ 7 w 127"/>
                <a:gd name="T55" fmla="*/ 2 h 136"/>
                <a:gd name="T56" fmla="*/ 7 w 127"/>
                <a:gd name="T57" fmla="*/ 3 h 136"/>
                <a:gd name="T58" fmla="*/ 7 w 127"/>
                <a:gd name="T59" fmla="*/ 4 h 136"/>
                <a:gd name="T60" fmla="*/ 7 w 127"/>
                <a:gd name="T61" fmla="*/ 5 h 136"/>
                <a:gd name="T62" fmla="*/ 7 w 127"/>
                <a:gd name="T63" fmla="*/ 6 h 136"/>
                <a:gd name="T64" fmla="*/ 7 w 127"/>
                <a:gd name="T65" fmla="*/ 7 h 136"/>
                <a:gd name="T66" fmla="*/ 6 w 127"/>
                <a:gd name="T67" fmla="*/ 7 h 136"/>
                <a:gd name="T68" fmla="*/ 5 w 127"/>
                <a:gd name="T69" fmla="*/ 9 h 136"/>
                <a:gd name="T70" fmla="*/ 4 w 127"/>
                <a:gd name="T71" fmla="*/ 9 h 136"/>
                <a:gd name="T72" fmla="*/ 3 w 127"/>
                <a:gd name="T73" fmla="*/ 9 h 136"/>
                <a:gd name="T74" fmla="*/ 2 w 127"/>
                <a:gd name="T75" fmla="*/ 9 h 136"/>
                <a:gd name="T76" fmla="*/ 1 w 127"/>
                <a:gd name="T77" fmla="*/ 8 h 136"/>
                <a:gd name="T78" fmla="*/ 1 w 127"/>
                <a:gd name="T79" fmla="*/ 7 h 136"/>
                <a:gd name="T80" fmla="*/ 0 w 127"/>
                <a:gd name="T81" fmla="*/ 6 h 136"/>
                <a:gd name="T82" fmla="*/ 0 w 127"/>
                <a:gd name="T83" fmla="*/ 5 h 136"/>
                <a:gd name="T84" fmla="*/ 0 w 127"/>
                <a:gd name="T85" fmla="*/ 4 h 136"/>
                <a:gd name="T86" fmla="*/ 0 w 127"/>
                <a:gd name="T87" fmla="*/ 3 h 136"/>
                <a:gd name="T88" fmla="*/ 0 w 127"/>
                <a:gd name="T89" fmla="*/ 1 h 136"/>
                <a:gd name="T90" fmla="*/ 1 w 127"/>
                <a:gd name="T91" fmla="*/ 1 h 136"/>
                <a:gd name="T92" fmla="*/ 2 w 127"/>
                <a:gd name="T93" fmla="*/ 1 h 136"/>
                <a:gd name="T94" fmla="*/ 2 w 127"/>
                <a:gd name="T95" fmla="*/ 1 h 136"/>
                <a:gd name="T96" fmla="*/ 4 w 127"/>
                <a:gd name="T97" fmla="*/ 0 h 1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27"/>
                <a:gd name="T148" fmla="*/ 0 h 136"/>
                <a:gd name="T149" fmla="*/ 127 w 127"/>
                <a:gd name="T150" fmla="*/ 136 h 1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27" h="136">
                  <a:moveTo>
                    <a:pt x="64" y="17"/>
                  </a:moveTo>
                  <a:lnTo>
                    <a:pt x="51" y="19"/>
                  </a:lnTo>
                  <a:lnTo>
                    <a:pt x="42" y="26"/>
                  </a:lnTo>
                  <a:lnTo>
                    <a:pt x="34" y="33"/>
                  </a:lnTo>
                  <a:lnTo>
                    <a:pt x="29" y="44"/>
                  </a:lnTo>
                  <a:lnTo>
                    <a:pt x="25" y="56"/>
                  </a:lnTo>
                  <a:lnTo>
                    <a:pt x="24" y="68"/>
                  </a:lnTo>
                  <a:lnTo>
                    <a:pt x="25" y="84"/>
                  </a:lnTo>
                  <a:lnTo>
                    <a:pt x="31" y="98"/>
                  </a:lnTo>
                  <a:lnTo>
                    <a:pt x="39" y="109"/>
                  </a:lnTo>
                  <a:lnTo>
                    <a:pt x="50" y="115"/>
                  </a:lnTo>
                  <a:lnTo>
                    <a:pt x="63" y="119"/>
                  </a:lnTo>
                  <a:lnTo>
                    <a:pt x="76" y="115"/>
                  </a:lnTo>
                  <a:lnTo>
                    <a:pt x="87" y="109"/>
                  </a:lnTo>
                  <a:lnTo>
                    <a:pt x="95" y="98"/>
                  </a:lnTo>
                  <a:lnTo>
                    <a:pt x="101" y="84"/>
                  </a:lnTo>
                  <a:lnTo>
                    <a:pt x="103" y="68"/>
                  </a:lnTo>
                  <a:lnTo>
                    <a:pt x="102" y="56"/>
                  </a:lnTo>
                  <a:lnTo>
                    <a:pt x="99" y="45"/>
                  </a:lnTo>
                  <a:lnTo>
                    <a:pt x="93" y="35"/>
                  </a:lnTo>
                  <a:lnTo>
                    <a:pt x="87" y="26"/>
                  </a:lnTo>
                  <a:lnTo>
                    <a:pt x="76" y="19"/>
                  </a:lnTo>
                  <a:lnTo>
                    <a:pt x="64" y="17"/>
                  </a:lnTo>
                  <a:close/>
                  <a:moveTo>
                    <a:pt x="64" y="0"/>
                  </a:moveTo>
                  <a:lnTo>
                    <a:pt x="83" y="2"/>
                  </a:lnTo>
                  <a:lnTo>
                    <a:pt x="98" y="9"/>
                  </a:lnTo>
                  <a:lnTo>
                    <a:pt x="109" y="18"/>
                  </a:lnTo>
                  <a:lnTo>
                    <a:pt x="119" y="32"/>
                  </a:lnTo>
                  <a:lnTo>
                    <a:pt x="124" y="49"/>
                  </a:lnTo>
                  <a:lnTo>
                    <a:pt x="127" y="67"/>
                  </a:lnTo>
                  <a:lnTo>
                    <a:pt x="126" y="86"/>
                  </a:lnTo>
                  <a:lnTo>
                    <a:pt x="119" y="101"/>
                  </a:lnTo>
                  <a:lnTo>
                    <a:pt x="112" y="114"/>
                  </a:lnTo>
                  <a:lnTo>
                    <a:pt x="101" y="124"/>
                  </a:lnTo>
                  <a:lnTo>
                    <a:pt x="89" y="130"/>
                  </a:lnTo>
                  <a:lnTo>
                    <a:pt x="76" y="135"/>
                  </a:lnTo>
                  <a:lnTo>
                    <a:pt x="62" y="136"/>
                  </a:lnTo>
                  <a:lnTo>
                    <a:pt x="46" y="134"/>
                  </a:lnTo>
                  <a:lnTo>
                    <a:pt x="31" y="128"/>
                  </a:lnTo>
                  <a:lnTo>
                    <a:pt x="18" y="117"/>
                  </a:lnTo>
                  <a:lnTo>
                    <a:pt x="8" y="105"/>
                  </a:lnTo>
                  <a:lnTo>
                    <a:pt x="2" y="88"/>
                  </a:lnTo>
                  <a:lnTo>
                    <a:pt x="0" y="69"/>
                  </a:lnTo>
                  <a:lnTo>
                    <a:pt x="2" y="49"/>
                  </a:lnTo>
                  <a:lnTo>
                    <a:pt x="8" y="31"/>
                  </a:lnTo>
                  <a:lnTo>
                    <a:pt x="19" y="18"/>
                  </a:lnTo>
                  <a:lnTo>
                    <a:pt x="32" y="9"/>
                  </a:lnTo>
                  <a:lnTo>
                    <a:pt x="47" y="2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1" name="Rectangle 103"/>
            <p:cNvSpPr>
              <a:spLocks noChangeArrowheads="1"/>
            </p:cNvSpPr>
            <p:nvPr/>
          </p:nvSpPr>
          <p:spPr bwMode="auto">
            <a:xfrm>
              <a:off x="8656248" y="1518724"/>
              <a:ext cx="35156" cy="278184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2800"/>
            </a:p>
          </p:txBody>
        </p:sp>
        <p:sp>
          <p:nvSpPr>
            <p:cNvPr id="62" name="Freeform 104"/>
            <p:cNvSpPr>
              <a:spLocks noEditPoints="1"/>
            </p:cNvSpPr>
            <p:nvPr/>
          </p:nvSpPr>
          <p:spPr bwMode="auto">
            <a:xfrm>
              <a:off x="8817379" y="1603644"/>
              <a:ext cx="152342" cy="199122"/>
            </a:xfrm>
            <a:custGeom>
              <a:avLst/>
              <a:gdLst>
                <a:gd name="T0" fmla="*/ 5 w 104"/>
                <a:gd name="T1" fmla="*/ 4 h 136"/>
                <a:gd name="T2" fmla="*/ 5 w 104"/>
                <a:gd name="T3" fmla="*/ 4 h 136"/>
                <a:gd name="T4" fmla="*/ 3 w 104"/>
                <a:gd name="T5" fmla="*/ 4 h 136"/>
                <a:gd name="T6" fmla="*/ 3 w 104"/>
                <a:gd name="T7" fmla="*/ 4 h 136"/>
                <a:gd name="T8" fmla="*/ 2 w 104"/>
                <a:gd name="T9" fmla="*/ 4 h 136"/>
                <a:gd name="T10" fmla="*/ 2 w 104"/>
                <a:gd name="T11" fmla="*/ 5 h 136"/>
                <a:gd name="T12" fmla="*/ 2 w 104"/>
                <a:gd name="T13" fmla="*/ 6 h 136"/>
                <a:gd name="T14" fmla="*/ 2 w 104"/>
                <a:gd name="T15" fmla="*/ 6 h 136"/>
                <a:gd name="T16" fmla="*/ 2 w 104"/>
                <a:gd name="T17" fmla="*/ 7 h 136"/>
                <a:gd name="T18" fmla="*/ 3 w 104"/>
                <a:gd name="T19" fmla="*/ 7 h 136"/>
                <a:gd name="T20" fmla="*/ 3 w 104"/>
                <a:gd name="T21" fmla="*/ 7 h 136"/>
                <a:gd name="T22" fmla="*/ 3 w 104"/>
                <a:gd name="T23" fmla="*/ 7 h 136"/>
                <a:gd name="T24" fmla="*/ 5 w 104"/>
                <a:gd name="T25" fmla="*/ 7 h 136"/>
                <a:gd name="T26" fmla="*/ 5 w 104"/>
                <a:gd name="T27" fmla="*/ 6 h 136"/>
                <a:gd name="T28" fmla="*/ 5 w 104"/>
                <a:gd name="T29" fmla="*/ 6 h 136"/>
                <a:gd name="T30" fmla="*/ 5 w 104"/>
                <a:gd name="T31" fmla="*/ 5 h 136"/>
                <a:gd name="T32" fmla="*/ 5 w 104"/>
                <a:gd name="T33" fmla="*/ 5 h 136"/>
                <a:gd name="T34" fmla="*/ 5 w 104"/>
                <a:gd name="T35" fmla="*/ 4 h 136"/>
                <a:gd name="T36" fmla="*/ 3 w 104"/>
                <a:gd name="T37" fmla="*/ 0 h 136"/>
                <a:gd name="T38" fmla="*/ 5 w 104"/>
                <a:gd name="T39" fmla="*/ 1 h 136"/>
                <a:gd name="T40" fmla="*/ 5 w 104"/>
                <a:gd name="T41" fmla="*/ 1 h 136"/>
                <a:gd name="T42" fmla="*/ 6 w 104"/>
                <a:gd name="T43" fmla="*/ 1 h 136"/>
                <a:gd name="T44" fmla="*/ 6 w 104"/>
                <a:gd name="T45" fmla="*/ 1 h 136"/>
                <a:gd name="T46" fmla="*/ 7 w 104"/>
                <a:gd name="T47" fmla="*/ 1 h 136"/>
                <a:gd name="T48" fmla="*/ 7 w 104"/>
                <a:gd name="T49" fmla="*/ 2 h 136"/>
                <a:gd name="T50" fmla="*/ 7 w 104"/>
                <a:gd name="T51" fmla="*/ 3 h 136"/>
                <a:gd name="T52" fmla="*/ 7 w 104"/>
                <a:gd name="T53" fmla="*/ 6 h 136"/>
                <a:gd name="T54" fmla="*/ 7 w 104"/>
                <a:gd name="T55" fmla="*/ 7 h 136"/>
                <a:gd name="T56" fmla="*/ 7 w 104"/>
                <a:gd name="T57" fmla="*/ 9 h 136"/>
                <a:gd name="T58" fmla="*/ 6 w 104"/>
                <a:gd name="T59" fmla="*/ 9 h 136"/>
                <a:gd name="T60" fmla="*/ 5 w 104"/>
                <a:gd name="T61" fmla="*/ 7 h 136"/>
                <a:gd name="T62" fmla="*/ 5 w 104"/>
                <a:gd name="T63" fmla="*/ 7 h 136"/>
                <a:gd name="T64" fmla="*/ 5 w 104"/>
                <a:gd name="T65" fmla="*/ 7 h 136"/>
                <a:gd name="T66" fmla="*/ 4 w 104"/>
                <a:gd name="T67" fmla="*/ 9 h 136"/>
                <a:gd name="T68" fmla="*/ 3 w 104"/>
                <a:gd name="T69" fmla="*/ 9 h 136"/>
                <a:gd name="T70" fmla="*/ 3 w 104"/>
                <a:gd name="T71" fmla="*/ 9 h 136"/>
                <a:gd name="T72" fmla="*/ 2 w 104"/>
                <a:gd name="T73" fmla="*/ 9 h 136"/>
                <a:gd name="T74" fmla="*/ 1 w 104"/>
                <a:gd name="T75" fmla="*/ 8 h 136"/>
                <a:gd name="T76" fmla="*/ 1 w 104"/>
                <a:gd name="T77" fmla="*/ 7 h 136"/>
                <a:gd name="T78" fmla="*/ 1 w 104"/>
                <a:gd name="T79" fmla="*/ 6 h 136"/>
                <a:gd name="T80" fmla="*/ 0 w 104"/>
                <a:gd name="T81" fmla="*/ 6 h 136"/>
                <a:gd name="T82" fmla="*/ 1 w 104"/>
                <a:gd name="T83" fmla="*/ 5 h 136"/>
                <a:gd name="T84" fmla="*/ 1 w 104"/>
                <a:gd name="T85" fmla="*/ 4 h 136"/>
                <a:gd name="T86" fmla="*/ 2 w 104"/>
                <a:gd name="T87" fmla="*/ 3 h 136"/>
                <a:gd name="T88" fmla="*/ 3 w 104"/>
                <a:gd name="T89" fmla="*/ 3 h 136"/>
                <a:gd name="T90" fmla="*/ 3 w 104"/>
                <a:gd name="T91" fmla="*/ 3 h 136"/>
                <a:gd name="T92" fmla="*/ 5 w 104"/>
                <a:gd name="T93" fmla="*/ 3 h 136"/>
                <a:gd name="T94" fmla="*/ 5 w 104"/>
                <a:gd name="T95" fmla="*/ 2 h 136"/>
                <a:gd name="T96" fmla="*/ 5 w 104"/>
                <a:gd name="T97" fmla="*/ 2 h 136"/>
                <a:gd name="T98" fmla="*/ 5 w 104"/>
                <a:gd name="T99" fmla="*/ 2 h 136"/>
                <a:gd name="T100" fmla="*/ 5 w 104"/>
                <a:gd name="T101" fmla="*/ 1 h 136"/>
                <a:gd name="T102" fmla="*/ 5 w 104"/>
                <a:gd name="T103" fmla="*/ 1 h 136"/>
                <a:gd name="T104" fmla="*/ 3 w 104"/>
                <a:gd name="T105" fmla="*/ 1 h 136"/>
                <a:gd name="T106" fmla="*/ 3 w 104"/>
                <a:gd name="T107" fmla="*/ 1 h 136"/>
                <a:gd name="T108" fmla="*/ 3 w 104"/>
                <a:gd name="T109" fmla="*/ 1 h 136"/>
                <a:gd name="T110" fmla="*/ 2 w 104"/>
                <a:gd name="T111" fmla="*/ 1 h 136"/>
                <a:gd name="T112" fmla="*/ 1 w 104"/>
                <a:gd name="T113" fmla="*/ 1 h 136"/>
                <a:gd name="T114" fmla="*/ 1 w 104"/>
                <a:gd name="T115" fmla="*/ 1 h 136"/>
                <a:gd name="T116" fmla="*/ 2 w 104"/>
                <a:gd name="T117" fmla="*/ 1 h 136"/>
                <a:gd name="T118" fmla="*/ 3 w 104"/>
                <a:gd name="T119" fmla="*/ 1 h 136"/>
                <a:gd name="T120" fmla="*/ 3 w 104"/>
                <a:gd name="T121" fmla="*/ 0 h 1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04"/>
                <a:gd name="T184" fmla="*/ 0 h 136"/>
                <a:gd name="T185" fmla="*/ 104 w 104"/>
                <a:gd name="T186" fmla="*/ 136 h 1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04" h="136">
                  <a:moveTo>
                    <a:pt x="79" y="67"/>
                  </a:moveTo>
                  <a:lnTo>
                    <a:pt x="66" y="67"/>
                  </a:lnTo>
                  <a:lnTo>
                    <a:pt x="53" y="68"/>
                  </a:lnTo>
                  <a:lnTo>
                    <a:pt x="42" y="71"/>
                  </a:lnTo>
                  <a:lnTo>
                    <a:pt x="32" y="77"/>
                  </a:lnTo>
                  <a:lnTo>
                    <a:pt x="26" y="85"/>
                  </a:lnTo>
                  <a:lnTo>
                    <a:pt x="23" y="96"/>
                  </a:lnTo>
                  <a:lnTo>
                    <a:pt x="25" y="106"/>
                  </a:lnTo>
                  <a:lnTo>
                    <a:pt x="31" y="113"/>
                  </a:lnTo>
                  <a:lnTo>
                    <a:pt x="37" y="117"/>
                  </a:lnTo>
                  <a:lnTo>
                    <a:pt x="46" y="119"/>
                  </a:lnTo>
                  <a:lnTo>
                    <a:pt x="58" y="116"/>
                  </a:lnTo>
                  <a:lnTo>
                    <a:pt x="67" y="112"/>
                  </a:lnTo>
                  <a:lnTo>
                    <a:pt x="74" y="105"/>
                  </a:lnTo>
                  <a:lnTo>
                    <a:pt x="78" y="97"/>
                  </a:lnTo>
                  <a:lnTo>
                    <a:pt x="78" y="93"/>
                  </a:lnTo>
                  <a:lnTo>
                    <a:pt x="79" y="89"/>
                  </a:lnTo>
                  <a:lnTo>
                    <a:pt x="79" y="67"/>
                  </a:lnTo>
                  <a:close/>
                  <a:moveTo>
                    <a:pt x="52" y="0"/>
                  </a:moveTo>
                  <a:lnTo>
                    <a:pt x="67" y="1"/>
                  </a:lnTo>
                  <a:lnTo>
                    <a:pt x="79" y="7"/>
                  </a:lnTo>
                  <a:lnTo>
                    <a:pt x="89" y="13"/>
                  </a:lnTo>
                  <a:lnTo>
                    <a:pt x="94" y="22"/>
                  </a:lnTo>
                  <a:lnTo>
                    <a:pt x="99" y="31"/>
                  </a:lnTo>
                  <a:lnTo>
                    <a:pt x="101" y="42"/>
                  </a:lnTo>
                  <a:lnTo>
                    <a:pt x="102" y="53"/>
                  </a:lnTo>
                  <a:lnTo>
                    <a:pt x="102" y="101"/>
                  </a:lnTo>
                  <a:lnTo>
                    <a:pt x="102" y="119"/>
                  </a:lnTo>
                  <a:lnTo>
                    <a:pt x="104" y="133"/>
                  </a:lnTo>
                  <a:lnTo>
                    <a:pt x="82" y="133"/>
                  </a:lnTo>
                  <a:lnTo>
                    <a:pt x="80" y="116"/>
                  </a:lnTo>
                  <a:lnTo>
                    <a:pt x="79" y="116"/>
                  </a:lnTo>
                  <a:lnTo>
                    <a:pt x="73" y="124"/>
                  </a:lnTo>
                  <a:lnTo>
                    <a:pt x="64" y="130"/>
                  </a:lnTo>
                  <a:lnTo>
                    <a:pt x="53" y="135"/>
                  </a:lnTo>
                  <a:lnTo>
                    <a:pt x="39" y="136"/>
                  </a:lnTo>
                  <a:lnTo>
                    <a:pt x="25" y="134"/>
                  </a:lnTo>
                  <a:lnTo>
                    <a:pt x="15" y="128"/>
                  </a:lnTo>
                  <a:lnTo>
                    <a:pt x="6" y="120"/>
                  </a:lnTo>
                  <a:lnTo>
                    <a:pt x="2" y="110"/>
                  </a:lnTo>
                  <a:lnTo>
                    <a:pt x="0" y="98"/>
                  </a:lnTo>
                  <a:lnTo>
                    <a:pt x="3" y="84"/>
                  </a:lnTo>
                  <a:lnTo>
                    <a:pt x="9" y="72"/>
                  </a:lnTo>
                  <a:lnTo>
                    <a:pt x="20" y="63"/>
                  </a:lnTo>
                  <a:lnTo>
                    <a:pt x="36" y="56"/>
                  </a:lnTo>
                  <a:lnTo>
                    <a:pt x="56" y="52"/>
                  </a:lnTo>
                  <a:lnTo>
                    <a:pt x="78" y="50"/>
                  </a:lnTo>
                  <a:lnTo>
                    <a:pt x="78" y="47"/>
                  </a:lnTo>
                  <a:lnTo>
                    <a:pt x="78" y="42"/>
                  </a:lnTo>
                  <a:lnTo>
                    <a:pt x="77" y="35"/>
                  </a:lnTo>
                  <a:lnTo>
                    <a:pt x="74" y="28"/>
                  </a:lnTo>
                  <a:lnTo>
                    <a:pt x="68" y="23"/>
                  </a:lnTo>
                  <a:lnTo>
                    <a:pt x="60" y="19"/>
                  </a:lnTo>
                  <a:lnTo>
                    <a:pt x="49" y="17"/>
                  </a:lnTo>
                  <a:lnTo>
                    <a:pt x="36" y="18"/>
                  </a:lnTo>
                  <a:lnTo>
                    <a:pt x="24" y="22"/>
                  </a:lnTo>
                  <a:lnTo>
                    <a:pt x="15" y="27"/>
                  </a:lnTo>
                  <a:lnTo>
                    <a:pt x="9" y="11"/>
                  </a:lnTo>
                  <a:lnTo>
                    <a:pt x="21" y="5"/>
                  </a:lnTo>
                  <a:lnTo>
                    <a:pt x="36" y="1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3" name="Freeform 119"/>
            <p:cNvSpPr>
              <a:spLocks noEditPoints="1"/>
            </p:cNvSpPr>
            <p:nvPr/>
          </p:nvSpPr>
          <p:spPr bwMode="auto">
            <a:xfrm>
              <a:off x="8231449" y="2253717"/>
              <a:ext cx="208005" cy="222548"/>
            </a:xfrm>
            <a:custGeom>
              <a:avLst/>
              <a:gdLst>
                <a:gd name="T0" fmla="*/ 4 w 142"/>
                <a:gd name="T1" fmla="*/ 1 h 151"/>
                <a:gd name="T2" fmla="*/ 3 w 142"/>
                <a:gd name="T3" fmla="*/ 3 h 151"/>
                <a:gd name="T4" fmla="*/ 1 w 142"/>
                <a:gd name="T5" fmla="*/ 9 h 151"/>
                <a:gd name="T6" fmla="*/ 7 w 142"/>
                <a:gd name="T7" fmla="*/ 9 h 151"/>
                <a:gd name="T8" fmla="*/ 5 w 142"/>
                <a:gd name="T9" fmla="*/ 3 h 151"/>
                <a:gd name="T10" fmla="*/ 4 w 142"/>
                <a:gd name="T11" fmla="*/ 2 h 151"/>
                <a:gd name="T12" fmla="*/ 4 w 142"/>
                <a:gd name="T13" fmla="*/ 1 h 151"/>
                <a:gd name="T14" fmla="*/ 3 w 142"/>
                <a:gd name="T15" fmla="*/ 0 h 151"/>
                <a:gd name="T16" fmla="*/ 5 w 142"/>
                <a:gd name="T17" fmla="*/ 0 h 151"/>
                <a:gd name="T18" fmla="*/ 9 w 142"/>
                <a:gd name="T19" fmla="*/ 10 h 151"/>
                <a:gd name="T20" fmla="*/ 0 w 142"/>
                <a:gd name="T21" fmla="*/ 10 h 151"/>
                <a:gd name="T22" fmla="*/ 3 w 142"/>
                <a:gd name="T23" fmla="*/ 0 h 15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42"/>
                <a:gd name="T37" fmla="*/ 0 h 151"/>
                <a:gd name="T38" fmla="*/ 142 w 142"/>
                <a:gd name="T39" fmla="*/ 151 h 151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42" h="151">
                  <a:moveTo>
                    <a:pt x="69" y="16"/>
                  </a:moveTo>
                  <a:lnTo>
                    <a:pt x="60" y="44"/>
                  </a:lnTo>
                  <a:lnTo>
                    <a:pt x="28" y="133"/>
                  </a:lnTo>
                  <a:lnTo>
                    <a:pt x="112" y="133"/>
                  </a:lnTo>
                  <a:lnTo>
                    <a:pt x="80" y="47"/>
                  </a:lnTo>
                  <a:lnTo>
                    <a:pt x="73" y="29"/>
                  </a:lnTo>
                  <a:lnTo>
                    <a:pt x="69" y="16"/>
                  </a:lnTo>
                  <a:close/>
                  <a:moveTo>
                    <a:pt x="58" y="0"/>
                  </a:moveTo>
                  <a:lnTo>
                    <a:pt x="80" y="0"/>
                  </a:lnTo>
                  <a:lnTo>
                    <a:pt x="142" y="151"/>
                  </a:lnTo>
                  <a:lnTo>
                    <a:pt x="0" y="151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4" name="Freeform 120"/>
            <p:cNvSpPr>
              <a:spLocks/>
            </p:cNvSpPr>
            <p:nvPr/>
          </p:nvSpPr>
          <p:spPr bwMode="auto">
            <a:xfrm>
              <a:off x="8451173" y="2312282"/>
              <a:ext cx="216794" cy="166911"/>
            </a:xfrm>
            <a:custGeom>
              <a:avLst/>
              <a:gdLst>
                <a:gd name="T0" fmla="*/ 2 w 148"/>
                <a:gd name="T1" fmla="*/ 0 h 113"/>
                <a:gd name="T2" fmla="*/ 1 w 148"/>
                <a:gd name="T3" fmla="*/ 3 h 113"/>
                <a:gd name="T4" fmla="*/ 1 w 148"/>
                <a:gd name="T5" fmla="*/ 5 h 113"/>
                <a:gd name="T6" fmla="*/ 1 w 148"/>
                <a:gd name="T7" fmla="*/ 6 h 113"/>
                <a:gd name="T8" fmla="*/ 2 w 148"/>
                <a:gd name="T9" fmla="*/ 7 h 113"/>
                <a:gd name="T10" fmla="*/ 2 w 148"/>
                <a:gd name="T11" fmla="*/ 7 h 113"/>
                <a:gd name="T12" fmla="*/ 3 w 148"/>
                <a:gd name="T13" fmla="*/ 6 h 113"/>
                <a:gd name="T14" fmla="*/ 3 w 148"/>
                <a:gd name="T15" fmla="*/ 6 h 113"/>
                <a:gd name="T16" fmla="*/ 4 w 148"/>
                <a:gd name="T17" fmla="*/ 5 h 113"/>
                <a:gd name="T18" fmla="*/ 4 w 148"/>
                <a:gd name="T19" fmla="*/ 2 h 113"/>
                <a:gd name="T20" fmla="*/ 5 w 148"/>
                <a:gd name="T21" fmla="*/ 4 h 113"/>
                <a:gd name="T22" fmla="*/ 5 w 148"/>
                <a:gd name="T23" fmla="*/ 5 h 113"/>
                <a:gd name="T24" fmla="*/ 5 w 148"/>
                <a:gd name="T25" fmla="*/ 6 h 113"/>
                <a:gd name="T26" fmla="*/ 6 w 148"/>
                <a:gd name="T27" fmla="*/ 6 h 113"/>
                <a:gd name="T28" fmla="*/ 6 w 148"/>
                <a:gd name="T29" fmla="*/ 7 h 113"/>
                <a:gd name="T30" fmla="*/ 7 w 148"/>
                <a:gd name="T31" fmla="*/ 6 h 113"/>
                <a:gd name="T32" fmla="*/ 7 w 148"/>
                <a:gd name="T33" fmla="*/ 6 h 113"/>
                <a:gd name="T34" fmla="*/ 9 w 148"/>
                <a:gd name="T35" fmla="*/ 4 h 113"/>
                <a:gd name="T36" fmla="*/ 7 w 148"/>
                <a:gd name="T37" fmla="*/ 2 h 113"/>
                <a:gd name="T38" fmla="*/ 9 w 148"/>
                <a:gd name="T39" fmla="*/ 0 h 113"/>
                <a:gd name="T40" fmla="*/ 9 w 148"/>
                <a:gd name="T41" fmla="*/ 3 h 113"/>
                <a:gd name="T42" fmla="*/ 9 w 148"/>
                <a:gd name="T43" fmla="*/ 5 h 113"/>
                <a:gd name="T44" fmla="*/ 9 w 148"/>
                <a:gd name="T45" fmla="*/ 7 h 113"/>
                <a:gd name="T46" fmla="*/ 7 w 148"/>
                <a:gd name="T47" fmla="*/ 7 h 113"/>
                <a:gd name="T48" fmla="*/ 6 w 148"/>
                <a:gd name="T49" fmla="*/ 7 h 113"/>
                <a:gd name="T50" fmla="*/ 5 w 148"/>
                <a:gd name="T51" fmla="*/ 7 h 113"/>
                <a:gd name="T52" fmla="*/ 5 w 148"/>
                <a:gd name="T53" fmla="*/ 7 h 113"/>
                <a:gd name="T54" fmla="*/ 2 w 148"/>
                <a:gd name="T55" fmla="*/ 8 h 113"/>
                <a:gd name="T56" fmla="*/ 1 w 148"/>
                <a:gd name="T57" fmla="*/ 7 h 113"/>
                <a:gd name="T58" fmla="*/ 1 w 148"/>
                <a:gd name="T59" fmla="*/ 6 h 113"/>
                <a:gd name="T60" fmla="*/ 0 w 148"/>
                <a:gd name="T61" fmla="*/ 4 h 113"/>
                <a:gd name="T62" fmla="*/ 1 w 148"/>
                <a:gd name="T63" fmla="*/ 2 h 113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48"/>
                <a:gd name="T97" fmla="*/ 0 h 113"/>
                <a:gd name="T98" fmla="*/ 148 w 148"/>
                <a:gd name="T99" fmla="*/ 113 h 113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48" h="113">
                  <a:moveTo>
                    <a:pt x="17" y="0"/>
                  </a:moveTo>
                  <a:lnTo>
                    <a:pt x="34" y="0"/>
                  </a:lnTo>
                  <a:lnTo>
                    <a:pt x="26" y="21"/>
                  </a:lnTo>
                  <a:lnTo>
                    <a:pt x="21" y="40"/>
                  </a:lnTo>
                  <a:lnTo>
                    <a:pt x="19" y="58"/>
                  </a:lnTo>
                  <a:lnTo>
                    <a:pt x="20" y="74"/>
                  </a:lnTo>
                  <a:lnTo>
                    <a:pt x="26" y="87"/>
                  </a:lnTo>
                  <a:lnTo>
                    <a:pt x="29" y="92"/>
                  </a:lnTo>
                  <a:lnTo>
                    <a:pt x="33" y="95"/>
                  </a:lnTo>
                  <a:lnTo>
                    <a:pt x="37" y="98"/>
                  </a:lnTo>
                  <a:lnTo>
                    <a:pt x="43" y="98"/>
                  </a:lnTo>
                  <a:lnTo>
                    <a:pt x="47" y="98"/>
                  </a:lnTo>
                  <a:lnTo>
                    <a:pt x="51" y="95"/>
                  </a:lnTo>
                  <a:lnTo>
                    <a:pt x="55" y="93"/>
                  </a:lnTo>
                  <a:lnTo>
                    <a:pt x="59" y="89"/>
                  </a:lnTo>
                  <a:lnTo>
                    <a:pt x="61" y="85"/>
                  </a:lnTo>
                  <a:lnTo>
                    <a:pt x="63" y="80"/>
                  </a:lnTo>
                  <a:lnTo>
                    <a:pt x="64" y="72"/>
                  </a:lnTo>
                  <a:lnTo>
                    <a:pt x="64" y="60"/>
                  </a:lnTo>
                  <a:lnTo>
                    <a:pt x="64" y="28"/>
                  </a:lnTo>
                  <a:lnTo>
                    <a:pt x="83" y="28"/>
                  </a:lnTo>
                  <a:lnTo>
                    <a:pt x="83" y="60"/>
                  </a:lnTo>
                  <a:lnTo>
                    <a:pt x="84" y="72"/>
                  </a:lnTo>
                  <a:lnTo>
                    <a:pt x="85" y="80"/>
                  </a:lnTo>
                  <a:lnTo>
                    <a:pt x="87" y="85"/>
                  </a:lnTo>
                  <a:lnTo>
                    <a:pt x="89" y="89"/>
                  </a:lnTo>
                  <a:lnTo>
                    <a:pt x="93" y="93"/>
                  </a:lnTo>
                  <a:lnTo>
                    <a:pt x="97" y="95"/>
                  </a:lnTo>
                  <a:lnTo>
                    <a:pt x="101" y="98"/>
                  </a:lnTo>
                  <a:lnTo>
                    <a:pt x="105" y="98"/>
                  </a:lnTo>
                  <a:lnTo>
                    <a:pt x="111" y="98"/>
                  </a:lnTo>
                  <a:lnTo>
                    <a:pt x="115" y="95"/>
                  </a:lnTo>
                  <a:lnTo>
                    <a:pt x="118" y="92"/>
                  </a:lnTo>
                  <a:lnTo>
                    <a:pt x="122" y="87"/>
                  </a:lnTo>
                  <a:lnTo>
                    <a:pt x="127" y="74"/>
                  </a:lnTo>
                  <a:lnTo>
                    <a:pt x="129" y="58"/>
                  </a:lnTo>
                  <a:lnTo>
                    <a:pt x="127" y="40"/>
                  </a:lnTo>
                  <a:lnTo>
                    <a:pt x="122" y="21"/>
                  </a:lnTo>
                  <a:lnTo>
                    <a:pt x="114" y="0"/>
                  </a:lnTo>
                  <a:lnTo>
                    <a:pt x="131" y="0"/>
                  </a:lnTo>
                  <a:lnTo>
                    <a:pt x="141" y="19"/>
                  </a:lnTo>
                  <a:lnTo>
                    <a:pt x="146" y="38"/>
                  </a:lnTo>
                  <a:lnTo>
                    <a:pt x="148" y="57"/>
                  </a:lnTo>
                  <a:lnTo>
                    <a:pt x="146" y="73"/>
                  </a:lnTo>
                  <a:lnTo>
                    <a:pt x="143" y="87"/>
                  </a:lnTo>
                  <a:lnTo>
                    <a:pt x="136" y="99"/>
                  </a:lnTo>
                  <a:lnTo>
                    <a:pt x="128" y="106"/>
                  </a:lnTo>
                  <a:lnTo>
                    <a:pt x="118" y="110"/>
                  </a:lnTo>
                  <a:lnTo>
                    <a:pt x="107" y="113"/>
                  </a:lnTo>
                  <a:lnTo>
                    <a:pt x="97" y="110"/>
                  </a:lnTo>
                  <a:lnTo>
                    <a:pt x="87" y="106"/>
                  </a:lnTo>
                  <a:lnTo>
                    <a:pt x="79" y="99"/>
                  </a:lnTo>
                  <a:lnTo>
                    <a:pt x="74" y="88"/>
                  </a:lnTo>
                  <a:lnTo>
                    <a:pt x="65" y="102"/>
                  </a:lnTo>
                  <a:lnTo>
                    <a:pt x="55" y="109"/>
                  </a:lnTo>
                  <a:lnTo>
                    <a:pt x="41" y="113"/>
                  </a:lnTo>
                  <a:lnTo>
                    <a:pt x="29" y="110"/>
                  </a:lnTo>
                  <a:lnTo>
                    <a:pt x="19" y="106"/>
                  </a:lnTo>
                  <a:lnTo>
                    <a:pt x="11" y="98"/>
                  </a:lnTo>
                  <a:lnTo>
                    <a:pt x="5" y="86"/>
                  </a:lnTo>
                  <a:lnTo>
                    <a:pt x="1" y="73"/>
                  </a:lnTo>
                  <a:lnTo>
                    <a:pt x="0" y="57"/>
                  </a:lnTo>
                  <a:lnTo>
                    <a:pt x="2" y="38"/>
                  </a:lnTo>
                  <a:lnTo>
                    <a:pt x="7" y="19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5" name="Freeform 121"/>
            <p:cNvSpPr>
              <a:spLocks noEditPoints="1"/>
            </p:cNvSpPr>
            <p:nvPr/>
          </p:nvSpPr>
          <p:spPr bwMode="auto">
            <a:xfrm>
              <a:off x="8685545" y="2400130"/>
              <a:ext cx="87889" cy="105417"/>
            </a:xfrm>
            <a:custGeom>
              <a:avLst/>
              <a:gdLst>
                <a:gd name="T0" fmla="*/ 2 w 60"/>
                <a:gd name="T1" fmla="*/ 1 h 71"/>
                <a:gd name="T2" fmla="*/ 2 w 60"/>
                <a:gd name="T3" fmla="*/ 1 h 71"/>
                <a:gd name="T4" fmla="*/ 2 w 60"/>
                <a:gd name="T5" fmla="*/ 2 h 71"/>
                <a:gd name="T6" fmla="*/ 2 w 60"/>
                <a:gd name="T7" fmla="*/ 3 h 71"/>
                <a:gd name="T8" fmla="*/ 3 w 60"/>
                <a:gd name="T9" fmla="*/ 3 h 71"/>
                <a:gd name="T10" fmla="*/ 3 w 60"/>
                <a:gd name="T11" fmla="*/ 2 h 71"/>
                <a:gd name="T12" fmla="*/ 2 w 60"/>
                <a:gd name="T13" fmla="*/ 1 h 71"/>
                <a:gd name="T14" fmla="*/ 2 w 60"/>
                <a:gd name="T15" fmla="*/ 1 h 71"/>
                <a:gd name="T16" fmla="*/ 2 w 60"/>
                <a:gd name="T17" fmla="*/ 1 h 71"/>
                <a:gd name="T18" fmla="*/ 2 w 60"/>
                <a:gd name="T19" fmla="*/ 0 h 71"/>
                <a:gd name="T20" fmla="*/ 3 w 60"/>
                <a:gd name="T21" fmla="*/ 0 h 71"/>
                <a:gd name="T22" fmla="*/ 4 w 60"/>
                <a:gd name="T23" fmla="*/ 5 h 71"/>
                <a:gd name="T24" fmla="*/ 4 w 60"/>
                <a:gd name="T25" fmla="*/ 5 h 71"/>
                <a:gd name="T26" fmla="*/ 3 w 60"/>
                <a:gd name="T27" fmla="*/ 4 h 71"/>
                <a:gd name="T28" fmla="*/ 2 w 60"/>
                <a:gd name="T29" fmla="*/ 4 h 71"/>
                <a:gd name="T30" fmla="*/ 1 w 60"/>
                <a:gd name="T31" fmla="*/ 5 h 71"/>
                <a:gd name="T32" fmla="*/ 0 w 60"/>
                <a:gd name="T33" fmla="*/ 5 h 71"/>
                <a:gd name="T34" fmla="*/ 2 w 60"/>
                <a:gd name="T35" fmla="*/ 0 h 7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0"/>
                <a:gd name="T55" fmla="*/ 0 h 71"/>
                <a:gd name="T56" fmla="*/ 60 w 60"/>
                <a:gd name="T57" fmla="*/ 71 h 71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0" h="71">
                  <a:moveTo>
                    <a:pt x="30" y="8"/>
                  </a:moveTo>
                  <a:lnTo>
                    <a:pt x="28" y="15"/>
                  </a:lnTo>
                  <a:lnTo>
                    <a:pt x="26" y="21"/>
                  </a:lnTo>
                  <a:lnTo>
                    <a:pt x="19" y="42"/>
                  </a:lnTo>
                  <a:lnTo>
                    <a:pt x="41" y="42"/>
                  </a:lnTo>
                  <a:lnTo>
                    <a:pt x="33" y="21"/>
                  </a:lnTo>
                  <a:lnTo>
                    <a:pt x="31" y="14"/>
                  </a:lnTo>
                  <a:lnTo>
                    <a:pt x="30" y="8"/>
                  </a:lnTo>
                  <a:close/>
                  <a:moveTo>
                    <a:pt x="25" y="0"/>
                  </a:moveTo>
                  <a:lnTo>
                    <a:pt x="36" y="0"/>
                  </a:lnTo>
                  <a:lnTo>
                    <a:pt x="60" y="71"/>
                  </a:lnTo>
                  <a:lnTo>
                    <a:pt x="51" y="71"/>
                  </a:lnTo>
                  <a:lnTo>
                    <a:pt x="43" y="49"/>
                  </a:lnTo>
                  <a:lnTo>
                    <a:pt x="17" y="49"/>
                  </a:lnTo>
                  <a:lnTo>
                    <a:pt x="10" y="71"/>
                  </a:lnTo>
                  <a:lnTo>
                    <a:pt x="0" y="71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</p:grpSp>
      <p:sp>
        <p:nvSpPr>
          <p:cNvPr id="6" name="Textfeld 5"/>
          <p:cNvSpPr txBox="1"/>
          <p:nvPr/>
        </p:nvSpPr>
        <p:spPr>
          <a:xfrm>
            <a:off x="517715" y="4663070"/>
            <a:ext cx="23904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Transformation</a:t>
            </a:r>
            <a:endParaRPr lang="en-US" sz="1800" b="1" dirty="0">
              <a:solidFill>
                <a:schemeClr val="tx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66" name="Textfeld 65"/>
          <p:cNvSpPr txBox="1"/>
          <p:nvPr/>
        </p:nvSpPr>
        <p:spPr>
          <a:xfrm>
            <a:off x="4511824" y="2328937"/>
            <a:ext cx="23904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Eigenvalues</a:t>
            </a:r>
            <a:endParaRPr lang="en-US" sz="1800" b="1" dirty="0">
              <a:solidFill>
                <a:schemeClr val="tx2">
                  <a:lumMod val="75000"/>
                </a:schemeClr>
              </a:solidFill>
              <a:latin typeface="+mj-lt"/>
            </a:endParaRPr>
          </a:p>
        </p:txBody>
      </p:sp>
      <p:graphicFrame>
        <p:nvGraphicFramePr>
          <p:cNvPr id="67" name="Objekt 6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5487610"/>
              </p:ext>
            </p:extLst>
          </p:nvPr>
        </p:nvGraphicFramePr>
        <p:xfrm>
          <a:off x="4542170" y="2674640"/>
          <a:ext cx="1117600" cy="442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87" name="Formel" r:id="rId12" imgW="545760" imgH="215640" progId="Equation.3">
                  <p:embed/>
                </p:oleObj>
              </mc:Choice>
              <mc:Fallback>
                <p:oleObj name="Formel" r:id="rId12" imgW="545760" imgH="215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42170" y="2674640"/>
                        <a:ext cx="1117600" cy="442912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" name="Objekt 6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8713520"/>
              </p:ext>
            </p:extLst>
          </p:nvPr>
        </p:nvGraphicFramePr>
        <p:xfrm>
          <a:off x="4511824" y="3410074"/>
          <a:ext cx="2157412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88" name="Formel" r:id="rId14" imgW="1054080" imgH="228600" progId="Equation.3">
                  <p:embed/>
                </p:oleObj>
              </mc:Choice>
              <mc:Fallback>
                <p:oleObj name="Formel" r:id="rId14" imgW="105408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1824" y="3410074"/>
                        <a:ext cx="2157412" cy="46990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1" name="Picture 2" descr="D:\mzaiss\Eigene Dateien\Dropbox\global\funcpool\sim\timedomain\free_precess.gif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7132962" y="2767501"/>
            <a:ext cx="5033873" cy="3775405"/>
          </a:xfrm>
          <a:prstGeom prst="rect">
            <a:avLst/>
          </a:prstGeom>
          <a:noFill/>
        </p:spPr>
      </p:pic>
      <p:graphicFrame>
        <p:nvGraphicFramePr>
          <p:cNvPr id="70" name="Objekt 6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5785401"/>
              </p:ext>
            </p:extLst>
          </p:nvPr>
        </p:nvGraphicFramePr>
        <p:xfrm>
          <a:off x="4561777" y="825678"/>
          <a:ext cx="11176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89" name="Formel" r:id="rId17" imgW="545760" imgH="228600" progId="Equation.3">
                  <p:embed/>
                </p:oleObj>
              </mc:Choice>
              <mc:Fallback>
                <p:oleObj name="Formel" r:id="rId17" imgW="54576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61777" y="825678"/>
                        <a:ext cx="1117600" cy="46990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588940"/>
              </p:ext>
            </p:extLst>
          </p:nvPr>
        </p:nvGraphicFramePr>
        <p:xfrm>
          <a:off x="335360" y="5040961"/>
          <a:ext cx="2284503" cy="1146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90" name="Formel" r:id="rId19" imgW="1422360" imgH="711000" progId="Equation.3">
                  <p:embed/>
                </p:oleObj>
              </mc:Choice>
              <mc:Fallback>
                <p:oleObj name="Formel" r:id="rId19" imgW="1422360" imgH="711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360" y="5040961"/>
                        <a:ext cx="2284503" cy="1146425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3" name="Textfeld 72"/>
          <p:cNvSpPr txBox="1"/>
          <p:nvPr/>
        </p:nvSpPr>
        <p:spPr>
          <a:xfrm>
            <a:off x="768058" y="2491988"/>
            <a:ext cx="23904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 err="1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Eigenspace</a:t>
            </a:r>
            <a:endParaRPr lang="en-US" sz="1800" b="1" dirty="0">
              <a:solidFill>
                <a:schemeClr val="tx2">
                  <a:lumMod val="7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16642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6" grpId="0"/>
      <p:bldP spid="7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IRSTZAISS@8KDIIKUWUVWYY577" val="4583"/>
</p:tagLst>
</file>

<file path=ppt/theme/theme1.xml><?xml version="1.0" encoding="utf-8"?>
<a:theme xmlns:a="http://schemas.openxmlformats.org/drawingml/2006/main" name="Larissa-Design">
  <a:themeElements>
    <a:clrScheme name="Larissa-Design 1">
      <a:dk1>
        <a:srgbClr val="000000"/>
      </a:dk1>
      <a:lt1>
        <a:srgbClr val="CCDBF1"/>
      </a:lt1>
      <a:dk2>
        <a:srgbClr val="0047B9"/>
      </a:dk2>
      <a:lt2>
        <a:srgbClr val="FFFFFF"/>
      </a:lt2>
      <a:accent1>
        <a:srgbClr val="F32B42"/>
      </a:accent1>
      <a:accent2>
        <a:srgbClr val="8C8C8C"/>
      </a:accent2>
      <a:accent3>
        <a:srgbClr val="E2EAF7"/>
      </a:accent3>
      <a:accent4>
        <a:srgbClr val="000000"/>
      </a:accent4>
      <a:accent5>
        <a:srgbClr val="F8ACB0"/>
      </a:accent5>
      <a:accent6>
        <a:srgbClr val="7E7E7E"/>
      </a:accent6>
      <a:hlink>
        <a:srgbClr val="FF5D00"/>
      </a:hlink>
      <a:folHlink>
        <a:srgbClr val="009543"/>
      </a:folHlink>
    </a:clrScheme>
    <a:fontScheme name="Larissa-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/>
          </a:defRPr>
        </a:defPPr>
      </a:lstStyle>
    </a:lnDef>
  </a:objectDefaults>
  <a:extraClrSchemeLst>
    <a:extraClrScheme>
      <a:clrScheme name="Larissa-Design 1">
        <a:dk1>
          <a:srgbClr val="000000"/>
        </a:dk1>
        <a:lt1>
          <a:srgbClr val="CCDBF1"/>
        </a:lt1>
        <a:dk2>
          <a:srgbClr val="0047B9"/>
        </a:dk2>
        <a:lt2>
          <a:srgbClr val="FFFFFF"/>
        </a:lt2>
        <a:accent1>
          <a:srgbClr val="F32B42"/>
        </a:accent1>
        <a:accent2>
          <a:srgbClr val="8C8C8C"/>
        </a:accent2>
        <a:accent3>
          <a:srgbClr val="E2EAF7"/>
        </a:accent3>
        <a:accent4>
          <a:srgbClr val="000000"/>
        </a:accent4>
        <a:accent5>
          <a:srgbClr val="F8ACB0"/>
        </a:accent5>
        <a:accent6>
          <a:srgbClr val="7E7E7E"/>
        </a:accent6>
        <a:hlink>
          <a:srgbClr val="FF5D00"/>
        </a:hlink>
        <a:folHlink>
          <a:srgbClr val="00954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LongProperties xmlns="http://schemas.microsoft.com/office/2006/metadata/longProperties"/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AA49DF6371F17041BF9F92BD003B8681" ma:contentTypeVersion="9" ma:contentTypeDescription="Ein neues Dokument erstellen." ma:contentTypeScope="" ma:versionID="fa39cd4dc75447f9f42d6a4d3c1f9382">
  <xsd:schema xmlns:xsd="http://www.w3.org/2001/XMLSchema" xmlns:p="http://schemas.microsoft.com/office/2006/metadata/properties" xmlns:ns2="3ec8524a-360a-45d4-b7b1-49199f42b79b" targetNamespace="http://schemas.microsoft.com/office/2006/metadata/properties" ma:root="true" ma:fieldsID="8313412522c09ef454eccc90f69375e8" ns2:_="">
    <xsd:import namespace="3ec8524a-360a-45d4-b7b1-49199f42b79b"/>
    <xsd:element name="properties">
      <xsd:complexType>
        <xsd:sequence>
          <xsd:element name="documentManagement">
            <xsd:complexType>
              <xsd:all>
                <xsd:element ref="ns2:Sprache"/>
                <xsd:element ref="ns2:Schlagwort" minOccurs="0"/>
                <xsd:element ref="ns2:Lebenslage" minOccurs="0"/>
                <xsd:element ref="ns2:Dokumentart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3ec8524a-360a-45d4-b7b1-49199f42b79b" elementFormDefault="qualified">
    <xsd:import namespace="http://schemas.microsoft.com/office/2006/documentManagement/types"/>
    <xsd:element name="Sprache" ma:index="8" ma:displayName="Sprache" ma:list="11113302-9481-4b69-a48b-40ab07eefd35" ma:internalName="Sprache" ma:showField="Title" ma:web="694dbda0-7b89-484c-bd42-5249f71b3d20">
      <xsd:simpleType>
        <xsd:restriction base="dms:Lookup"/>
      </xsd:simpleType>
    </xsd:element>
    <xsd:element name="Schlagwort" ma:index="9" nillable="true" ma:displayName="Rubrik" ma:list="e282746e-88bf-4ab6-a75a-19387a5ae0f6" ma:internalName="Schlagwort" ma:readOnly="false" ma:showField="Title" ma:web="694dbda0-7b89-484c-bd42-5249f71b3d20" ma:requiredMultiChoice="tru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ebenslage" ma:index="10" nillable="true" ma:displayName="Lebenslage" ma:list="23da0151-69d4-4bf0-91d1-de426b43aafd" ma:internalName="Lebenslage" ma:showField="Title" ma:web="694dbda0-7b89-484c-bd42-5249f71b3d2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Dokumentart" ma:index="11" ma:displayName="Dokumentart" ma:list="0c35b4c0-62da-4c79-9bc4-ae25d6122e81" ma:internalName="Dokumentart" ma:showField="Title" ma:web="694dbda0-7b89-484c-bd42-5249f71b3d20">
      <xsd:simpleType>
        <xsd:restriction base="dms:Lookup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 ma:readOnly="tru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4.xml><?xml version="1.0" encoding="utf-8"?>
<p:properties xmlns:p="http://schemas.microsoft.com/office/2006/metadata/properties" xmlns:xsi="http://www.w3.org/2001/XMLSchema-instance">
  <documentManagement>
    <Sprache xmlns="3ec8524a-360a-45d4-b7b1-49199f42b79b">2</Sprache>
    <Schlagwort xmlns="3ec8524a-360a-45d4-b7b1-49199f42b79b">
      <Value xmlns="3ec8524a-360a-45d4-b7b1-49199f42b79b">149</Value>
      <Value xmlns="3ec8524a-360a-45d4-b7b1-49199f42b79b">155</Value>
      <Value xmlns="3ec8524a-360a-45d4-b7b1-49199f42b79b">1</Value>
      <Value xmlns="3ec8524a-360a-45d4-b7b1-49199f42b79b">150</Value>
    </Schlagwort>
    <Dokumentart xmlns="3ec8524a-360a-45d4-b7b1-49199f42b79b">2</Dokumentart>
    <Lebenslage xmlns="3ec8524a-360a-45d4-b7b1-49199f42b79b"/>
  </documentManagement>
</p:properties>
</file>

<file path=customXml/itemProps1.xml><?xml version="1.0" encoding="utf-8"?>
<ds:datastoreItem xmlns:ds="http://schemas.openxmlformats.org/officeDocument/2006/customXml" ds:itemID="{5968D0D2-6F4B-4F6D-B3BD-EC81157733B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C762F69-84B9-4ED6-96FF-3FB8B8C52C24}">
  <ds:schemaRefs>
    <ds:schemaRef ds:uri="http://schemas.microsoft.com/office/2006/metadata/longProperties"/>
  </ds:schemaRefs>
</ds:datastoreItem>
</file>

<file path=customXml/itemProps3.xml><?xml version="1.0" encoding="utf-8"?>
<ds:datastoreItem xmlns:ds="http://schemas.openxmlformats.org/officeDocument/2006/customXml" ds:itemID="{B09A5270-AE82-4C9F-B3A6-29A7951510E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ec8524a-360a-45d4-b7b1-49199f42b79b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4.xml><?xml version="1.0" encoding="utf-8"?>
<ds:datastoreItem xmlns:ds="http://schemas.openxmlformats.org/officeDocument/2006/customXml" ds:itemID="{F8E0D0FF-C242-4617-BF4C-6387A6BA6509}">
  <ds:schemaRefs>
    <ds:schemaRef ds:uri="http://schemas.microsoft.com/office/2006/documentManagement/types"/>
    <ds:schemaRef ds:uri="3ec8524a-360a-45d4-b7b1-49199f42b79b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951</Words>
  <Application>Microsoft Office PowerPoint</Application>
  <PresentationFormat>Breitbild</PresentationFormat>
  <Paragraphs>323</Paragraphs>
  <Slides>34</Slides>
  <Notes>3</Notes>
  <HiddenSlides>0</HiddenSlides>
  <MMClips>0</MMClips>
  <ScaleCrop>false</ScaleCrop>
  <HeadingPairs>
    <vt:vector size="8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Eingebettete OLE-Server</vt:lpstr>
      </vt:variant>
      <vt:variant>
        <vt:i4>3</vt:i4>
      </vt:variant>
      <vt:variant>
        <vt:lpstr>Folientitel</vt:lpstr>
      </vt:variant>
      <vt:variant>
        <vt:i4>34</vt:i4>
      </vt:variant>
    </vt:vector>
  </HeadingPairs>
  <TitlesOfParts>
    <vt:vector size="44" baseType="lpstr">
      <vt:lpstr>Arial</vt:lpstr>
      <vt:lpstr>Courier New</vt:lpstr>
      <vt:lpstr>Helvetica</vt:lpstr>
      <vt:lpstr>Symbol</vt:lpstr>
      <vt:lpstr>Times</vt:lpstr>
      <vt:lpstr>Times New Roman</vt:lpstr>
      <vt:lpstr>Larissa-Design</vt:lpstr>
      <vt:lpstr>Formel</vt:lpstr>
      <vt:lpstr>Microsoft Formel-Editor 3.0</vt:lpstr>
      <vt:lpstr>Equation</vt:lpstr>
      <vt:lpstr>CEST Theory Bloch equations, exchange, and the T1ρ, T2 Relationship </vt:lpstr>
      <vt:lpstr>PowerPoint-Präsentation</vt:lpstr>
      <vt:lpstr>What happens if we put sugar in the tea?    </vt:lpstr>
      <vt:lpstr>Overview for solution of Bloch-McConnell equations</vt:lpstr>
      <vt:lpstr>The Bloch-Equations – single pool </vt:lpstr>
      <vt:lpstr>Analysis of formal solution </vt:lpstr>
      <vt:lpstr>Analysis of formal solution </vt:lpstr>
      <vt:lpstr>Eigenspace approach</vt:lpstr>
      <vt:lpstr>FID Eigensystem</vt:lpstr>
      <vt:lpstr>Matrix exponential</vt:lpstr>
      <vt:lpstr>Backprojection</vt:lpstr>
      <vt:lpstr>Summary eigenspace approach</vt:lpstr>
      <vt:lpstr>Off-resonant irradiation = effective field</vt:lpstr>
      <vt:lpstr>Matrix exponential</vt:lpstr>
      <vt:lpstr>Steady-state and R1ρ solution</vt:lpstr>
      <vt:lpstr>Off-resonant irradiation and CEST</vt:lpstr>
      <vt:lpstr>Backprojection - Off-resonant saturation (CEST)</vt:lpstr>
      <vt:lpstr>Backprojection - Off-resonant Spin-Lock</vt:lpstr>
      <vt:lpstr>Summary R1ρ/R2ρ: solution of free and driven Bloch equations</vt:lpstr>
      <vt:lpstr>Overview for solution of Bloch-McConnell equations</vt:lpstr>
      <vt:lpstr>The Bloch-McConnell equations</vt:lpstr>
      <vt:lpstr>Eigenspace solution of the Bloch-McConnell equations</vt:lpstr>
      <vt:lpstr>Rex – the exchange dependent relaxation rate in the rotating frame</vt:lpstr>
      <vt:lpstr>We have everything now to solve the original question</vt:lpstr>
      <vt:lpstr>T1 relaxation with exchange</vt:lpstr>
      <vt:lpstr>T2 relaxation</vt:lpstr>
      <vt:lpstr>on-resonant SL “T1ρ“</vt:lpstr>
      <vt:lpstr>CEST or CESL</vt:lpstr>
      <vt:lpstr>Rex in the Z-spectrum</vt:lpstr>
      <vt:lpstr>Ideal CEST effect and labeling efficiency</vt:lpstr>
      <vt:lpstr>Conclusion: Eigenspace and eigenvalue -λ1 = R1p+Rex describes exchange weighted experiments</vt:lpstr>
      <vt:lpstr>Application: Dynamic Glucose Enhanced DGE MRI glucoCESL</vt:lpstr>
      <vt:lpstr>Summary</vt:lpstr>
      <vt:lpstr>www.cest-sources.org</vt:lpstr>
    </vt:vector>
  </TitlesOfParts>
  <Company>뿿짠뿿쥀ӪაȰ珬뿿�</Company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Template 3 englisch Version b (front-page white, following pages white with a small deep blue foot line)</dc:title>
  <dc:subject>minimiert balken unten</dc:subject>
  <dc:creator>jürgen-martin kügler</dc:creator>
  <cp:lastModifiedBy>M Zaiss</cp:lastModifiedBy>
  <cp:revision>1437</cp:revision>
  <dcterms:created xsi:type="dcterms:W3CDTF">2004-07-09T22:41:00Z</dcterms:created>
  <dcterms:modified xsi:type="dcterms:W3CDTF">2017-04-23T14:43:08Z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">
    <vt:lpwstr>Dokument</vt:lpwstr>
  </property>
</Properties>
</file>